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256" r:id="rId2"/>
    <p:sldId id="286" r:id="rId3"/>
    <p:sldId id="287" r:id="rId4"/>
    <p:sldId id="283" r:id="rId5"/>
    <p:sldId id="271" r:id="rId6"/>
    <p:sldId id="272" r:id="rId7"/>
    <p:sldId id="273" r:id="rId8"/>
    <p:sldId id="258" r:id="rId9"/>
    <p:sldId id="268" r:id="rId10"/>
    <p:sldId id="284" r:id="rId11"/>
    <p:sldId id="285" r:id="rId12"/>
    <p:sldId id="282" r:id="rId13"/>
    <p:sldId id="276" r:id="rId14"/>
    <p:sldId id="277" r:id="rId15"/>
    <p:sldId id="278" r:id="rId16"/>
    <p:sldId id="279" r:id="rId17"/>
    <p:sldId id="280" r:id="rId18"/>
    <p:sldId id="281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pecial:BookSources/978038771761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Cook, D. and Swayne, D.F. (with A.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Buja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Temple Lang, H. Hofmann, H. Wickham, M. Lawrence). Interactive and Dynamic Graphics for Data Analysis: With R and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GGobi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Springer.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national Standard Book Number"/>
              </a:rPr>
              <a:t>ISBN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pecial:BookSources/9780387717616"/>
              </a:rPr>
              <a:t>9780387717616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https://carolhargreaves.com/2013/08/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whatsthebigdata.com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 Cleaning</a:t>
            </a:r>
            <a:endParaRPr lang="he-IL" dirty="0"/>
          </a:p>
        </p:txBody>
      </p:sp>
      <p:pic>
        <p:nvPicPr>
          <p:cNvPr id="46082" name="Picture 2" descr="Image result for 80% data clean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13" y="2286000"/>
            <a:ext cx="944671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1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Neglect of Data Cleaning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1" name="Picture 6" descr="Least Enjoy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8" y="2351314"/>
            <a:ext cx="9227753" cy="39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4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families are all alike; every unhappy family is unhappy in its own way — Leo </a:t>
            </a:r>
            <a:r>
              <a:rPr lang="en-US" dirty="0" smtClean="0"/>
              <a:t>Tolstoy</a:t>
            </a:r>
          </a:p>
          <a:p>
            <a:endParaRPr lang="en-US" dirty="0"/>
          </a:p>
          <a:p>
            <a:r>
              <a:rPr lang="en-US" dirty="0"/>
              <a:t>In </a:t>
            </a:r>
            <a:r>
              <a:rPr lang="en-US" b="1" dirty="0"/>
              <a:t>tidy data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variable forms a column.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observation forms a 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type of observational unit forms a table.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273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Most Common Problems with Messy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Column headers are values, not variable </a:t>
            </a:r>
            <a:r>
              <a:rPr lang="en-US" dirty="0" smtClean="0"/>
              <a:t>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variables are stored in one </a:t>
            </a:r>
            <a:r>
              <a:rPr lang="en-US" dirty="0" smtClean="0"/>
              <a:t>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Variables </a:t>
            </a:r>
            <a:r>
              <a:rPr lang="en-US" dirty="0"/>
              <a:t>are stored in both rows and </a:t>
            </a:r>
            <a:r>
              <a:rPr lang="en-US" dirty="0" smtClean="0"/>
              <a:t>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types of observational units are stored in the same </a:t>
            </a:r>
            <a:r>
              <a:rPr lang="en-US" dirty="0" smtClean="0"/>
              <a:t>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observational unit is stored in multiple </a:t>
            </a:r>
            <a:r>
              <a:rPr lang="en-US" dirty="0" smtClean="0"/>
              <a:t>tables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59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headers are values, not variable names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07" y="2536371"/>
            <a:ext cx="6660322" cy="3049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495" y="2511198"/>
            <a:ext cx="3441249" cy="29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Messy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Tidy</a:t>
            </a:r>
            <a:endParaRPr lang="he-I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1225" y="3060514"/>
            <a:ext cx="4754563" cy="271930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057491"/>
            <a:ext cx="4754562" cy="17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0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Variables Stored in One Column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0119" y="2668587"/>
            <a:ext cx="2362200" cy="32575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4381" y="2678112"/>
            <a:ext cx="2505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are stored in both rows and columns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226824"/>
            <a:ext cx="4754562" cy="214107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981856"/>
            <a:ext cx="4754562" cy="26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Types in One Table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Messy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Tidy</a:t>
            </a:r>
            <a:endParaRPr lang="he-I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1225" y="3060514"/>
            <a:ext cx="4754563" cy="271930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057491"/>
            <a:ext cx="4754562" cy="17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– Exploratory Data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“Detective work” to summarize and explore </a:t>
            </a:r>
            <a:r>
              <a:rPr lang="en-US" dirty="0" smtClean="0"/>
              <a:t>datasets.</a:t>
            </a:r>
            <a:endParaRPr lang="en-US" dirty="0"/>
          </a:p>
          <a:p>
            <a:pPr fontAlgn="base"/>
            <a:r>
              <a:rPr lang="en-US" dirty="0"/>
              <a:t>Includes: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acquisition and input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cleaning and wrangling (“tidying”)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transformation and summarization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fontAlgn="base"/>
            <a:r>
              <a:rPr lang="en-US" dirty="0"/>
              <a:t>Your core Python tools for EDA: </a:t>
            </a:r>
            <a:r>
              <a:rPr lang="en-US" dirty="0" err="1"/>
              <a:t>NumPy</a:t>
            </a:r>
            <a:r>
              <a:rPr lang="en-US" dirty="0"/>
              <a:t>, pandas, and </a:t>
            </a:r>
            <a:r>
              <a:rPr lang="en-US" dirty="0" err="1"/>
              <a:t>seaborn</a:t>
            </a:r>
            <a:r>
              <a:rPr lang="en-US" dirty="0"/>
              <a:t>/</a:t>
            </a:r>
            <a:r>
              <a:rPr lang="en-US" dirty="0" err="1"/>
              <a:t>matplotlib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Type in Multiple Tables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common </a:t>
            </a:r>
            <a:r>
              <a:rPr lang="en-US" dirty="0"/>
              <a:t>to find data values about a single type of observational unit spread out over multiple tables or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This </a:t>
            </a:r>
            <a:r>
              <a:rPr lang="en-US" dirty="0"/>
              <a:t>is an easy problem to </a:t>
            </a:r>
            <a:r>
              <a:rPr lang="en-US"/>
              <a:t>fix</a:t>
            </a:r>
            <a:r>
              <a:rPr lang="en-US" smtClean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the files into a list of tables.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table, add a new column that records the original file name (because the file name is often the value of an important variable).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Combine </a:t>
            </a:r>
            <a:r>
              <a:rPr lang="en-US" dirty="0"/>
              <a:t>all tables into a single table.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6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Measurement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Nominal: </a:t>
            </a:r>
            <a:r>
              <a:rPr lang="en-US" dirty="0"/>
              <a:t>qualitative, descriptive, categories</a:t>
            </a:r>
          </a:p>
          <a:p>
            <a:r>
              <a:rPr lang="en-US" b="1" dirty="0"/>
              <a:t>Ordinal: </a:t>
            </a:r>
            <a:r>
              <a:rPr lang="en-US" dirty="0"/>
              <a:t>ordering or ranking; however, no information about distance between ranks</a:t>
            </a:r>
          </a:p>
          <a:p>
            <a:r>
              <a:rPr lang="en-US" b="1" dirty="0"/>
              <a:t>Interval: </a:t>
            </a:r>
            <a:r>
              <a:rPr lang="en-US" dirty="0"/>
              <a:t>additive; no natural zero (zero is a meaningful value)</a:t>
            </a:r>
          </a:p>
          <a:p>
            <a:r>
              <a:rPr lang="en-US" b="1" dirty="0"/>
              <a:t>Ratio: </a:t>
            </a:r>
            <a:r>
              <a:rPr lang="en-US" dirty="0"/>
              <a:t>multiplicative; natural zero (zero means an absence of a value)</a:t>
            </a:r>
          </a:p>
          <a:p>
            <a:r>
              <a:rPr lang="en-US" dirty="0"/>
              <a:t>Make sure you know your column types (</a:t>
            </a:r>
            <a:r>
              <a:rPr lang="en-US" dirty="0" err="1"/>
              <a:t>dtypes</a:t>
            </a:r>
            <a:r>
              <a:rPr lang="en-US" dirty="0"/>
              <a:t>) and levels of measurement before doing analysis!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2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mage result for john tukey quot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347" y="365125"/>
            <a:ext cx="6104252" cy="6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9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Benefits -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Cook et al </a:t>
            </a:r>
            <a:r>
              <a:rPr lang="en-US" dirty="0" smtClean="0"/>
              <a:t>(2007) analyzed the </a:t>
            </a:r>
            <a:r>
              <a:rPr lang="en-US" dirty="0"/>
              <a:t>variables </a:t>
            </a:r>
            <a:r>
              <a:rPr lang="en-US" dirty="0" smtClean="0"/>
              <a:t>that best </a:t>
            </a:r>
            <a:r>
              <a:rPr lang="en-US" dirty="0"/>
              <a:t>predict the tip that a dining party will give to the waiter</a:t>
            </a:r>
            <a:r>
              <a:rPr lang="en-US" dirty="0" smtClean="0"/>
              <a:t>. Measured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tip </a:t>
            </a:r>
            <a:r>
              <a:rPr lang="en-US" dirty="0" smtClean="0"/>
              <a:t>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total bill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payer 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smoking/non-smoking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/>
              <a:t>of </a:t>
            </a:r>
            <a:r>
              <a:rPr lang="en-US" dirty="0" smtClean="0"/>
              <a:t>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day </a:t>
            </a:r>
            <a:r>
              <a:rPr lang="en-US" dirty="0"/>
              <a:t>of the </a:t>
            </a:r>
            <a:r>
              <a:rPr lang="en-US" dirty="0" smtClean="0"/>
              <a:t>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size </a:t>
            </a:r>
            <a:r>
              <a:rPr lang="en-US" dirty="0"/>
              <a:t>of the </a:t>
            </a:r>
            <a:r>
              <a:rPr lang="en-US" dirty="0" smtClean="0"/>
              <a:t>party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74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Model: </a:t>
            </a:r>
            <a:endParaRPr lang="he-IL" dirty="0"/>
          </a:p>
        </p:txBody>
      </p:sp>
      <p:pic>
        <p:nvPicPr>
          <p:cNvPr id="51202" name="Picture 2" descr="https://upload.wikimedia.org/wikipedia/commons/e/e1/Tips-hist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47" y="2994505"/>
            <a:ext cx="3881143" cy="26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Picture 4" descr="https://upload.wikimedia.org/wikipedia/commons/e/e1/Tips-scat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04" y="2343756"/>
            <a:ext cx="4291229" cy="3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0388" y="2090448"/>
            <a:ext cx="33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tip_rate</a:t>
            </a:r>
            <a:r>
              <a:rPr lang="en-US" dirty="0"/>
              <a:t> = 0.18 - 0.01×party_size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02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Shows Additional Hypotheses</a:t>
            </a:r>
            <a:endParaRPr lang="he-IL" dirty="0"/>
          </a:p>
        </p:txBody>
      </p:sp>
      <p:pic>
        <p:nvPicPr>
          <p:cNvPr id="52226" name="Picture 2" descr="https://upload.wikimedia.org/wikipedia/commons/4/47/Tips-hist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47" y="2994505"/>
            <a:ext cx="3881143" cy="26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s://upload.wikimedia.org/wikipedia/commons/9/9f/Tips-scat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44" y="2286000"/>
            <a:ext cx="41141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eda</a:t>
            </a:r>
            <a:r>
              <a:rPr lang="en-US" dirty="0" smtClean="0"/>
              <a:t> </a:t>
            </a:r>
            <a:r>
              <a:rPr lang="en-US" dirty="0" err="1" smtClean="0"/>
              <a:t>pROCESS</a:t>
            </a:r>
            <a:endParaRPr lang="he-IL" dirty="0"/>
          </a:p>
        </p:txBody>
      </p:sp>
      <p:pic>
        <p:nvPicPr>
          <p:cNvPr id="4505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00" y="2572890"/>
            <a:ext cx="3663737" cy="344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6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insight into a data set and into the underlying structure of a data 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good-fitting, parsimonious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list of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sense of robustness of 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estimates for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uncertainties for those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ranked list of important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 as to whether individual factors are statistically significant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optimal </a:t>
            </a:r>
            <a:r>
              <a:rPr lang="en-US" dirty="0" smtClean="0"/>
              <a:t>settings</a:t>
            </a:r>
          </a:p>
          <a:p>
            <a:pPr algn="ctr"/>
            <a:r>
              <a:rPr lang="en-US" sz="3000" b="1" dirty="0" smtClean="0"/>
              <a:t>Get </a:t>
            </a:r>
            <a:r>
              <a:rPr lang="en-US" sz="3000" b="1" dirty="0"/>
              <a:t>a "feel" for the </a:t>
            </a:r>
            <a:r>
              <a:rPr lang="en-US" sz="3000" b="1" dirty="0" smtClean="0"/>
              <a:t>data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4145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7118</TotalTime>
  <Words>491</Words>
  <Application>Microsoft Office PowerPoint</Application>
  <PresentationFormat>Widescreen</PresentationFormat>
  <Paragraphs>76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Exploratory Data Analysis</vt:lpstr>
      <vt:lpstr>EDA – Exploratory Data Analysis</vt:lpstr>
      <vt:lpstr>Levels of Measurement</vt:lpstr>
      <vt:lpstr>PowerPoint Presentation</vt:lpstr>
      <vt:lpstr>EDA Benefits - Example</vt:lpstr>
      <vt:lpstr>Derived Model: </vt:lpstr>
      <vt:lpstr>EDA Shows Additional Hypotheses</vt:lpstr>
      <vt:lpstr>eda pROCESS</vt:lpstr>
      <vt:lpstr>Maximize insight into a data set and into the underlying structure of a data set</vt:lpstr>
      <vt:lpstr>The Importance of Data Cleaning</vt:lpstr>
      <vt:lpstr>The Neglect of Data Cleaning</vt:lpstr>
      <vt:lpstr>Tidy Data</vt:lpstr>
      <vt:lpstr>Tidy Data</vt:lpstr>
      <vt:lpstr>5 Most Common Problems with Messy Data</vt:lpstr>
      <vt:lpstr>Column headers are values, not variable names</vt:lpstr>
      <vt:lpstr>PowerPoint Presentation</vt:lpstr>
      <vt:lpstr>Multiple Variables Stored in One Column</vt:lpstr>
      <vt:lpstr>Variables are stored in both rows and columns</vt:lpstr>
      <vt:lpstr>Multiple Types in One Table</vt:lpstr>
      <vt:lpstr>One Type in Multiple 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115</cp:revision>
  <dcterms:created xsi:type="dcterms:W3CDTF">2017-03-21T16:48:48Z</dcterms:created>
  <dcterms:modified xsi:type="dcterms:W3CDTF">2017-05-03T06:09:26Z</dcterms:modified>
</cp:coreProperties>
</file>