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2"/>
  </p:notesMasterIdLst>
  <p:sldIdLst>
    <p:sldId id="359" r:id="rId2"/>
    <p:sldId id="406" r:id="rId3"/>
    <p:sldId id="360" r:id="rId4"/>
    <p:sldId id="361" r:id="rId5"/>
    <p:sldId id="397" r:id="rId6"/>
    <p:sldId id="377" r:id="rId7"/>
    <p:sldId id="378" r:id="rId8"/>
    <p:sldId id="390" r:id="rId9"/>
    <p:sldId id="404" r:id="rId10"/>
    <p:sldId id="365" r:id="rId11"/>
    <p:sldId id="393" r:id="rId12"/>
    <p:sldId id="379" r:id="rId13"/>
    <p:sldId id="405" r:id="rId14"/>
    <p:sldId id="394" r:id="rId15"/>
    <p:sldId id="380" r:id="rId16"/>
    <p:sldId id="381" r:id="rId17"/>
    <p:sldId id="396" r:id="rId18"/>
    <p:sldId id="383" r:id="rId19"/>
    <p:sldId id="384" r:id="rId20"/>
    <p:sldId id="4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gularization_(mathematics)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Feature_selection" TargetMode="External"/><Relationship Id="rId4" Type="http://schemas.openxmlformats.org/officeDocument/2006/relationships/hyperlink" Target="https://en.wikipedia.org/wiki/Kernel_metho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dummy </a:t>
            </a:r>
            <a:r>
              <a:rPr lang="en-US" baseline="0" dirty="0" err="1" smtClean="0"/>
              <a:t>vars</a:t>
            </a:r>
            <a:r>
              <a:rPr lang="en-US" baseline="0" dirty="0" smtClean="0"/>
              <a:t> for common variables + shared value for rare variables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2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customers with equal spend, can have wildly different behavior — one customer may be starting to spend more, while the other is starting to decline spending.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8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regularisation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kernel method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feature selection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7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dataanalyst.com/kaggle/kaggle-tutorial-kobe-bryant/" TargetMode="External"/><Relationship Id="rId2" Type="http://schemas.openxmlformats.org/officeDocument/2006/relationships/hyperlink" Target="https://www.kaggle.com/selfishgene/kobe-bryant-shot-selection/psychology-of-a-professional-athlete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are-some-best-practices-in-Feature-Engineering/answers/5062347?srid=3dUC" TargetMode="External"/><Relationship Id="rId2" Type="http://schemas.openxmlformats.org/officeDocument/2006/relationships/hyperlink" Target="https://www.analyticsvidhya.com/blog/2016/01/guide-data-explo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16/01/12-pandas-techniques-python-data-manipulatio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Feature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46678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when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E.g. we have data about purchases, we’re interested in data about customers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Number of rows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Average/median/mode/min/max/</a:t>
            </a:r>
            <a:r>
              <a:rPr lang="en-US" dirty="0" err="1" smtClean="0"/>
              <a:t>std</a:t>
            </a:r>
            <a:r>
              <a:rPr lang="en-US" dirty="0" smtClean="0"/>
              <a:t>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</a:t>
            </a:r>
            <a:r>
              <a:rPr lang="en-US" dirty="0" err="1"/>
              <a:t>NaN’s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0’s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negative values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For categorical data, </a:t>
            </a:r>
            <a:r>
              <a:rPr lang="en-US" dirty="0" err="1" smtClean="0"/>
              <a:t>nunique</a:t>
            </a:r>
            <a:r>
              <a:rPr lang="en-US" dirty="0" smtClean="0"/>
              <a:t>()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#/% of most common value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Entropy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Correlation between 2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9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Trendlines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Instead of encoding: total </a:t>
            </a:r>
            <a:r>
              <a:rPr lang="en-US" dirty="0" smtClean="0"/>
              <a:t>spend </a:t>
            </a:r>
            <a:br>
              <a:rPr lang="en-US" dirty="0" smtClean="0"/>
            </a:br>
            <a:r>
              <a:rPr lang="en-US" dirty="0" smtClean="0"/>
              <a:t>encode </a:t>
            </a:r>
            <a:r>
              <a:rPr lang="en-US" dirty="0"/>
              <a:t>things like: </a:t>
            </a:r>
          </a:p>
          <a:p>
            <a:pPr marL="813816" lvl="2" indent="-457200"/>
            <a:r>
              <a:rPr lang="en-US" sz="2000" dirty="0" smtClean="0"/>
              <a:t>Spend </a:t>
            </a:r>
            <a:r>
              <a:rPr lang="en-US" sz="2000" dirty="0"/>
              <a:t>in last </a:t>
            </a:r>
            <a:r>
              <a:rPr lang="en-US" sz="2000" dirty="0" smtClean="0"/>
              <a:t>week</a:t>
            </a:r>
            <a:endParaRPr lang="en-US" sz="2000" dirty="0"/>
          </a:p>
          <a:p>
            <a:pPr marL="813816" lvl="2" indent="-457200"/>
            <a:r>
              <a:rPr lang="en-US" sz="2000" dirty="0" smtClean="0"/>
              <a:t>Spend </a:t>
            </a:r>
            <a:r>
              <a:rPr lang="en-US" sz="2000" dirty="0"/>
              <a:t>in last </a:t>
            </a:r>
            <a:r>
              <a:rPr lang="en-US" sz="2000" dirty="0" smtClean="0"/>
              <a:t>month</a:t>
            </a:r>
          </a:p>
          <a:p>
            <a:pPr marL="813816" lvl="2" indent="-457200"/>
            <a:r>
              <a:rPr lang="en-US" sz="2000" dirty="0" smtClean="0"/>
              <a:t>Spend </a:t>
            </a:r>
            <a:r>
              <a:rPr lang="en-US" sz="2000" dirty="0"/>
              <a:t>in last </a:t>
            </a:r>
            <a:r>
              <a:rPr lang="en-US" sz="2000" dirty="0" smtClean="0"/>
              <a:t>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Gives </a:t>
            </a:r>
            <a:r>
              <a:rPr lang="en-US" dirty="0"/>
              <a:t>a trend to the </a:t>
            </a:r>
            <a:r>
              <a:rPr lang="en-US" dirty="0" smtClean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4277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Coming Up with Features 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>Error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model errors (misclassifications)</a:t>
            </a:r>
          </a:p>
          <a:p>
            <a:r>
              <a:rPr lang="en-US" dirty="0" smtClean="0"/>
              <a:t>Try </a:t>
            </a:r>
            <a:r>
              <a:rPr lang="en-US" dirty="0"/>
              <a:t>to think </a:t>
            </a:r>
            <a:r>
              <a:rPr lang="en-US" dirty="0" smtClean="0"/>
              <a:t>why the model got these wrong</a:t>
            </a:r>
          </a:p>
          <a:p>
            <a:r>
              <a:rPr lang="en-US" dirty="0" smtClean="0"/>
              <a:t>Look </a:t>
            </a:r>
            <a:r>
              <a:rPr lang="en-US" dirty="0"/>
              <a:t>for insights that might lead to new ideas for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Consult with people with domain expertise and 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1523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Values - Projecting to a Circle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single features, like </a:t>
            </a:r>
            <a:r>
              <a:rPr lang="en-US" dirty="0" err="1"/>
              <a:t>day_of_week</a:t>
            </a:r>
            <a:r>
              <a:rPr lang="en-US" dirty="0"/>
              <a:t>, into two coordinates on a </a:t>
            </a:r>
            <a:r>
              <a:rPr lang="en-US" dirty="0" smtClean="0"/>
              <a:t>circle</a:t>
            </a:r>
          </a:p>
          <a:p>
            <a:r>
              <a:rPr lang="en-US" dirty="0" smtClean="0"/>
              <a:t>Ensures </a:t>
            </a:r>
            <a:r>
              <a:rPr lang="en-US" dirty="0"/>
              <a:t>that distance between max and min is the same as min and min +</a:t>
            </a:r>
            <a:r>
              <a:rPr lang="en-US" dirty="0" smtClean="0"/>
              <a:t>1.</a:t>
            </a:r>
          </a:p>
          <a:p>
            <a:r>
              <a:rPr lang="en-US" dirty="0" smtClean="0"/>
              <a:t>Use </a:t>
            </a:r>
            <a:r>
              <a:rPr lang="en-US" dirty="0"/>
              <a:t>for </a:t>
            </a:r>
            <a:r>
              <a:rPr lang="en-US" dirty="0" err="1"/>
              <a:t>day_of_week</a:t>
            </a:r>
            <a:r>
              <a:rPr lang="en-US" dirty="0"/>
              <a:t>, </a:t>
            </a:r>
            <a:r>
              <a:rPr lang="en-US" dirty="0" err="1"/>
              <a:t>day_of_month</a:t>
            </a:r>
            <a:r>
              <a:rPr lang="en-US" dirty="0"/>
              <a:t>, </a:t>
            </a:r>
            <a:r>
              <a:rPr lang="en-US" dirty="0" err="1"/>
              <a:t>hour_of_day</a:t>
            </a:r>
            <a:r>
              <a:rPr lang="en-US" dirty="0"/>
              <a:t>, etc.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86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Ideas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Closeness to major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Closeness to Hubs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 using an unsupervised method and use the cluster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 Manipulations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96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Feature Engineering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are given the company’s revenues and expenses. Using a decision tree, determine </a:t>
            </a:r>
            <a:r>
              <a:rPr lang="en-US" b="1" dirty="0" smtClean="0"/>
              <a:t>is the company </a:t>
            </a:r>
            <a:r>
              <a:rPr lang="en-US" b="1" dirty="0"/>
              <a:t>profitable</a:t>
            </a:r>
            <a:r>
              <a:rPr lang="en-US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70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Feature Engineering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Explosion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Curse of Dimensionality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Longer training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Larger memory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Less 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Potential of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can we handle these?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517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2" y="1566864"/>
            <a:ext cx="3376613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1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Kobe </a:t>
            </a:r>
            <a:r>
              <a:rPr lang="en-US" dirty="0"/>
              <a:t>Bryant’s </a:t>
            </a:r>
            <a:r>
              <a:rPr lang="en-US" dirty="0" smtClean="0"/>
              <a:t>Shots</a:t>
            </a:r>
            <a:br>
              <a:rPr lang="en-US" dirty="0" smtClean="0"/>
            </a:br>
            <a:r>
              <a:rPr lang="en-US" sz="1600" cap="none" dirty="0" smtClean="0">
                <a:hlinkClick r:id="rId2"/>
              </a:rPr>
              <a:t>https</a:t>
            </a:r>
            <a:r>
              <a:rPr lang="en-US" sz="1600" cap="none" dirty="0">
                <a:hlinkClick r:id="rId2"/>
              </a:rPr>
              <a:t>://www.kaggle.com/selfishgene/kobe-bryant-shot-selection/psychology-of-a-professional-athlete</a:t>
            </a:r>
            <a:r>
              <a:rPr lang="en-US" sz="1600" cap="none" dirty="0"/>
              <a:t/>
            </a:r>
            <a:br>
              <a:rPr lang="en-US" sz="1600" cap="none" dirty="0"/>
            </a:br>
            <a:r>
              <a:rPr lang="en-US" sz="800" cap="none" dirty="0" smtClean="0"/>
              <a:t/>
            </a:r>
            <a:br>
              <a:rPr lang="en-US" sz="800" cap="none" dirty="0" smtClean="0"/>
            </a:br>
            <a:r>
              <a:rPr lang="en-US" sz="1600" cap="none" dirty="0" smtClean="0">
                <a:hlinkClick r:id="rId3"/>
              </a:rPr>
              <a:t>http</a:t>
            </a:r>
            <a:r>
              <a:rPr lang="en-US" sz="1600" cap="none" dirty="0">
                <a:hlinkClick r:id="rId3"/>
              </a:rPr>
              <a:t>://adataanalyst.com/kaggle/kaggle-tutorial-kobe-bryant</a:t>
            </a:r>
            <a:r>
              <a:rPr lang="en-US" sz="1600" cap="none" dirty="0" smtClean="0">
                <a:hlinkClick r:id="rId3"/>
              </a:rPr>
              <a:t>/</a:t>
            </a:r>
            <a:endParaRPr lang="he-IL" sz="1600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6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e-Commerce Site Analytics</a:t>
            </a:r>
            <a:endParaRPr lang="he-IL" sz="1600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84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>
                <a:hlinkClick r:id="rId2"/>
              </a:rPr>
              <a:t>https://www.analyticsvidhya.com/blog/2016/01/guide-data-exploration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www.quora.com/What-are-some-best-practices-in-Feature-Engineering/answers/5062347?srid=3dUC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>
                <a:hlinkClick r:id="rId4"/>
              </a:rPr>
              <a:t>https://www.analyticsvidhya.com/blog/2016/01/12-pandas-techniques-python-data-manipulation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56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what we want?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eCommerce</a:t>
            </a:r>
            <a:r>
              <a:rPr lang="en-US" dirty="0" smtClean="0"/>
              <a:t> 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Market Basket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Transaction Fraud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Customer churn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Customer satisfaction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16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514" y="2286000"/>
            <a:ext cx="7554687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Coming </a:t>
            </a:r>
            <a:r>
              <a:rPr lang="en-US" sz="3200" dirty="0"/>
              <a:t>up with features is difficult, time-consuming, requires expert </a:t>
            </a:r>
            <a:r>
              <a:rPr lang="en-US" sz="3200" dirty="0" smtClean="0"/>
              <a:t>knowledge. </a:t>
            </a:r>
            <a:r>
              <a:rPr lang="en-US" sz="3200" i="1" dirty="0" smtClean="0"/>
              <a:t>“Applied </a:t>
            </a:r>
            <a:r>
              <a:rPr lang="en-US" sz="3200" i="1" dirty="0"/>
              <a:t>machine learning" </a:t>
            </a:r>
            <a:r>
              <a:rPr lang="en-US" sz="3200" dirty="0"/>
              <a:t>is basically feature engineering</a:t>
            </a:r>
            <a:r>
              <a:rPr lang="en-US" sz="3200" dirty="0" smtClean="0"/>
              <a:t>.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- Andrew Ng</a:t>
            </a:r>
            <a:endParaRPr lang="he-IL" sz="3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michigantoday.umich.edu/wp-content/uploads/2012/07/qu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47" y="2188027"/>
            <a:ext cx="20383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4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514" y="2286000"/>
            <a:ext cx="7554687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…some machine learning projects succeed and some fail. What makes the difference? Easily the most important factor is the features used</a:t>
            </a:r>
            <a:r>
              <a:rPr lang="en-US" sz="3200" dirty="0" smtClean="0"/>
              <a:t>.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Pedro </a:t>
            </a:r>
            <a:r>
              <a:rPr lang="en-US" sz="3200" i="1" dirty="0" err="1" smtClean="0">
                <a:solidFill>
                  <a:schemeClr val="bg1">
                    <a:lumMod val="50000"/>
                  </a:schemeClr>
                </a:solidFill>
              </a:rPr>
              <a:t>Domingos</a:t>
            </a:r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“A </a:t>
            </a:r>
            <a:r>
              <a:rPr lang="en-US" sz="1800" dirty="0"/>
              <a:t>Few Useful Things to Know about Machine </a:t>
            </a:r>
            <a:r>
              <a:rPr lang="en-US" sz="1800" dirty="0" smtClean="0"/>
              <a:t>Learning”</a:t>
            </a:r>
            <a:endParaRPr lang="he-IL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michigantoday.umich.edu/wp-content/uploads/2012/07/qu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47" y="2188027"/>
            <a:ext cx="20383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multiple categorical variables from a single </a:t>
            </a:r>
            <a:r>
              <a:rPr lang="en-US" dirty="0" smtClean="0"/>
              <a:t>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Some </a:t>
            </a:r>
            <a:r>
              <a:rPr lang="en-US" dirty="0"/>
              <a:t>high cardinality features, like user-agents, hold far more information in </a:t>
            </a:r>
            <a:r>
              <a:rPr lang="en-US" dirty="0" smtClean="0"/>
              <a:t>them:</a:t>
            </a:r>
          </a:p>
          <a:p>
            <a:pPr marL="630936" lvl="1" indent="-457200"/>
            <a:r>
              <a:rPr lang="en-US" dirty="0" err="1" smtClean="0"/>
              <a:t>is_mobile</a:t>
            </a:r>
            <a:r>
              <a:rPr lang="en-US" dirty="0" smtClean="0"/>
              <a:t>?</a:t>
            </a:r>
          </a:p>
          <a:p>
            <a:pPr marL="630936" lvl="1" indent="-457200"/>
            <a:r>
              <a:rPr lang="en-US" dirty="0" err="1" smtClean="0"/>
              <a:t>is_latest_version</a:t>
            </a:r>
            <a:r>
              <a:rPr lang="en-US" dirty="0" smtClean="0"/>
              <a:t>?</a:t>
            </a:r>
          </a:p>
          <a:p>
            <a:pPr marL="630936" lvl="1" indent="-457200"/>
            <a:r>
              <a:rPr lang="en-US" dirty="0" err="1" smtClean="0"/>
              <a:t>Operation_system</a:t>
            </a:r>
            <a:endParaRPr lang="en-US" dirty="0"/>
          </a:p>
          <a:p>
            <a:pPr marL="630936" lvl="1" indent="-457200"/>
            <a:r>
              <a:rPr lang="en-US" dirty="0" err="1" smtClean="0"/>
              <a:t>Browser_build</a:t>
            </a:r>
            <a:endParaRPr lang="en-US" dirty="0"/>
          </a:p>
          <a:p>
            <a:pPr marL="630936" lvl="1" indent="-457200"/>
            <a:r>
              <a:rPr lang="en-US" dirty="0" smtClean="0"/>
              <a:t>Etc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304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Coming Up with Features 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>Business Understanding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sk business people what </a:t>
            </a:r>
            <a:r>
              <a:rPr lang="en-US" dirty="0"/>
              <a:t>they think is predictive of the </a:t>
            </a:r>
            <a:r>
              <a:rPr lang="en-US" dirty="0" smtClean="0"/>
              <a:t>outcome</a:t>
            </a:r>
          </a:p>
          <a:p>
            <a:r>
              <a:rPr lang="en-US" dirty="0" smtClean="0"/>
              <a:t>Some ideas might </a:t>
            </a:r>
            <a:r>
              <a:rPr lang="en-US" dirty="0"/>
              <a:t>be </a:t>
            </a:r>
            <a:r>
              <a:rPr lang="en-US" dirty="0" smtClean="0"/>
              <a:t>anecdotal </a:t>
            </a:r>
          </a:p>
          <a:p>
            <a:r>
              <a:rPr lang="en-US" dirty="0" smtClean="0"/>
              <a:t>Some might include data you don’t (currently) have available</a:t>
            </a:r>
          </a:p>
          <a:p>
            <a:r>
              <a:rPr lang="en-US" dirty="0" smtClean="0"/>
              <a:t>Some </a:t>
            </a:r>
            <a:r>
              <a:rPr lang="en-US" dirty="0"/>
              <a:t>might require an approximation of the ideal data described by the </a:t>
            </a:r>
            <a:r>
              <a:rPr lang="en-US" dirty="0" smtClean="0"/>
              <a:t>business people</a:t>
            </a:r>
          </a:p>
          <a:p>
            <a:r>
              <a:rPr lang="en-US" dirty="0" smtClean="0"/>
              <a:t>Your </a:t>
            </a:r>
            <a:r>
              <a:rPr lang="en-US" dirty="0"/>
              <a:t>job is to translate all of this into features.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1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RFMVT - Creating New Features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Recency</a:t>
            </a:r>
            <a:r>
              <a:rPr lang="en-US" dirty="0"/>
              <a:t>. Signals how old certain event is.</a:t>
            </a:r>
          </a:p>
          <a:p>
            <a:pPr fontAlgn="base"/>
            <a:r>
              <a:rPr lang="en-US" b="1" dirty="0"/>
              <a:t>Frequency</a:t>
            </a:r>
            <a:r>
              <a:rPr lang="en-US" dirty="0"/>
              <a:t>. Signals how often does certain events occur.</a:t>
            </a:r>
          </a:p>
          <a:p>
            <a:pPr fontAlgn="base"/>
            <a:r>
              <a:rPr lang="en-US" b="1" dirty="0"/>
              <a:t>Monetary</a:t>
            </a:r>
            <a:r>
              <a:rPr lang="en-US" dirty="0"/>
              <a:t>. Any numerical representation of direct of indirect business value of an example.</a:t>
            </a:r>
          </a:p>
          <a:p>
            <a:pPr fontAlgn="base"/>
            <a:r>
              <a:rPr lang="en-US" b="1" dirty="0"/>
              <a:t>Variety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How many distinct items are found for certain type of an example.</a:t>
            </a:r>
          </a:p>
          <a:p>
            <a:pPr fontAlgn="base"/>
            <a:r>
              <a:rPr lang="en-US" b="1" dirty="0"/>
              <a:t>Tenure</a:t>
            </a:r>
            <a:r>
              <a:rPr lang="en-US" dirty="0"/>
              <a:t>. How much time has elapsed since the first appearance of certain example or of an example of certain type.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85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Specifically encodes the interactions between numerical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Try</a:t>
            </a:r>
            <a:r>
              <a:rPr lang="en-US" dirty="0"/>
              <a:t>: </a:t>
            </a:r>
            <a:r>
              <a:rPr lang="en-US" dirty="0" err="1"/>
              <a:t>Substraction</a:t>
            </a:r>
            <a:r>
              <a:rPr lang="en-US" dirty="0"/>
              <a:t>, Addition, Multiplication, </a:t>
            </a:r>
            <a:r>
              <a:rPr lang="en-US" dirty="0" err="1" smtClean="0"/>
              <a:t>Divison</a:t>
            </a:r>
            <a:endParaRPr lang="en-US" dirty="0" smtClean="0"/>
          </a:p>
          <a:p>
            <a:r>
              <a:rPr lang="en-US" dirty="0" smtClean="0"/>
              <a:t>Use</a:t>
            </a:r>
            <a:r>
              <a:rPr lang="en-US" dirty="0"/>
              <a:t>: Feature selection by statistical tests, or trained model feature </a:t>
            </a:r>
            <a:r>
              <a:rPr lang="en-US" dirty="0" err="1" smtClean="0"/>
              <a:t>importances</a:t>
            </a:r>
            <a:endParaRPr lang="en-US" dirty="0" smtClean="0"/>
          </a:p>
          <a:p>
            <a:r>
              <a:rPr lang="en-US" dirty="0" smtClean="0"/>
              <a:t>Ignore</a:t>
            </a:r>
            <a:r>
              <a:rPr lang="en-US" dirty="0"/>
              <a:t>: Human intuition; weird interactions can give significant improvement</a:t>
            </a:r>
            <a:r>
              <a:rPr lang="en-US" dirty="0" smtClean="0"/>
              <a:t>!</a:t>
            </a:r>
          </a:p>
          <a:p>
            <a:r>
              <a:rPr lang="en-US" dirty="0"/>
              <a:t>A polynomial kernel can solve XOR</a:t>
            </a: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36" y="4872952"/>
            <a:ext cx="5662027" cy="15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7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is_null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Dummy variables</a:t>
            </a:r>
          </a:p>
          <a:p>
            <a:pPr marL="688086" lvl="1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Make sure you don’t introduce </a:t>
            </a:r>
            <a:r>
              <a:rPr lang="en-US" dirty="0" err="1" smtClean="0"/>
              <a:t>colinearity</a:t>
            </a:r>
            <a:endParaRPr lang="en-US" dirty="0" smtClean="0"/>
          </a:p>
          <a:p>
            <a:pPr marL="688086" lvl="1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What to do if you have lots of different values?</a:t>
            </a:r>
          </a:p>
          <a:p>
            <a:pPr marL="688086" lvl="1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What if the test data contains unseen values?</a:t>
            </a:r>
          </a:p>
        </p:txBody>
      </p:sp>
    </p:spTree>
    <p:extLst>
      <p:ext uri="{BB962C8B-B14F-4D97-AF65-F5344CB8AC3E}">
        <p14:creationId xmlns:p14="http://schemas.microsoft.com/office/powerpoint/2010/main" val="35653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8325</TotalTime>
  <Words>628</Words>
  <Application>Microsoft Office PowerPoint</Application>
  <PresentationFormat>Widescreen</PresentationFormat>
  <Paragraphs>101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Feature Engineering</vt:lpstr>
      <vt:lpstr>Homework</vt:lpstr>
      <vt:lpstr>PowerPoint Presentation</vt:lpstr>
      <vt:lpstr>PowerPoint Presentation</vt:lpstr>
      <vt:lpstr>PowerPoint Presentation</vt:lpstr>
      <vt:lpstr>Coming Up with Features –  Business Understanding</vt:lpstr>
      <vt:lpstr>RFMVT - Creating New Features</vt:lpstr>
      <vt:lpstr>Interactions</vt:lpstr>
      <vt:lpstr>Feature engineering Examples</vt:lpstr>
      <vt:lpstr>Features when grouping</vt:lpstr>
      <vt:lpstr>Trendlines</vt:lpstr>
      <vt:lpstr>Coming Up with Features –  Error Analysis</vt:lpstr>
      <vt:lpstr>Circular Values - Projecting to a Circle</vt:lpstr>
      <vt:lpstr>Additional Ideas</vt:lpstr>
      <vt:lpstr>Importance of Feature Engineering</vt:lpstr>
      <vt:lpstr>Problems with Feature Engineering</vt:lpstr>
      <vt:lpstr>PowerPoint Presentation</vt:lpstr>
      <vt:lpstr>Kobe Bryant’s Shots https://www.kaggle.com/selfishgene/kobe-bryant-shot-selection/psychology-of-a-professional-athlete  http://adataanalyst.com/kaggle/kaggle-tutorial-kobe-bryant/</vt:lpstr>
      <vt:lpstr>e-Commerce Site Analytics</vt:lpstr>
      <vt:lpstr>How to measure what we want?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116</cp:revision>
  <dcterms:created xsi:type="dcterms:W3CDTF">2017-03-21T16:48:48Z</dcterms:created>
  <dcterms:modified xsi:type="dcterms:W3CDTF">2017-05-03T05:58:45Z</dcterms:modified>
</cp:coreProperties>
</file>