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sldIdLst>
    <p:sldId id="256" r:id="rId2"/>
    <p:sldId id="262" r:id="rId3"/>
    <p:sldId id="265" r:id="rId4"/>
    <p:sldId id="263" r:id="rId5"/>
    <p:sldId id="264" r:id="rId6"/>
    <p:sldId id="266" r:id="rId7"/>
    <p:sldId id="269" r:id="rId8"/>
    <p:sldId id="270" r:id="rId9"/>
    <p:sldId id="271" r:id="rId10"/>
    <p:sldId id="267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https://www.york.ac.uk/archaeology/research/featured-research/zooms-1/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SIMILARITY/Distance </a:t>
            </a:r>
            <a:r>
              <a:rPr lang="en-US" dirty="0" smtClean="0"/>
              <a:t>Metrics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Euclidean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euclidean</a:t>
            </a:r>
            <a:r>
              <a:rPr lang="en-US" dirty="0"/>
              <a:t> or l2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Manhattan </a:t>
            </a:r>
            <a:r>
              <a:rPr lang="en-US" dirty="0"/>
              <a:t>(</a:t>
            </a:r>
            <a:r>
              <a:rPr lang="en-US" dirty="0" err="1"/>
              <a:t>manhattan</a:t>
            </a:r>
            <a:r>
              <a:rPr lang="en-US" dirty="0"/>
              <a:t> or l1</a:t>
            </a:r>
            <a:r>
              <a:rPr lang="en-US" dirty="0" smtClean="0"/>
              <a:t>)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also </a:t>
            </a:r>
            <a:r>
              <a:rPr lang="en-US" dirty="0"/>
              <a:t>known as city block </a:t>
            </a:r>
            <a:r>
              <a:rPr lang="en-US" dirty="0" smtClean="0"/>
              <a:t>distance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Cosine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cosine)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Take the shape more than the values into account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good choice when there are too many variables </a:t>
            </a:r>
            <a:r>
              <a:rPr lang="en-US" dirty="0" smtClean="0"/>
              <a:t>and some may not </a:t>
            </a:r>
            <a:r>
              <a:rPr lang="en-US" dirty="0"/>
              <a:t>be significant (just noise</a:t>
            </a:r>
            <a:r>
              <a:rPr lang="en-US" dirty="0" smtClean="0"/>
              <a:t>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tends </a:t>
            </a:r>
            <a:r>
              <a:rPr lang="en-US" dirty="0"/>
              <a:t>to associate observations that have </a:t>
            </a:r>
            <a:r>
              <a:rPr lang="en-US" dirty="0" smtClean="0"/>
              <a:t>the same </a:t>
            </a:r>
            <a:r>
              <a:rPr lang="en-US" dirty="0"/>
              <a:t>maximum and minimum variables, regardless of their effective value.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03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✓✓</a:t>
            </a:r>
            <a:r>
              <a:rPr lang="en-US" b="1" dirty="0"/>
              <a:t>Ward: </a:t>
            </a:r>
            <a:r>
              <a:rPr lang="en-US" dirty="0"/>
              <a:t>Tends to look for spherical clusters, very cohesive inside and</a:t>
            </a:r>
          </a:p>
          <a:p>
            <a:r>
              <a:rPr lang="en-US" dirty="0"/>
              <a:t>extremely differentiated from other groups. Another nice characteristic</a:t>
            </a:r>
          </a:p>
          <a:p>
            <a:r>
              <a:rPr lang="en-US" dirty="0"/>
              <a:t>is that the method tends to find clusters of similar size. It works only</a:t>
            </a:r>
          </a:p>
          <a:p>
            <a:r>
              <a:rPr lang="en-US" dirty="0"/>
              <a:t>with the Euclidean distance.</a:t>
            </a:r>
          </a:p>
          <a:p>
            <a:r>
              <a:rPr lang="en-US" dirty="0"/>
              <a:t>✓✓</a:t>
            </a:r>
            <a:r>
              <a:rPr lang="en-US" b="1" dirty="0"/>
              <a:t>Complete: </a:t>
            </a:r>
            <a:r>
              <a:rPr lang="en-US" dirty="0"/>
              <a:t>Links clusters using their furthest observations, that is, their</a:t>
            </a:r>
          </a:p>
          <a:p>
            <a:r>
              <a:rPr lang="en-US" dirty="0"/>
              <a:t>most dissimilar data points. Consequently, clusters created using this</a:t>
            </a:r>
          </a:p>
          <a:p>
            <a:r>
              <a:rPr lang="en-US" dirty="0"/>
              <a:t>method tend to be comprised of highly similar observations, making the</a:t>
            </a:r>
          </a:p>
          <a:p>
            <a:r>
              <a:rPr lang="en-US" dirty="0"/>
              <a:t>resulting groups quite compact.</a:t>
            </a:r>
          </a:p>
          <a:p>
            <a:r>
              <a:rPr lang="en-US" dirty="0"/>
              <a:t>✓✓</a:t>
            </a:r>
            <a:r>
              <a:rPr lang="en-US" b="1" dirty="0"/>
              <a:t>Average: </a:t>
            </a:r>
            <a:r>
              <a:rPr lang="en-US" dirty="0"/>
              <a:t>Links clusters using their centroids and ignoring their boundaries.</a:t>
            </a:r>
          </a:p>
          <a:p>
            <a:r>
              <a:rPr lang="en-US" dirty="0"/>
              <a:t>The method creates larger groups than the complete method. In</a:t>
            </a:r>
          </a:p>
          <a:p>
            <a:r>
              <a:rPr lang="en-US" dirty="0"/>
              <a:t>addition, the clusters can be different sizes and shapes, contrary to the</a:t>
            </a:r>
          </a:p>
          <a:p>
            <a:r>
              <a:rPr lang="en-US" dirty="0"/>
              <a:t>Ward’s solutions. Consequently, this average, multipurpose, approach</a:t>
            </a:r>
          </a:p>
          <a:p>
            <a:r>
              <a:rPr lang="en-US" dirty="0"/>
              <a:t>sees successful use in the field of biological sciences.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304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Based: DB-Scan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Slower than K-Means, faster than hierarchical clustering</a:t>
            </a:r>
          </a:p>
          <a:p>
            <a:r>
              <a:rPr lang="en-US" dirty="0" smtClean="0"/>
              <a:t>Finds the number of clusters itself</a:t>
            </a:r>
          </a:p>
          <a:p>
            <a:r>
              <a:rPr lang="en-US" dirty="0" smtClean="0"/>
              <a:t>Requires setting 2 parameters: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eps</a:t>
            </a:r>
            <a:r>
              <a:rPr lang="en-US" sz="2400" dirty="0"/>
              <a:t>: The maximum distance between two observations that allows them</a:t>
            </a:r>
          </a:p>
          <a:p>
            <a:r>
              <a:rPr lang="en-US" sz="2400" dirty="0"/>
              <a:t>to be part of the same neighborhood.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min_sample</a:t>
            </a:r>
            <a:r>
              <a:rPr lang="en-US" sz="2400" dirty="0"/>
              <a:t>: The minimum number of observations in a neighborhood</a:t>
            </a:r>
          </a:p>
          <a:p>
            <a:r>
              <a:rPr lang="en-US" sz="2400" dirty="0"/>
              <a:t>that transform them into a core point.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/>
              <a:t>DB = DBSCAN(</a:t>
            </a:r>
            <a:r>
              <a:rPr lang="en-US" dirty="0" err="1"/>
              <a:t>eps</a:t>
            </a:r>
            <a:r>
              <a:rPr lang="en-US" dirty="0"/>
              <a:t>=4.35, </a:t>
            </a:r>
            <a:r>
              <a:rPr lang="en-US" dirty="0" err="1"/>
              <a:t>min_samples</a:t>
            </a:r>
            <a:r>
              <a:rPr lang="en-US" dirty="0"/>
              <a:t>=25,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  <a:p>
            <a:r>
              <a:rPr lang="en-US" dirty="0" err="1"/>
              <a:t>DB.fit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90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cluster_comparison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25" y="537765"/>
            <a:ext cx="11806238" cy="59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a class has a “centroid”</a:t>
            </a:r>
          </a:p>
          <a:p>
            <a:r>
              <a:rPr lang="en-US" dirty="0" smtClean="0"/>
              <a:t>Will find clusters even if none exist!</a:t>
            </a:r>
          </a:p>
          <a:p>
            <a:r>
              <a:rPr lang="en-US" dirty="0"/>
              <a:t>How is distance computed?</a:t>
            </a:r>
            <a:endParaRPr lang="he-IL" dirty="0"/>
          </a:p>
          <a:p>
            <a:r>
              <a:rPr lang="en-US" dirty="0" smtClean="0"/>
              <a:t>What if features are scaled?</a:t>
            </a:r>
          </a:p>
          <a:p>
            <a:r>
              <a:rPr lang="en-US" dirty="0" smtClean="0"/>
              <a:t>When to stop iterating?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99763"/>
            <a:ext cx="5678488" cy="382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4466607"/>
            <a:ext cx="4953000" cy="156952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Inertia </a:t>
            </a:r>
            <a:r>
              <a:rPr lang="en-US" dirty="0"/>
              <a:t>is the sum of </a:t>
            </a:r>
            <a:r>
              <a:rPr lang="en-US" dirty="0" smtClean="0"/>
              <a:t>all the </a:t>
            </a:r>
            <a:r>
              <a:rPr lang="en-US" dirty="0"/>
              <a:t>differences between every cluster member and its centroid. If the examples</a:t>
            </a:r>
          </a:p>
          <a:p>
            <a:r>
              <a:rPr lang="en-US" dirty="0"/>
              <a:t>in the group are similar to the centroid, the difference is small and </a:t>
            </a:r>
            <a:r>
              <a:rPr lang="en-US" dirty="0" smtClean="0"/>
              <a:t>so is </a:t>
            </a:r>
            <a:r>
              <a:rPr lang="en-US" dirty="0"/>
              <a:t>the inertia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Inertia is useful when compared to other inertia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36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Algorithms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Guess a K number of clusters</a:t>
            </a:r>
            <a:r>
              <a:rPr lang="en-US" dirty="0" smtClean="0"/>
              <a:t>.</a:t>
            </a:r>
          </a:p>
          <a:p>
            <a:r>
              <a:rPr lang="en-US" dirty="0"/>
              <a:t>2. Form the initial clusters</a:t>
            </a:r>
            <a:r>
              <a:rPr lang="en-US" dirty="0" smtClean="0"/>
              <a:t>.</a:t>
            </a:r>
          </a:p>
          <a:p>
            <a:r>
              <a:rPr lang="en-US" dirty="0"/>
              <a:t>3. Reiterate the clusters until you notice that your solution doesn’t change</a:t>
            </a:r>
          </a:p>
          <a:p>
            <a:r>
              <a:rPr lang="en-US" dirty="0"/>
              <a:t>anymore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344" y="3597275"/>
            <a:ext cx="62674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714500"/>
            <a:ext cx="373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he-IL" dirty="0"/>
          </a:p>
        </p:txBody>
      </p:sp>
      <p:pic>
        <p:nvPicPr>
          <p:cNvPr id="1026" name="Picture 2" descr="Dendrogram showing the clustering of mammalian species using the m/z values obtained from computational analysis. Copyright 2009 John Wiley &amp; Sons, Lt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20" y="2462442"/>
            <a:ext cx="6412698" cy="36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scale well</a:t>
            </a:r>
          </a:p>
          <a:p>
            <a:r>
              <a:rPr lang="en-US" dirty="0" smtClean="0"/>
              <a:t>Hierarchy + ability to cut at any point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5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56" y="2935287"/>
            <a:ext cx="7286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K-means and 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clustering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=100, </a:t>
            </a:r>
            <a:r>
              <a:rPr lang="en-US" dirty="0" err="1" smtClean="0"/>
              <a:t>n_init</a:t>
            </a:r>
            <a:r>
              <a:rPr lang="en-US" dirty="0" smtClean="0"/>
              <a:t>=10, </a:t>
            </a:r>
            <a:r>
              <a:rPr lang="en-US" dirty="0" err="1" smtClean="0"/>
              <a:t>random_state</a:t>
            </a:r>
            <a:r>
              <a:rPr lang="en-US" dirty="0" smtClean="0"/>
              <a:t>=1</a:t>
            </a:r>
            <a:r>
              <a:rPr lang="en-US" dirty="0"/>
              <a:t>)</a:t>
            </a:r>
          </a:p>
          <a:p>
            <a:r>
              <a:rPr lang="en-US" dirty="0" err="1"/>
              <a:t>clustering.fit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clustering.cluster_centers</a:t>
            </a:r>
            <a:r>
              <a:rPr lang="en-US" dirty="0"/>
              <a:t>_</a:t>
            </a:r>
          </a:p>
          <a:p>
            <a:r>
              <a:rPr lang="en-US" dirty="0" err="1"/>
              <a:t>Kx_mapping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case,</a:t>
            </a:r>
          </a:p>
          <a:p>
            <a:r>
              <a:rPr lang="en-US" dirty="0"/>
              <a:t>cluster in enumerate(</a:t>
            </a:r>
            <a:r>
              <a:rPr lang="en-US" dirty="0" err="1"/>
              <a:t>clustering.labels</a:t>
            </a:r>
            <a:r>
              <a:rPr lang="en-US" dirty="0" smtClean="0"/>
              <a:t>_)}</a:t>
            </a:r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AgglomerativeClustering</a:t>
            </a:r>
            <a:endParaRPr lang="en-US" dirty="0"/>
          </a:p>
          <a:p>
            <a:r>
              <a:rPr lang="en-US" dirty="0" err="1"/>
              <a:t>Hclustering</a:t>
            </a:r>
            <a:r>
              <a:rPr lang="en-US" dirty="0"/>
              <a:t>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</a:t>
            </a:r>
            <a:r>
              <a:rPr lang="en-US" dirty="0" smtClean="0"/>
              <a:t>, affinity</a:t>
            </a:r>
            <a:r>
              <a:rPr lang="en-US" dirty="0"/>
              <a:t>='cosine', linkage='complete')</a:t>
            </a:r>
          </a:p>
          <a:p>
            <a:r>
              <a:rPr lang="en-US" dirty="0" err="1"/>
              <a:t>Hclustering.fit</a:t>
            </a:r>
            <a:r>
              <a:rPr lang="en-US" dirty="0"/>
              <a:t>(</a:t>
            </a:r>
            <a:r>
              <a:rPr lang="en-US" dirty="0" err="1"/>
              <a:t>Kx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H_mapping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</a:t>
            </a:r>
            <a:r>
              <a:rPr lang="en-US" dirty="0" smtClean="0"/>
              <a:t>, cluster </a:t>
            </a:r>
            <a:r>
              <a:rPr lang="en-US" dirty="0"/>
              <a:t>in enumerate(</a:t>
            </a:r>
            <a:r>
              <a:rPr lang="en-US" dirty="0" err="1"/>
              <a:t>Hclustering.labels</a:t>
            </a:r>
            <a:r>
              <a:rPr lang="en-US" dirty="0"/>
              <a:t>_)}</a:t>
            </a:r>
          </a:p>
          <a:p>
            <a:r>
              <a:rPr lang="en-US" dirty="0" err="1"/>
              <a:t>final_mapping</a:t>
            </a:r>
            <a:r>
              <a:rPr lang="en-US" dirty="0"/>
              <a:t> = {</a:t>
            </a:r>
            <a:r>
              <a:rPr lang="en-US" dirty="0" err="1"/>
              <a:t>case:H_mapping</a:t>
            </a:r>
            <a:r>
              <a:rPr lang="en-US" dirty="0"/>
              <a:t>[</a:t>
            </a:r>
            <a:r>
              <a:rPr lang="en-US" dirty="0" err="1"/>
              <a:t>Kx_mapping</a:t>
            </a:r>
            <a:r>
              <a:rPr lang="en-US" dirty="0"/>
              <a:t>[case</a:t>
            </a:r>
            <a:r>
              <a:rPr lang="en-US" dirty="0" smtClean="0"/>
              <a:t>]] for </a:t>
            </a:r>
            <a:r>
              <a:rPr lang="en-US" dirty="0"/>
              <a:t>case in </a:t>
            </a:r>
            <a:r>
              <a:rPr lang="en-US" dirty="0" err="1"/>
              <a:t>Kx_mapping</a:t>
            </a: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55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506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Clustering</vt:lpstr>
      <vt:lpstr>K-Means</vt:lpstr>
      <vt:lpstr>Inertia</vt:lpstr>
      <vt:lpstr>Centroid-based Algorithms</vt:lpstr>
      <vt:lpstr>PowerPoint Presentation</vt:lpstr>
      <vt:lpstr>Hierarchical Clustering</vt:lpstr>
      <vt:lpstr>PowerPoint Presentation</vt:lpstr>
      <vt:lpstr>PowerPoint Presentation</vt:lpstr>
      <vt:lpstr>Combining K-means and Hierarchical Clustering</vt:lpstr>
      <vt:lpstr>SIMILARITY/Distance Metrics</vt:lpstr>
      <vt:lpstr>Linkage Methods</vt:lpstr>
      <vt:lpstr>Density Based: DB-Scan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131</cp:revision>
  <dcterms:created xsi:type="dcterms:W3CDTF">2017-03-21T16:48:48Z</dcterms:created>
  <dcterms:modified xsi:type="dcterms:W3CDTF">2017-05-05T05:39:35Z</dcterms:modified>
</cp:coreProperties>
</file>