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3"/>
  </p:notesMasterIdLst>
  <p:sldIdLst>
    <p:sldId id="256" r:id="rId2"/>
    <p:sldId id="262" r:id="rId3"/>
    <p:sldId id="279" r:id="rId4"/>
    <p:sldId id="264" r:id="rId5"/>
    <p:sldId id="268" r:id="rId6"/>
    <p:sldId id="269" r:id="rId7"/>
    <p:sldId id="270" r:id="rId8"/>
    <p:sldId id="271" r:id="rId9"/>
    <p:sldId id="272" r:id="rId10"/>
    <p:sldId id="274" r:id="rId11"/>
    <p:sldId id="304" r:id="rId12"/>
    <p:sldId id="273" r:id="rId13"/>
    <p:sldId id="275" r:id="rId14"/>
    <p:sldId id="288" r:id="rId15"/>
    <p:sldId id="289" r:id="rId16"/>
    <p:sldId id="290" r:id="rId17"/>
    <p:sldId id="276" r:id="rId18"/>
    <p:sldId id="277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285" r:id="rId29"/>
    <p:sldId id="286" r:id="rId30"/>
    <p:sldId id="280" r:id="rId31"/>
    <p:sldId id="278" r:id="rId32"/>
    <p:sldId id="287" r:id="rId33"/>
    <p:sldId id="306" r:id="rId34"/>
    <p:sldId id="283" r:id="rId35"/>
    <p:sldId id="299" r:id="rId36"/>
    <p:sldId id="303" r:id="rId37"/>
    <p:sldId id="300" r:id="rId38"/>
    <p:sldId id="301" r:id="rId39"/>
    <p:sldId id="302" r:id="rId40"/>
    <p:sldId id="305" r:id="rId41"/>
    <p:sldId id="3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259" autoAdjust="0"/>
  </p:normalViewPr>
  <p:slideViewPr>
    <p:cSldViewPr snapToGrid="0">
      <p:cViewPr varScale="1">
        <p:scale>
          <a:sx n="76" d="100"/>
          <a:sy n="76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82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62341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4552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28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8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699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08079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417902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131217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http://saiconference.com/Downloads/SpecialIssueNo10/Paper_3-A_comparative_study_of_decision_tree_ID3_and_C4.5.pdf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http://research.ijcaonline.org/volume117/number16/pxc3903318.pdf</a:t>
            </a:r>
          </a:p>
        </p:txBody>
      </p:sp>
    </p:spTree>
    <p:extLst>
      <p:ext uri="{BB962C8B-B14F-4D97-AF65-F5344CB8AC3E}">
        <p14:creationId xmlns:p14="http://schemas.microsoft.com/office/powerpoint/2010/main" val="8115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rot="10800000" flipH="1">
            <a:off x="0" y="2247997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/>
          </a:p>
        </p:txBody>
      </p:sp>
      <p:sp>
        <p:nvSpPr>
          <p:cNvPr id="29" name="Shape 29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2400"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197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197" cy="361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867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609585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121917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1828754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2438339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3047924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3657509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4267093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4876678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lt2"/>
              </a:buClr>
              <a:buFont typeface="Roboto"/>
              <a:buNone/>
              <a:defRPr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528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3312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24128" y="3180080"/>
            <a:ext cx="9720073" cy="313944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2560" y="213360"/>
            <a:ext cx="11805920" cy="65532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024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47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6" r:id="rId9"/>
    <p:sldLayoutId id="2147483841" r:id="rId10"/>
    <p:sldLayoutId id="2147483842" r:id="rId11"/>
    <p:sldLayoutId id="2147483843" r:id="rId12"/>
    <p:sldLayoutId id="2147483844" r:id="rId13"/>
    <p:sldLayoutId id="214748384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Applied Data Science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Decision Trees </a:t>
            </a:r>
            <a:br>
              <a:rPr lang="en-US" b="1" dirty="0" smtClean="0"/>
            </a:br>
            <a:r>
              <a:rPr lang="en-US" b="1" dirty="0" smtClean="0"/>
              <a:t>And Random Forest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Omri</a:t>
            </a:r>
            <a:r>
              <a:rPr lang="en-US" dirty="0" smtClean="0"/>
              <a:t> </a:t>
            </a:r>
            <a:r>
              <a:rPr lang="en-US" dirty="0" err="1" smtClean="0"/>
              <a:t>Allouche</a:t>
            </a:r>
            <a:endParaRPr lang="en-US" dirty="0" smtClean="0"/>
          </a:p>
          <a:p>
            <a:r>
              <a:rPr lang="en-US" dirty="0" smtClean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787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1490598" y="1537331"/>
            <a:ext cx="9144000" cy="5008562"/>
            <a:chOff x="0" y="1925638"/>
            <a:chExt cx="9144000" cy="5008562"/>
          </a:xfrm>
        </p:grpSpPr>
        <p:grpSp>
          <p:nvGrpSpPr>
            <p:cNvPr id="122" name="Group 3"/>
            <p:cNvGrpSpPr>
              <a:grpSpLocks/>
            </p:cNvGrpSpPr>
            <p:nvPr/>
          </p:nvGrpSpPr>
          <p:grpSpPr bwMode="auto">
            <a:xfrm>
              <a:off x="76200" y="2427288"/>
              <a:ext cx="2092325" cy="1957387"/>
              <a:chOff x="48" y="1274"/>
              <a:chExt cx="1464" cy="1281"/>
            </a:xfrm>
          </p:grpSpPr>
          <p:sp>
            <p:nvSpPr>
              <p:cNvPr id="271" name="Text Box 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72" name="Text Box 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73" name="Text Box 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Text Box 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7" name="Text Box 1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8" name="Text Box 1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79" name="Text Box 1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0" name="Line 1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Text Box 1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5" name="Rectangle 1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86" name="Rectangle 1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7" name="Rectangle 2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88" name="Rectangle 2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89" name="Rectangle 2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3" name="Group 23"/>
            <p:cNvGrpSpPr>
              <a:grpSpLocks/>
            </p:cNvGrpSpPr>
            <p:nvPr/>
          </p:nvGrpSpPr>
          <p:grpSpPr bwMode="auto">
            <a:xfrm>
              <a:off x="4876800" y="2462213"/>
              <a:ext cx="2092325" cy="1871662"/>
              <a:chOff x="48" y="1274"/>
              <a:chExt cx="1464" cy="1300"/>
            </a:xfrm>
          </p:grpSpPr>
          <p:sp>
            <p:nvSpPr>
              <p:cNvPr id="252" name="Text Box 2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53" name="Text Box 2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54" name="Text Box 2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55" name="Line 2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Text Box 2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8" name="Text Box 3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9" name="Text Box 3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0" name="Text Box 3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1" name="Line 3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3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3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Text Box 3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6" name="Rectangle 3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7" name="Rectangle 3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68" name="Rectangle 4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69" name="Rectangle 4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70" name="Rectangle 4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4" name="Group 43"/>
            <p:cNvGrpSpPr>
              <a:grpSpLocks/>
            </p:cNvGrpSpPr>
            <p:nvPr/>
          </p:nvGrpSpPr>
          <p:grpSpPr bwMode="auto">
            <a:xfrm>
              <a:off x="2362200" y="2386013"/>
              <a:ext cx="2092325" cy="1957387"/>
              <a:chOff x="48" y="1274"/>
              <a:chExt cx="1464" cy="1281"/>
            </a:xfrm>
          </p:grpSpPr>
          <p:sp>
            <p:nvSpPr>
              <p:cNvPr id="233" name="Text Box 4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34" name="Text Box 4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35" name="Text Box 4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36" name="Line 4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4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Text Box 4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9" name="Text Box 5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0" name="Text Box 5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1" name="Text Box 5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2" name="Line 5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5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5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Text Box 5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7" name="Rectangle 5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8" name="Rectangle 5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9" name="Rectangle 6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0" name="Rectangle 6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1" name="Rectangle 6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5" name="Group 63"/>
            <p:cNvGrpSpPr>
              <a:grpSpLocks/>
            </p:cNvGrpSpPr>
            <p:nvPr/>
          </p:nvGrpSpPr>
          <p:grpSpPr bwMode="auto">
            <a:xfrm>
              <a:off x="152400" y="5053013"/>
              <a:ext cx="2095500" cy="1871662"/>
              <a:chOff x="48" y="1274"/>
              <a:chExt cx="1466" cy="1300"/>
            </a:xfrm>
          </p:grpSpPr>
          <p:sp>
            <p:nvSpPr>
              <p:cNvPr id="214" name="Text Box 6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215" name="Text Box 6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16" name="Text Box 6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217" name="Line 6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6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Text Box 6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0" name="Text Box 7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1" name="Text Box 7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2" name="Text Box 7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23" name="Line 7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7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7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7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Text Box 7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28" name="Rectangle 7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29" name="Rectangle 7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0" name="Rectangle 8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31" name="Rectangle 8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32" name="Rectangle 8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6" name="Group 83"/>
            <p:cNvGrpSpPr>
              <a:grpSpLocks/>
            </p:cNvGrpSpPr>
            <p:nvPr/>
          </p:nvGrpSpPr>
          <p:grpSpPr bwMode="auto">
            <a:xfrm>
              <a:off x="4800600" y="4900613"/>
              <a:ext cx="2095500" cy="1957387"/>
              <a:chOff x="48" y="1274"/>
              <a:chExt cx="1466" cy="1281"/>
            </a:xfrm>
          </p:grpSpPr>
          <p:sp>
            <p:nvSpPr>
              <p:cNvPr id="195" name="Text Box 8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96" name="Text Box 8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97" name="Text Box 8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98" name="Line 8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8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Text Box 8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01" name="Text Box 9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2" name="Text Box 9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03" name="Text Box 9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4" name="Line 9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9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9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9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Text Box 9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09" name="Rectangle 9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10" name="Rectangle 9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1" name="Rectangle 10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12" name="Rectangle 10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7" name="Group 103"/>
            <p:cNvGrpSpPr>
              <a:grpSpLocks/>
            </p:cNvGrpSpPr>
            <p:nvPr/>
          </p:nvGrpSpPr>
          <p:grpSpPr bwMode="auto">
            <a:xfrm>
              <a:off x="7048500" y="2462213"/>
              <a:ext cx="2095500" cy="1871662"/>
              <a:chOff x="48" y="1274"/>
              <a:chExt cx="1466" cy="1300"/>
            </a:xfrm>
          </p:grpSpPr>
          <p:sp>
            <p:nvSpPr>
              <p:cNvPr id="176" name="Text Box 10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77" name="Text Box 10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78" name="Text Box 10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79" name="Line 10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0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Text Box 109"/>
              <p:cNvSpPr txBox="1">
                <a:spLocks noChangeArrowheads="1"/>
              </p:cNvSpPr>
              <p:nvPr/>
            </p:nvSpPr>
            <p:spPr bwMode="auto">
              <a:xfrm>
                <a:off x="817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2" name="Text Box 11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3" name="Text Box 11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4" name="Text Box 11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85" name="Line 11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1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1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1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Text Box 11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0" name="Rectangle 11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91" name="Rectangle 11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2" name="Rectangle 12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93" name="Rectangle 12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94" name="Rectangle 12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8" name="Group 123"/>
            <p:cNvGrpSpPr>
              <a:grpSpLocks/>
            </p:cNvGrpSpPr>
            <p:nvPr/>
          </p:nvGrpSpPr>
          <p:grpSpPr bwMode="auto">
            <a:xfrm>
              <a:off x="2438400" y="4976813"/>
              <a:ext cx="2095500" cy="1957387"/>
              <a:chOff x="48" y="1274"/>
              <a:chExt cx="1466" cy="1281"/>
            </a:xfrm>
          </p:grpSpPr>
          <p:sp>
            <p:nvSpPr>
              <p:cNvPr id="157" name="Text Box 12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58" name="Text Box 12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59" name="Text Box 12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60" name="Line 12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2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Text Box 129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63" name="Text Box 13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4" name="Text Box 13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5" name="Text Box 13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66" name="Line 13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3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3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3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Text Box 13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1" name="Rectangle 13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72" name="Rectangle 13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3" name="Rectangle 140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74" name="Rectangle 14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75" name="Rectangle 14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129" name="Group 143"/>
            <p:cNvGrpSpPr>
              <a:grpSpLocks/>
            </p:cNvGrpSpPr>
            <p:nvPr/>
          </p:nvGrpSpPr>
          <p:grpSpPr bwMode="auto">
            <a:xfrm>
              <a:off x="7048500" y="4976813"/>
              <a:ext cx="2092325" cy="1871662"/>
              <a:chOff x="48" y="1274"/>
              <a:chExt cx="1464" cy="1300"/>
            </a:xfrm>
          </p:grpSpPr>
          <p:sp>
            <p:nvSpPr>
              <p:cNvPr id="138" name="Text Box 144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39" name="Text Box 145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40" name="Text Box 146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141" name="Line 147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48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149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4" name="Text Box 150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5" name="Text Box 151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6" name="Text Box 152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47" name="Line 153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4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55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5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157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2" name="Rectangle 158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53" name="Rectangle 159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4" name="Rectangle 160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55" name="Rectangle 161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56" name="Rectangle 162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130" name="Text Box 163"/>
            <p:cNvSpPr txBox="1">
              <a:spLocks noChangeArrowheads="1"/>
            </p:cNvSpPr>
            <p:nvPr/>
          </p:nvSpPr>
          <p:spPr bwMode="auto">
            <a:xfrm>
              <a:off x="0" y="2001838"/>
              <a:ext cx="165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AND-NOT B</a:t>
              </a:r>
            </a:p>
          </p:txBody>
        </p:sp>
        <p:sp>
          <p:nvSpPr>
            <p:cNvPr id="131" name="Text Box 164"/>
            <p:cNvSpPr txBox="1">
              <a:spLocks noChangeArrowheads="1"/>
            </p:cNvSpPr>
            <p:nvPr/>
          </p:nvSpPr>
          <p:spPr bwMode="auto">
            <a:xfrm>
              <a:off x="2514600" y="2001838"/>
              <a:ext cx="163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A AND B</a:t>
              </a:r>
            </a:p>
          </p:txBody>
        </p:sp>
        <p:sp>
          <p:nvSpPr>
            <p:cNvPr id="132" name="Text Box 165"/>
            <p:cNvSpPr txBox="1">
              <a:spLocks noChangeArrowheads="1"/>
            </p:cNvSpPr>
            <p:nvPr/>
          </p:nvSpPr>
          <p:spPr bwMode="auto">
            <a:xfrm>
              <a:off x="5334000" y="192563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33" name="Text Box 166"/>
            <p:cNvSpPr txBox="1">
              <a:spLocks noChangeArrowheads="1"/>
            </p:cNvSpPr>
            <p:nvPr/>
          </p:nvSpPr>
          <p:spPr bwMode="auto">
            <a:xfrm>
              <a:off x="0" y="4668838"/>
              <a:ext cx="1460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OR NOT B</a:t>
              </a:r>
            </a:p>
          </p:txBody>
        </p:sp>
        <p:sp>
          <p:nvSpPr>
            <p:cNvPr id="134" name="Text Box 167"/>
            <p:cNvSpPr txBox="1">
              <a:spLocks noChangeArrowheads="1"/>
            </p:cNvSpPr>
            <p:nvPr/>
          </p:nvSpPr>
          <p:spPr bwMode="auto">
            <a:xfrm>
              <a:off x="2286000" y="4648200"/>
              <a:ext cx="1473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NOR A OR B</a:t>
              </a:r>
            </a:p>
          </p:txBody>
        </p:sp>
        <p:sp>
          <p:nvSpPr>
            <p:cNvPr id="135" name="Text Box 168"/>
            <p:cNvSpPr txBox="1">
              <a:spLocks noChangeArrowheads="1"/>
            </p:cNvSpPr>
            <p:nvPr/>
          </p:nvSpPr>
          <p:spPr bwMode="auto">
            <a:xfrm>
              <a:off x="6858000" y="2001838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136" name="Text Box 169"/>
            <p:cNvSpPr txBox="1">
              <a:spLocks noChangeArrowheads="1"/>
            </p:cNvSpPr>
            <p:nvPr/>
          </p:nvSpPr>
          <p:spPr bwMode="auto">
            <a:xfrm>
              <a:off x="6781800" y="4821238"/>
              <a:ext cx="882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137" name="Text Box 170"/>
            <p:cNvSpPr txBox="1">
              <a:spLocks noChangeArrowheads="1"/>
            </p:cNvSpPr>
            <p:nvPr/>
          </p:nvSpPr>
          <p:spPr bwMode="auto">
            <a:xfrm>
              <a:off x="4648200" y="4648200"/>
              <a:ext cx="86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18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Best Split</a:t>
            </a:r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1490598" y="1545116"/>
            <a:ext cx="8355013" cy="4973637"/>
            <a:chOff x="0" y="1808163"/>
            <a:chExt cx="8355013" cy="4973637"/>
          </a:xfrm>
        </p:grpSpPr>
        <p:sp>
          <p:nvSpPr>
            <p:cNvPr id="176" name="Text Box 3"/>
            <p:cNvSpPr txBox="1">
              <a:spLocks noChangeArrowheads="1"/>
            </p:cNvSpPr>
            <p:nvPr/>
          </p:nvSpPr>
          <p:spPr bwMode="auto">
            <a:xfrm>
              <a:off x="954088" y="23098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7" name="Text Box 4"/>
            <p:cNvSpPr txBox="1">
              <a:spLocks noChangeArrowheads="1"/>
            </p:cNvSpPr>
            <p:nvPr/>
          </p:nvSpPr>
          <p:spPr bwMode="auto">
            <a:xfrm>
              <a:off x="487363" y="3003550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8" name="Line 5"/>
            <p:cNvSpPr>
              <a:spLocks noChangeShapeType="1"/>
            </p:cNvSpPr>
            <p:nvPr/>
          </p:nvSpPr>
          <p:spPr bwMode="auto">
            <a:xfrm flipH="1">
              <a:off x="693738" y="2782888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6"/>
            <p:cNvSpPr>
              <a:spLocks noChangeShapeType="1"/>
            </p:cNvSpPr>
            <p:nvPr/>
          </p:nvSpPr>
          <p:spPr bwMode="auto">
            <a:xfrm>
              <a:off x="1311275" y="2782888"/>
              <a:ext cx="204788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Text Box 7"/>
            <p:cNvSpPr txBox="1">
              <a:spLocks noChangeArrowheads="1"/>
            </p:cNvSpPr>
            <p:nvPr/>
          </p:nvSpPr>
          <p:spPr bwMode="auto">
            <a:xfrm>
              <a:off x="1371600" y="3006725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1" name="Text Box 8"/>
            <p:cNvSpPr txBox="1">
              <a:spLocks noChangeArrowheads="1"/>
            </p:cNvSpPr>
            <p:nvPr/>
          </p:nvSpPr>
          <p:spPr bwMode="auto">
            <a:xfrm>
              <a:off x="76200" y="38100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2" name="Text Box 9"/>
            <p:cNvSpPr txBox="1">
              <a:spLocks noChangeArrowheads="1"/>
            </p:cNvSpPr>
            <p:nvPr/>
          </p:nvSpPr>
          <p:spPr bwMode="auto">
            <a:xfrm>
              <a:off x="703263" y="3810000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3" name="Line 10"/>
            <p:cNvSpPr>
              <a:spLocks noChangeShapeType="1"/>
            </p:cNvSpPr>
            <p:nvPr/>
          </p:nvSpPr>
          <p:spPr bwMode="auto">
            <a:xfrm flipH="1">
              <a:off x="212725" y="3443288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"/>
            <p:cNvSpPr>
              <a:spLocks noChangeShapeType="1"/>
            </p:cNvSpPr>
            <p:nvPr/>
          </p:nvSpPr>
          <p:spPr bwMode="auto">
            <a:xfrm>
              <a:off x="830263" y="3443288"/>
              <a:ext cx="138112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 Box 12"/>
            <p:cNvSpPr txBox="1">
              <a:spLocks noChangeArrowheads="1"/>
            </p:cNvSpPr>
            <p:nvPr/>
          </p:nvSpPr>
          <p:spPr bwMode="auto">
            <a:xfrm>
              <a:off x="541338" y="2603500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6" name="Rectangle 13"/>
            <p:cNvSpPr>
              <a:spLocks noChangeArrowheads="1"/>
            </p:cNvSpPr>
            <p:nvPr/>
          </p:nvSpPr>
          <p:spPr bwMode="auto">
            <a:xfrm>
              <a:off x="1447800" y="263683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76200" y="3297238"/>
              <a:ext cx="369888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8" name="Rectangle 15"/>
            <p:cNvSpPr>
              <a:spLocks noChangeArrowheads="1"/>
            </p:cNvSpPr>
            <p:nvPr/>
          </p:nvSpPr>
          <p:spPr bwMode="auto">
            <a:xfrm>
              <a:off x="900113" y="3297238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9" name="Text Box 36"/>
            <p:cNvSpPr txBox="1">
              <a:spLocks noChangeArrowheads="1"/>
            </p:cNvSpPr>
            <p:nvPr/>
          </p:nvSpPr>
          <p:spPr bwMode="auto">
            <a:xfrm>
              <a:off x="3240088" y="2268538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90" name="Text Box 37"/>
            <p:cNvSpPr txBox="1">
              <a:spLocks noChangeArrowheads="1"/>
            </p:cNvSpPr>
            <p:nvPr/>
          </p:nvSpPr>
          <p:spPr bwMode="auto">
            <a:xfrm>
              <a:off x="3665538" y="2962275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91" name="Line 38"/>
            <p:cNvSpPr>
              <a:spLocks noChangeShapeType="1"/>
            </p:cNvSpPr>
            <p:nvPr/>
          </p:nvSpPr>
          <p:spPr bwMode="auto">
            <a:xfrm flipH="1">
              <a:off x="2979738" y="2741613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39"/>
            <p:cNvSpPr>
              <a:spLocks noChangeShapeType="1"/>
            </p:cNvSpPr>
            <p:nvPr/>
          </p:nvSpPr>
          <p:spPr bwMode="auto">
            <a:xfrm>
              <a:off x="3597275" y="2741613"/>
              <a:ext cx="204788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3459163" y="3768725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4" name="Text Box 41"/>
            <p:cNvSpPr txBox="1">
              <a:spLocks noChangeArrowheads="1"/>
            </p:cNvSpPr>
            <p:nvPr/>
          </p:nvSpPr>
          <p:spPr bwMode="auto">
            <a:xfrm>
              <a:off x="4087813" y="3768725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5" name="Text Box 42"/>
            <p:cNvSpPr txBox="1">
              <a:spLocks noChangeArrowheads="1"/>
            </p:cNvSpPr>
            <p:nvPr/>
          </p:nvSpPr>
          <p:spPr bwMode="auto">
            <a:xfrm>
              <a:off x="2819400" y="2930525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6" name="Line 43"/>
            <p:cNvSpPr>
              <a:spLocks noChangeShapeType="1"/>
            </p:cNvSpPr>
            <p:nvPr/>
          </p:nvSpPr>
          <p:spPr bwMode="auto">
            <a:xfrm flipH="1">
              <a:off x="3665538" y="3402013"/>
              <a:ext cx="136525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44"/>
            <p:cNvSpPr>
              <a:spLocks noChangeShapeType="1"/>
            </p:cNvSpPr>
            <p:nvPr/>
          </p:nvSpPr>
          <p:spPr bwMode="auto">
            <a:xfrm>
              <a:off x="3940175" y="3402013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45"/>
            <p:cNvSpPr txBox="1">
              <a:spLocks noChangeArrowheads="1"/>
            </p:cNvSpPr>
            <p:nvPr/>
          </p:nvSpPr>
          <p:spPr bwMode="auto">
            <a:xfrm>
              <a:off x="2827338" y="2562225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9" name="Rectangle 46"/>
            <p:cNvSpPr>
              <a:spLocks noChangeArrowheads="1"/>
            </p:cNvSpPr>
            <p:nvPr/>
          </p:nvSpPr>
          <p:spPr bwMode="auto">
            <a:xfrm>
              <a:off x="3733800" y="2595563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0" name="Rectangle 47"/>
            <p:cNvSpPr>
              <a:spLocks noChangeArrowheads="1"/>
            </p:cNvSpPr>
            <p:nvPr/>
          </p:nvSpPr>
          <p:spPr bwMode="auto">
            <a:xfrm>
              <a:off x="4102100" y="3328988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1" name="Rectangle 48"/>
            <p:cNvSpPr>
              <a:spLocks noChangeArrowheads="1"/>
            </p:cNvSpPr>
            <p:nvPr/>
          </p:nvSpPr>
          <p:spPr bwMode="auto">
            <a:xfrm>
              <a:off x="3459163" y="3328988"/>
              <a:ext cx="37147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2" name="Text Box 49"/>
            <p:cNvSpPr txBox="1">
              <a:spLocks noChangeArrowheads="1"/>
            </p:cNvSpPr>
            <p:nvPr/>
          </p:nvSpPr>
          <p:spPr bwMode="auto">
            <a:xfrm>
              <a:off x="1030288" y="49006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03" name="Text Box 50"/>
            <p:cNvSpPr txBox="1">
              <a:spLocks noChangeArrowheads="1"/>
            </p:cNvSpPr>
            <p:nvPr/>
          </p:nvSpPr>
          <p:spPr bwMode="auto">
            <a:xfrm>
              <a:off x="563563" y="5554663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4" name="Line 51"/>
            <p:cNvSpPr>
              <a:spLocks noChangeShapeType="1"/>
            </p:cNvSpPr>
            <p:nvPr/>
          </p:nvSpPr>
          <p:spPr bwMode="auto">
            <a:xfrm flipH="1">
              <a:off x="769938" y="5346700"/>
              <a:ext cx="274637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52"/>
            <p:cNvSpPr>
              <a:spLocks noChangeShapeType="1"/>
            </p:cNvSpPr>
            <p:nvPr/>
          </p:nvSpPr>
          <p:spPr bwMode="auto">
            <a:xfrm>
              <a:off x="1387475" y="5346700"/>
              <a:ext cx="206375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53"/>
            <p:cNvSpPr txBox="1">
              <a:spLocks noChangeArrowheads="1"/>
            </p:cNvSpPr>
            <p:nvPr/>
          </p:nvSpPr>
          <p:spPr bwMode="auto">
            <a:xfrm>
              <a:off x="1524000" y="55626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7" name="Text Box 54"/>
            <p:cNvSpPr txBox="1">
              <a:spLocks noChangeArrowheads="1"/>
            </p:cNvSpPr>
            <p:nvPr/>
          </p:nvSpPr>
          <p:spPr bwMode="auto">
            <a:xfrm>
              <a:off x="152400" y="6315075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08" name="Text Box 55"/>
            <p:cNvSpPr txBox="1">
              <a:spLocks noChangeArrowheads="1"/>
            </p:cNvSpPr>
            <p:nvPr/>
          </p:nvSpPr>
          <p:spPr bwMode="auto">
            <a:xfrm>
              <a:off x="779463" y="6315075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9" name="Line 56"/>
            <p:cNvSpPr>
              <a:spLocks noChangeShapeType="1"/>
            </p:cNvSpPr>
            <p:nvPr/>
          </p:nvSpPr>
          <p:spPr bwMode="auto">
            <a:xfrm flipH="1">
              <a:off x="288925" y="5969000"/>
              <a:ext cx="27463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7"/>
            <p:cNvSpPr>
              <a:spLocks noChangeShapeType="1"/>
            </p:cNvSpPr>
            <p:nvPr/>
          </p:nvSpPr>
          <p:spPr bwMode="auto">
            <a:xfrm>
              <a:off x="906463" y="5969000"/>
              <a:ext cx="13811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Text Box 58"/>
            <p:cNvSpPr txBox="1">
              <a:spLocks noChangeArrowheads="1"/>
            </p:cNvSpPr>
            <p:nvPr/>
          </p:nvSpPr>
          <p:spPr bwMode="auto">
            <a:xfrm>
              <a:off x="617538" y="5176838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2" name="Rectangle 59"/>
            <p:cNvSpPr>
              <a:spLocks noChangeArrowheads="1"/>
            </p:cNvSpPr>
            <p:nvPr/>
          </p:nvSpPr>
          <p:spPr bwMode="auto">
            <a:xfrm>
              <a:off x="1524000" y="520858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3" name="Rectangle 60"/>
            <p:cNvSpPr>
              <a:spLocks noChangeArrowheads="1"/>
            </p:cNvSpPr>
            <p:nvPr/>
          </p:nvSpPr>
          <p:spPr bwMode="auto">
            <a:xfrm>
              <a:off x="152400" y="5830888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4" name="Rectangle 61"/>
            <p:cNvSpPr>
              <a:spLocks noChangeArrowheads="1"/>
            </p:cNvSpPr>
            <p:nvPr/>
          </p:nvSpPr>
          <p:spPr bwMode="auto">
            <a:xfrm>
              <a:off x="976313" y="5830888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" name="Text Box 82"/>
            <p:cNvSpPr txBox="1">
              <a:spLocks noChangeArrowheads="1"/>
            </p:cNvSpPr>
            <p:nvPr/>
          </p:nvSpPr>
          <p:spPr bwMode="auto">
            <a:xfrm>
              <a:off x="7924800" y="2320925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16" name="Text Box 83"/>
            <p:cNvSpPr txBox="1">
              <a:spLocks noChangeArrowheads="1"/>
            </p:cNvSpPr>
            <p:nvPr/>
          </p:nvSpPr>
          <p:spPr bwMode="auto">
            <a:xfrm>
              <a:off x="3316288" y="4824413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7" name="Text Box 84"/>
            <p:cNvSpPr txBox="1">
              <a:spLocks noChangeArrowheads="1"/>
            </p:cNvSpPr>
            <p:nvPr/>
          </p:nvSpPr>
          <p:spPr bwMode="auto">
            <a:xfrm>
              <a:off x="3741738" y="5518150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8" name="Line 85"/>
            <p:cNvSpPr>
              <a:spLocks noChangeShapeType="1"/>
            </p:cNvSpPr>
            <p:nvPr/>
          </p:nvSpPr>
          <p:spPr bwMode="auto">
            <a:xfrm flipH="1">
              <a:off x="3055938" y="5297488"/>
              <a:ext cx="274637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3673475" y="5297488"/>
              <a:ext cx="206375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Text Box 87"/>
            <p:cNvSpPr txBox="1">
              <a:spLocks noChangeArrowheads="1"/>
            </p:cNvSpPr>
            <p:nvPr/>
          </p:nvSpPr>
          <p:spPr bwMode="auto">
            <a:xfrm>
              <a:off x="3536950" y="6324600"/>
              <a:ext cx="352425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1" name="Text Box 88"/>
            <p:cNvSpPr txBox="1">
              <a:spLocks noChangeArrowheads="1"/>
            </p:cNvSpPr>
            <p:nvPr/>
          </p:nvSpPr>
          <p:spPr bwMode="auto">
            <a:xfrm>
              <a:off x="4164013" y="6324600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2" name="Text Box 89"/>
            <p:cNvSpPr txBox="1">
              <a:spLocks noChangeArrowheads="1"/>
            </p:cNvSpPr>
            <p:nvPr/>
          </p:nvSpPr>
          <p:spPr bwMode="auto">
            <a:xfrm>
              <a:off x="2819400" y="54864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3741738" y="5957888"/>
              <a:ext cx="138112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91"/>
            <p:cNvSpPr>
              <a:spLocks noChangeShapeType="1"/>
            </p:cNvSpPr>
            <p:nvPr/>
          </p:nvSpPr>
          <p:spPr bwMode="auto">
            <a:xfrm>
              <a:off x="4016375" y="5957888"/>
              <a:ext cx="274638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 Box 92"/>
            <p:cNvSpPr txBox="1">
              <a:spLocks noChangeArrowheads="1"/>
            </p:cNvSpPr>
            <p:nvPr/>
          </p:nvSpPr>
          <p:spPr bwMode="auto">
            <a:xfrm>
              <a:off x="2903538" y="5118100"/>
              <a:ext cx="369887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6" name="Rectangle 93"/>
            <p:cNvSpPr>
              <a:spLocks noChangeArrowheads="1"/>
            </p:cNvSpPr>
            <p:nvPr/>
          </p:nvSpPr>
          <p:spPr bwMode="auto">
            <a:xfrm>
              <a:off x="3810000" y="5151438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7" name="Rectangle 94"/>
            <p:cNvSpPr>
              <a:spLocks noChangeArrowheads="1"/>
            </p:cNvSpPr>
            <p:nvPr/>
          </p:nvSpPr>
          <p:spPr bwMode="auto">
            <a:xfrm>
              <a:off x="4178300" y="5884863"/>
              <a:ext cx="352425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8" name="Rectangle 95"/>
            <p:cNvSpPr>
              <a:spLocks noChangeArrowheads="1"/>
            </p:cNvSpPr>
            <p:nvPr/>
          </p:nvSpPr>
          <p:spPr bwMode="auto">
            <a:xfrm>
              <a:off x="3536950" y="5884863"/>
              <a:ext cx="369888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229" name="Text Box 96"/>
            <p:cNvSpPr txBox="1">
              <a:spLocks noChangeArrowheads="1"/>
            </p:cNvSpPr>
            <p:nvPr/>
          </p:nvSpPr>
          <p:spPr bwMode="auto">
            <a:xfrm>
              <a:off x="8001000" y="47244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0" name="Text Box 97"/>
            <p:cNvSpPr txBox="1">
              <a:spLocks noChangeArrowheads="1"/>
            </p:cNvSpPr>
            <p:nvPr/>
          </p:nvSpPr>
          <p:spPr bwMode="auto">
            <a:xfrm>
              <a:off x="0" y="1884363"/>
              <a:ext cx="1657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A AND-NOT B</a:t>
              </a:r>
            </a:p>
          </p:txBody>
        </p:sp>
        <p:sp>
          <p:nvSpPr>
            <p:cNvPr id="231" name="Text Box 98"/>
            <p:cNvSpPr txBox="1">
              <a:spLocks noChangeArrowheads="1"/>
            </p:cNvSpPr>
            <p:nvPr/>
          </p:nvSpPr>
          <p:spPr bwMode="auto">
            <a:xfrm>
              <a:off x="2514600" y="1884363"/>
              <a:ext cx="16383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A AND B</a:t>
              </a:r>
            </a:p>
          </p:txBody>
        </p:sp>
        <p:sp>
          <p:nvSpPr>
            <p:cNvPr id="232" name="Text Box 99"/>
            <p:cNvSpPr txBox="1">
              <a:spLocks noChangeArrowheads="1"/>
            </p:cNvSpPr>
            <p:nvPr/>
          </p:nvSpPr>
          <p:spPr bwMode="auto">
            <a:xfrm>
              <a:off x="5334000" y="1808163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33" name="Text Box 100"/>
            <p:cNvSpPr txBox="1">
              <a:spLocks noChangeArrowheads="1"/>
            </p:cNvSpPr>
            <p:nvPr/>
          </p:nvSpPr>
          <p:spPr bwMode="auto">
            <a:xfrm>
              <a:off x="0" y="4516438"/>
              <a:ext cx="14605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A OR NOT B</a:t>
              </a:r>
            </a:p>
          </p:txBody>
        </p:sp>
        <p:sp>
          <p:nvSpPr>
            <p:cNvPr id="234" name="Text Box 101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1473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NOR A OR B</a:t>
              </a:r>
            </a:p>
          </p:txBody>
        </p:sp>
        <p:sp>
          <p:nvSpPr>
            <p:cNvPr id="235" name="Text Box 102"/>
            <p:cNvSpPr txBox="1">
              <a:spLocks noChangeArrowheads="1"/>
            </p:cNvSpPr>
            <p:nvPr/>
          </p:nvSpPr>
          <p:spPr bwMode="auto">
            <a:xfrm>
              <a:off x="6858000" y="1884363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  <p:sp>
          <p:nvSpPr>
            <p:cNvPr id="236" name="Text Box 103"/>
            <p:cNvSpPr txBox="1">
              <a:spLocks noChangeArrowheads="1"/>
            </p:cNvSpPr>
            <p:nvPr/>
          </p:nvSpPr>
          <p:spPr bwMode="auto">
            <a:xfrm>
              <a:off x="6781800" y="4668838"/>
              <a:ext cx="882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FALSE</a:t>
              </a:r>
            </a:p>
          </p:txBody>
        </p:sp>
        <p:sp>
          <p:nvSpPr>
            <p:cNvPr id="237" name="Text Box 104"/>
            <p:cNvSpPr txBox="1">
              <a:spLocks noChangeArrowheads="1"/>
            </p:cNvSpPr>
            <p:nvPr/>
          </p:nvSpPr>
          <p:spPr bwMode="auto">
            <a:xfrm>
              <a:off x="4648200" y="4495800"/>
              <a:ext cx="863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B</a:t>
              </a: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4862512" y="2286000"/>
              <a:ext cx="1309688" cy="1066800"/>
              <a:chOff x="2514600" y="685800"/>
              <a:chExt cx="1309688" cy="1066800"/>
            </a:xfrm>
          </p:grpSpPr>
          <p:sp>
            <p:nvSpPr>
              <p:cNvPr id="247" name="Text Box 62"/>
              <p:cNvSpPr txBox="1">
                <a:spLocks noChangeArrowheads="1"/>
              </p:cNvSpPr>
              <p:nvPr/>
            </p:nvSpPr>
            <p:spPr bwMode="auto">
              <a:xfrm>
                <a:off x="2976563" y="685800"/>
                <a:ext cx="389951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48" name="Line 63"/>
              <p:cNvSpPr>
                <a:spLocks noChangeShapeType="1"/>
              </p:cNvSpPr>
              <p:nvPr/>
            </p:nvSpPr>
            <p:spPr bwMode="auto">
              <a:xfrm flipH="1">
                <a:off x="2716213" y="1158875"/>
                <a:ext cx="274637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64"/>
              <p:cNvSpPr>
                <a:spLocks noChangeShapeType="1"/>
              </p:cNvSpPr>
              <p:nvPr/>
            </p:nvSpPr>
            <p:spPr bwMode="auto">
              <a:xfrm>
                <a:off x="3333750" y="1158875"/>
                <a:ext cx="204788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Text Box 65"/>
              <p:cNvSpPr txBox="1">
                <a:spLocks noChangeArrowheads="1"/>
              </p:cNvSpPr>
              <p:nvPr/>
            </p:nvSpPr>
            <p:spPr bwMode="auto">
              <a:xfrm>
                <a:off x="3429000" y="12954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51" name="Text Box 66"/>
              <p:cNvSpPr txBox="1">
                <a:spLocks noChangeArrowheads="1"/>
              </p:cNvSpPr>
              <p:nvPr/>
            </p:nvSpPr>
            <p:spPr bwMode="auto">
              <a:xfrm>
                <a:off x="2514600" y="12954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2" name="Text Box 67"/>
              <p:cNvSpPr txBox="1">
                <a:spLocks noChangeArrowheads="1"/>
              </p:cNvSpPr>
              <p:nvPr/>
            </p:nvSpPr>
            <p:spPr bwMode="auto">
              <a:xfrm>
                <a:off x="2563813" y="979488"/>
                <a:ext cx="369887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53" name="Rectangle 68"/>
              <p:cNvSpPr>
                <a:spLocks noChangeArrowheads="1"/>
              </p:cNvSpPr>
              <p:nvPr/>
            </p:nvSpPr>
            <p:spPr bwMode="auto">
              <a:xfrm>
                <a:off x="3470275" y="101282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5105400" y="4953000"/>
              <a:ext cx="1306513" cy="1143000"/>
              <a:chOff x="7467600" y="4572000"/>
              <a:chExt cx="1306513" cy="1143000"/>
            </a:xfrm>
          </p:grpSpPr>
          <p:sp>
            <p:nvSpPr>
              <p:cNvPr id="240" name="Text Box 102"/>
              <p:cNvSpPr txBox="1">
                <a:spLocks noChangeArrowheads="1"/>
              </p:cNvSpPr>
              <p:nvPr/>
            </p:nvSpPr>
            <p:spPr bwMode="auto">
              <a:xfrm>
                <a:off x="7926388" y="4572000"/>
                <a:ext cx="389951" cy="46166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41" name="Line 103"/>
              <p:cNvSpPr>
                <a:spLocks noChangeShapeType="1"/>
              </p:cNvSpPr>
              <p:nvPr/>
            </p:nvSpPr>
            <p:spPr bwMode="auto">
              <a:xfrm flipH="1">
                <a:off x="7666038" y="5018088"/>
                <a:ext cx="274637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04"/>
              <p:cNvSpPr>
                <a:spLocks noChangeShapeType="1"/>
              </p:cNvSpPr>
              <p:nvPr/>
            </p:nvSpPr>
            <p:spPr bwMode="auto">
              <a:xfrm>
                <a:off x="8283575" y="5018088"/>
                <a:ext cx="206375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Text Box 105"/>
              <p:cNvSpPr txBox="1">
                <a:spLocks noChangeArrowheads="1"/>
              </p:cNvSpPr>
              <p:nvPr/>
            </p:nvSpPr>
            <p:spPr bwMode="auto">
              <a:xfrm>
                <a:off x="8382000" y="51816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4" name="Text Box 106"/>
              <p:cNvSpPr txBox="1">
                <a:spLocks noChangeArrowheads="1"/>
              </p:cNvSpPr>
              <p:nvPr/>
            </p:nvSpPr>
            <p:spPr bwMode="auto">
              <a:xfrm>
                <a:off x="7467600" y="5257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245" name="Text Box 107"/>
              <p:cNvSpPr txBox="1">
                <a:spLocks noChangeArrowheads="1"/>
              </p:cNvSpPr>
              <p:nvPr/>
            </p:nvSpPr>
            <p:spPr bwMode="auto">
              <a:xfrm>
                <a:off x="7513638" y="4848225"/>
                <a:ext cx="36988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46" name="Rectangle 108"/>
              <p:cNvSpPr>
                <a:spLocks noChangeArrowheads="1"/>
              </p:cNvSpPr>
              <p:nvPr/>
            </p:nvSpPr>
            <p:spPr bwMode="auto">
              <a:xfrm>
                <a:off x="8420100" y="487997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3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Best Split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Greedy Algorithm – choose the most significant split</a:t>
            </a:r>
          </a:p>
          <a:p>
            <a:r>
              <a:rPr lang="en-US" dirty="0" smtClean="0"/>
              <a:t>No backtracking</a:t>
            </a:r>
          </a:p>
          <a:p>
            <a:r>
              <a:rPr lang="en-US" dirty="0" smtClean="0"/>
              <a:t>Extensions and improvements in algorithms ID3, C4.5</a:t>
            </a:r>
            <a:endParaRPr lang="he-IL" dirty="0"/>
          </a:p>
        </p:txBody>
      </p:sp>
      <p:pic>
        <p:nvPicPr>
          <p:cNvPr id="4" name="Picture 3" descr="restaurant-ro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578" y="4186912"/>
            <a:ext cx="7620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4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733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Shape 101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15601" y="1149933"/>
                <a:ext cx="9581601" cy="5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21900" tIns="121900" rIns="121900" bIns="121900" rtlCol="0" anchor="t" anchorCtr="0">
                <a:noAutofit/>
              </a:bodyPr>
              <a:lstStyle/>
              <a:p>
                <a:pPr marL="685783" indent="-38099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 measure that characterize the purity of a dataset.</a:t>
                </a:r>
              </a:p>
              <a:p>
                <a:pPr marL="685783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Given a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training set D </a:t>
                </a:r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with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two classes, P and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 of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some target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.</a:t>
                </a: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Let</a:t>
                </a:r>
                <a:r>
                  <a:rPr lang="en" b="0" i="1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𝑝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𝑟𝑒𝑐𝑜𝑟𝑑𝑠</m:t>
                        </m:r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,and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𝑛𝑢𝑚𝑏𝑒𝑟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𝑜𝑓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𝑟𝑒𝑐𝑜𝑟𝑑𝑠</m:t>
                        </m:r>
                      </m:den>
                    </m:f>
                  </m:oMath>
                </a14:m>
                <a:endParaRPr lang="en-US" b="0" i="1" dirty="0" smtClean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Verdana"/>
                  <a:cs typeface="Verdana"/>
                  <a:sym typeface="Verdana"/>
                </a:endParaRPr>
              </a:p>
              <a:p>
                <a:pPr marL="609585" indent="-304792">
                  <a:lnSpc>
                    <a:spcPct val="150000"/>
                  </a:lnSpc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=−</m:t>
                    </m:r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𝒑</m:t>
                    </m:r>
                    <m:func>
                      <m:func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sz="2667" b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𝒑</m:t>
                        </m:r>
                      </m:e>
                    </m:func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𝒔</m:t>
                    </m:r>
                    <m:func>
                      <m:func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𝒔</m:t>
                        </m:r>
                      </m:e>
                    </m:func>
                  </m:oMath>
                </a14:m>
                <a:endParaRPr lang="en" dirty="0" smtClean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85783" indent="-38099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For example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if we have a collection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of 14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records including 9 records of </a:t>
                </a:r>
                <a:r>
                  <a:rPr lang="en" b="1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P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and 5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of </a:t>
                </a:r>
                <a:r>
                  <a:rPr lang="en" b="1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.</a:t>
                </a:r>
                <a:endParaRPr lang="en" dirty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𝑝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643</m:t>
                    </m:r>
                  </m:oMath>
                </a14:m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ea typeface="Verdana"/>
                    <a:cs typeface="Verdana"/>
                    <a:sym typeface="Verdana"/>
                  </a:rPr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,and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357</m:t>
                    </m:r>
                  </m:oMath>
                </a14:m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Verdana"/>
                  <a:cs typeface="Verdana"/>
                  <a:sym typeface="Verdana"/>
                </a:endParaRPr>
              </a:p>
              <a:p>
                <a:pPr marL="609585" indent="-304792">
                  <a:lnSpc>
                    <a:spcPct val="150000"/>
                  </a:lnSpc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=−</m:t>
                    </m:r>
                    <m:d>
                      <m:d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.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𝟔𝟒𝟑</m:t>
                        </m:r>
                      </m:e>
                    </m:d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𝟔𝟒𝟑</m:t>
                            </m:r>
                          </m:e>
                        </m:d>
                      </m:e>
                    </m:func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.</m:t>
                        </m:r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𝟑𝟓𝟕</m:t>
                        </m:r>
                      </m:e>
                    </m:d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𝟑𝟓𝟕</m:t>
                            </m:r>
                          </m:e>
                        </m:d>
                      </m:e>
                    </m:func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𝟎</m:t>
                    </m:r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𝟗𝟒</m:t>
                    </m:r>
                  </m:oMath>
                </a14:m>
                <a:endParaRPr lang="en-US" b="1" dirty="0" smtClean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:endParaRPr lang="en" dirty="0" smtClean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101" name="Shape 10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11700" y="862450"/>
                <a:ext cx="7186201" cy="42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97202" y="1149933"/>
          <a:ext cx="1902597" cy="5974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733"/>
                <a:gridCol w="1282864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683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733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Shape 101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15602" y="1149933"/>
                <a:ext cx="11484197" cy="5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21900" tIns="121900" rIns="121900" bIns="121900" rtlCol="0" anchor="t" anchorCtr="0">
                <a:noAutofit/>
              </a:bodyPr>
              <a:lstStyle/>
              <a:p>
                <a:pPr marL="685783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If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all records belongs to the same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class.</a:t>
                </a:r>
              </a:p>
              <a:p>
                <a:pPr marL="1593811" lvl="1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Entropy = 0 </a:t>
                </a:r>
                <a:endParaRPr lang="en" dirty="0" smtClean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85783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If </a:t>
                </a: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records are equally distributed over collection class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.</a:t>
                </a:r>
              </a:p>
              <a:p>
                <a:pPr marL="1593811" lvl="1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Entropy =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 </a:t>
                </a:r>
                <a:endParaRPr lang="en" dirty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85783" indent="-38099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General Formula of 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Entropy for a dataset of (k) classes:</a:t>
                </a:r>
                <a:endParaRPr lang="en" dirty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1219170" lvl="1" indent="-304792"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𝒊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=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𝟏</m:t>
                        </m:r>
                      </m:sub>
                      <m:sup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𝒌</m:t>
                        </m:r>
                      </m:sup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−</m:t>
                        </m:r>
                        <m:sSub>
                          <m:sSub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</m:ctrlPr>
                              </m:sSubPr>
                              <m:e>
                                <m:r>
                                  <a:rPr lang="en-US" sz="2667" b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</m:ctrlPr>
                              </m:sSubPr>
                              <m:e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" b="1" dirty="0" smtClean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For example if k=4</a:t>
                </a: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𝟏</m:t>
                            </m:r>
                          </m:sub>
                        </m:sSub>
                      </m:e>
                    </m:func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e>
                    </m:func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𝟑</m:t>
                        </m:r>
                      </m:sub>
                    </m:sSub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𝟑</m:t>
                            </m:r>
                          </m:sub>
                        </m:sSub>
                      </m:e>
                    </m:func>
                    <m:r>
                      <a:rPr lang="en-US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𝟒</m:t>
                        </m:r>
                      </m:sub>
                    </m:sSub>
                    <m:func>
                      <m:funcPr>
                        <m:ctrlPr>
                          <a:rPr lang="en-US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𝟒</m:t>
                            </m:r>
                          </m:sub>
                        </m:sSub>
                      </m:e>
                    </m:func>
                  </m:oMath>
                </a14:m>
                <a:endParaRPr lang="en" b="1" dirty="0" smtClean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101" name="Shape 10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11701" y="862450"/>
                <a:ext cx="8613148" cy="42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4902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hape 106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15601" y="1149933"/>
                <a:ext cx="8668108" cy="561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121900" tIns="121900" rIns="121900" bIns="121900" rtlCol="0" anchor="t" anchorCtr="0">
                <a:noAutofit/>
              </a:bodyPr>
              <a:lstStyle/>
              <a:p>
                <a:pPr marL="609585" indent="-304792">
                  <a:spcBef>
                    <a:spcPts val="0"/>
                  </a:spcBef>
                  <a:buFont typeface="Verdana"/>
                </a:pP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Given Entropy of a collection we can define a measure of the effectiveness of an attribute in classification.</a:t>
                </a:r>
              </a:p>
              <a:p>
                <a:pPr marL="609585" indent="-304792">
                  <a:spcBef>
                    <a:spcPts val="0"/>
                  </a:spcBef>
                  <a:spcAft>
                    <a:spcPts val="800"/>
                  </a:spcAft>
                  <a:buFont typeface="Verdana"/>
                </a:pPr>
                <a:r>
                  <a:rPr lang="en" dirty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Information Gain of an attribute is the expected reduction in entropy caused by partitioning the collection according this attribute</a:t>
                </a:r>
                <a:r>
                  <a:rPr lang="en" dirty="0" smtClean="0">
                    <a:solidFill>
                      <a:schemeClr val="bg2">
                        <a:lumMod val="50000"/>
                      </a:schemeClr>
                    </a:solidFill>
                    <a:latin typeface="Verdana"/>
                    <a:ea typeface="Verdana"/>
                    <a:cs typeface="Verdana"/>
                    <a:sym typeface="Verdana"/>
                  </a:rPr>
                  <a:t>.</a:t>
                </a:r>
              </a:p>
              <a:p>
                <a:pPr marL="609585" indent="-304792">
                  <a:spcAft>
                    <a:spcPts val="800"/>
                  </a:spcAft>
                  <a:buFont typeface="Verdana"/>
                </a:pPr>
                <a14:m>
                  <m:oMath xmlns:m="http://schemas.openxmlformats.org/officeDocument/2006/math"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𝑮𝒂𝒊𝒏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,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𝑽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𝑬</m:t>
                    </m:r>
                    <m:d>
                      <m:dPr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𝑫</m:t>
                        </m:r>
                      </m:e>
                    </m:d>
                    <m:r>
                      <a:rPr lang="en-US" sz="2667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</m:ctrlPr>
                              </m:sSubPr>
                              <m:e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2667" b="1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/>
                                    <a:cs typeface="Verdana"/>
                                    <a:sym typeface="Verdana"/>
                                  </a:rPr>
                                  <m:t>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𝑫</m:t>
                            </m:r>
                          </m:den>
                        </m:f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 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×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𝑬</m:t>
                        </m:r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/>
                            <a:sym typeface="Verdana"/>
                          </a:rPr>
                          <m:t>(</m:t>
                        </m:r>
                        <m:sSub>
                          <m:sSubPr>
                            <m:ctrlP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sSubPr>
                          <m:e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667" b="1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𝒗</m:t>
                            </m:r>
                          </m:sub>
                        </m:sSub>
                        <m:r>
                          <a:rPr lang="en-US" sz="2667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)</m:t>
                        </m:r>
                      </m:e>
                    </m:nary>
                  </m:oMath>
                </a14:m>
                <a:endParaRPr lang="en" sz="2667" b="1" dirty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marL="304792" indent="-304792"/>
                <a14:m>
                  <m:oMath xmlns:m="http://schemas.openxmlformats.org/officeDocument/2006/math"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𝐺𝑎𝑖𝑛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𝐷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,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𝑉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𝐸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𝐷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8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14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𝐸</m:t>
                        </m:r>
                        <m:d>
                          <m:d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𝑋</m:t>
                            </m:r>
                          </m:e>
                        </m:d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+</m:t>
                        </m:r>
                        <m:f>
                          <m:f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6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14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𝐸</m:t>
                        </m:r>
                        <m:d>
                          <m:dPr>
                            <m:ctrlP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</m:ctrlPr>
                          </m:dPr>
                          <m:e>
                            <m:r>
                              <a:rPr lang="en-US" sz="2133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Verdana"/>
                                <a:cs typeface="Verdana"/>
                                <a:sym typeface="Verdana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94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−</m:t>
                    </m:r>
                    <m:d>
                      <m:dPr>
                        <m:ctrlP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</m:ctrlPr>
                      </m:dPr>
                      <m:e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0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.</m:t>
                        </m:r>
                        <m:r>
                          <a:rPr lang="en-US" sz="2133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Verdana"/>
                            <a:cs typeface="Verdana"/>
                            <a:sym typeface="Verdana"/>
                          </a:rPr>
                          <m:t>892</m:t>
                        </m:r>
                      </m:e>
                    </m:d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=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.</m:t>
                    </m:r>
                    <m:r>
                      <a:rPr lang="en-US" sz="2133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/>
                        <a:cs typeface="Verdana"/>
                        <a:sym typeface="Verdana"/>
                      </a:rPr>
                      <m:t>048</m:t>
                    </m:r>
                  </m:oMath>
                </a14:m>
                <a:endParaRPr lang="en" sz="2667" dirty="0">
                  <a:solidFill>
                    <a:schemeClr val="bg2">
                      <a:lumMod val="50000"/>
                    </a:schemeClr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mc:Choice>
        <mc:Fallback xmlns="">
          <p:sp>
            <p:nvSpPr>
              <p:cNvPr id="106" name="Shape 10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11700" y="862450"/>
                <a:ext cx="6501081" cy="4214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733" dirty="0"/>
              <a:t>Information Gain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083707" y="1149933"/>
          <a:ext cx="2923994" cy="5974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733"/>
                <a:gridCol w="1282864"/>
                <a:gridCol w="1021397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Decision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Att.</a:t>
                      </a:r>
                      <a:r>
                        <a:rPr lang="en-US" sz="2400" baseline="0" dirty="0" smtClean="0"/>
                        <a:t> (V)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843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randomness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dirty="0"/>
              <a:t> of an arbitrary collection of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Entropy increases when distribution is uniform, and is 0 when there is only a single value possible</a:t>
            </a:r>
          </a:p>
          <a:p>
            <a:endParaRPr lang="he-IL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25" y="4559474"/>
            <a:ext cx="5707063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790145" y="3965227"/>
            <a:ext cx="3182655" cy="2088998"/>
            <a:chOff x="662" y="1418"/>
            <a:chExt cx="3942" cy="264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58" y="3386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62" y="1418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440" y="1536"/>
              <a:ext cx="3164" cy="2527"/>
              <a:chOff x="1440" y="1536"/>
              <a:chExt cx="3164" cy="2527"/>
            </a:xfrm>
          </p:grpSpPr>
          <p:sp>
            <p:nvSpPr>
              <p:cNvPr id="9" name="Freeform 3"/>
              <p:cNvSpPr>
                <a:spLocks/>
              </p:cNvSpPr>
              <p:nvPr/>
            </p:nvSpPr>
            <p:spPr bwMode="auto">
              <a:xfrm>
                <a:off x="1536" y="1536"/>
                <a:ext cx="2640" cy="2016"/>
              </a:xfrm>
              <a:custGeom>
                <a:avLst/>
                <a:gdLst>
                  <a:gd name="T0" fmla="*/ 0 w 2640"/>
                  <a:gd name="T1" fmla="*/ 2016 h 2016"/>
                  <a:gd name="T2" fmla="*/ 432 w 2640"/>
                  <a:gd name="T3" fmla="*/ 624 h 2016"/>
                  <a:gd name="T4" fmla="*/ 1344 w 2640"/>
                  <a:gd name="T5" fmla="*/ 0 h 2016"/>
                  <a:gd name="T6" fmla="*/ 2304 w 2640"/>
                  <a:gd name="T7" fmla="*/ 624 h 2016"/>
                  <a:gd name="T8" fmla="*/ 2640 w 2640"/>
                  <a:gd name="T9" fmla="*/ 2016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0" h="2016">
                    <a:moveTo>
                      <a:pt x="0" y="2016"/>
                    </a:moveTo>
                    <a:cubicBezTo>
                      <a:pt x="104" y="1488"/>
                      <a:pt x="208" y="960"/>
                      <a:pt x="432" y="624"/>
                    </a:cubicBezTo>
                    <a:cubicBezTo>
                      <a:pt x="656" y="288"/>
                      <a:pt x="1032" y="0"/>
                      <a:pt x="1344" y="0"/>
                    </a:cubicBezTo>
                    <a:cubicBezTo>
                      <a:pt x="1656" y="0"/>
                      <a:pt x="2088" y="288"/>
                      <a:pt x="2304" y="624"/>
                    </a:cubicBezTo>
                    <a:cubicBezTo>
                      <a:pt x="2520" y="960"/>
                      <a:pt x="2580" y="1488"/>
                      <a:pt x="2640" y="20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1478" y="3722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0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736" y="3696"/>
                <a:ext cx="418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dirty="0"/>
                  <a:t>1/2</a:t>
                </a: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4070" y="3674"/>
                <a:ext cx="246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1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30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58" y="3626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27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62579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the </a:t>
            </a:r>
            <a:r>
              <a:rPr lang="en-US" dirty="0">
                <a:solidFill>
                  <a:srgbClr val="FF0000"/>
                </a:solidFill>
              </a:rPr>
              <a:t>information gain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testing a given attribute A</a:t>
            </a:r>
            <a:r>
              <a:rPr lang="en-US" dirty="0"/>
              <a:t>:</a:t>
            </a:r>
          </a:p>
          <a:p>
            <a:endParaRPr lang="he-IL" dirty="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447800" y="3581400"/>
            <a:ext cx="6629400" cy="1489139"/>
            <a:chOff x="912" y="2400"/>
            <a:chExt cx="4128" cy="157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216" y="2400"/>
              <a:ext cx="1680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3168"/>
              <a:ext cx="4128" cy="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Remainder(A) </a:t>
              </a:r>
              <a:r>
                <a:rPr lang="en-US" dirty="0">
                  <a:sym typeface="Wingdings" charset="0"/>
                </a:rPr>
                <a:t> gives us </a:t>
              </a:r>
              <a:r>
                <a:rPr lang="en-US" dirty="0">
                  <a:solidFill>
                    <a:srgbClr val="FF0000"/>
                  </a:solidFill>
                  <a:sym typeface="Wingdings" charset="0"/>
                </a:rPr>
                <a:t>the remaining uncertainty</a:t>
              </a:r>
              <a:r>
                <a:rPr lang="en-US" dirty="0">
                  <a:sym typeface="Wingdings" charset="0"/>
                </a:rPr>
                <a:t> after getting info on attribute A.</a:t>
              </a:r>
              <a:endParaRPr lang="en-US" dirty="0"/>
            </a:p>
            <a:p>
              <a:pPr>
                <a:spcBef>
                  <a:spcPct val="50000"/>
                </a:spcBef>
              </a:pPr>
              <a:endParaRPr lang="en-US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98" y="2818356"/>
            <a:ext cx="5839544" cy="7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b" anchorCtr="0">
            <a:noAutofit/>
          </a:bodyPr>
          <a:lstStyle/>
          <a:p>
            <a:pPr lvl="0">
              <a:buSzPct val="25000"/>
            </a:pPr>
            <a:r>
              <a:rPr lang="en" b="1" dirty="0">
                <a:solidFill>
                  <a:schemeClr val="bg1"/>
                </a:solidFill>
              </a:rPr>
              <a:t>Classification </a:t>
            </a:r>
            <a:r>
              <a:rPr lang="en" b="1" dirty="0" smtClean="0">
                <a:solidFill>
                  <a:schemeClr val="bg1"/>
                </a:solidFill>
              </a:rPr>
              <a:t>Methods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Gini </a:t>
            </a:r>
            <a:r>
              <a:rPr lang="en" dirty="0"/>
              <a:t>Index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0"/>
              </a:spcAft>
              <a:buFont typeface="Arial"/>
              <a:buChar char="•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Used in CART, SLIQ, SPRINT to determine the best split.</a:t>
            </a:r>
          </a:p>
          <a:p>
            <a:pPr marL="380990" indent="-380990">
              <a:spcAft>
                <a:spcPts val="0"/>
              </a:spcAft>
              <a:buFont typeface="Arial"/>
              <a:buChar char="•"/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</a:rPr>
              <a:t>Tree Growing Process:</a:t>
            </a:r>
          </a:p>
          <a:p>
            <a:pPr marL="1602276" lvl="1" indent="-383106"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Find each predictor’s best split.</a:t>
            </a:r>
          </a:p>
          <a:p>
            <a:pPr marL="1602276" lvl="1" indent="-383106"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Find the node’s best split : Among the best splits found in step 1, choose the one that maximizes the splitting criterion. </a:t>
            </a:r>
          </a:p>
          <a:p>
            <a:pPr marL="1602276" lvl="1" indent="-383106">
              <a:spcAft>
                <a:spcPts val="0"/>
              </a:spcAft>
              <a:buSzPct val="100000"/>
              <a:buFont typeface="Arial"/>
              <a:buChar char="•"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</a:rPr>
              <a:t>Split the node using its best split found in step 2 if the stopping rules are not satisfied. </a:t>
            </a:r>
          </a:p>
          <a:p>
            <a:pPr>
              <a:spcAft>
                <a:spcPts val="0"/>
              </a:spcAft>
              <a:buSzPct val="250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135244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</a:t>
            </a:r>
            <a:endParaRPr lang="he-IL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3214045"/>
            <a:ext cx="4754562" cy="216663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idea:</a:t>
            </a:r>
            <a:endParaRPr lang="en-US" sz="2800" dirty="0"/>
          </a:p>
          <a:p>
            <a:pPr lvl="1"/>
            <a:r>
              <a:rPr lang="en-US" sz="2400" dirty="0"/>
              <a:t>Choose the </a:t>
            </a:r>
            <a:r>
              <a:rPr lang="en-US" sz="2400" i="1" dirty="0"/>
              <a:t>best</a:t>
            </a:r>
            <a:r>
              <a:rPr lang="en-US" sz="2400" dirty="0"/>
              <a:t> attribute(s) to split the remaining instances and make that attribute a decision node</a:t>
            </a:r>
          </a:p>
          <a:p>
            <a:pPr lvl="1"/>
            <a:r>
              <a:rPr lang="en-US" sz="2400" dirty="0"/>
              <a:t>Repeat this process for recursively for each child</a:t>
            </a:r>
          </a:p>
          <a:p>
            <a:pPr lvl="1"/>
            <a:r>
              <a:rPr lang="en-US" sz="2400" dirty="0"/>
              <a:t>Stop when:</a:t>
            </a:r>
          </a:p>
          <a:p>
            <a:pPr lvl="2"/>
            <a:r>
              <a:rPr lang="en-US" sz="2000" dirty="0"/>
              <a:t>All the instances have the same target attribute value</a:t>
            </a:r>
          </a:p>
          <a:p>
            <a:pPr lvl="2"/>
            <a:r>
              <a:rPr lang="en-US" sz="2000" dirty="0"/>
              <a:t>There are no more attributes</a:t>
            </a:r>
          </a:p>
          <a:p>
            <a:pPr lvl="2"/>
            <a:r>
              <a:rPr lang="en-US" sz="2000" dirty="0"/>
              <a:t>There are no more instances</a:t>
            </a:r>
          </a:p>
        </p:txBody>
      </p:sp>
    </p:spTree>
    <p:extLst>
      <p:ext uri="{BB962C8B-B14F-4D97-AF65-F5344CB8AC3E}">
        <p14:creationId xmlns:p14="http://schemas.microsoft.com/office/powerpoint/2010/main" val="278238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Finding the Best Split: GINI Index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294751" y="1205801"/>
            <a:ext cx="11605199" cy="45552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380990" indent="-380990">
              <a:buClr>
                <a:srgbClr val="737373"/>
              </a:buClr>
              <a:buSzPct val="100000"/>
              <a:buFont typeface="Arial"/>
              <a:buChar char="•"/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 Index for a given node t:</a:t>
            </a: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p(j|t) is the relative frequency of j at node t</a:t>
            </a:r>
          </a:p>
          <a:p>
            <a:pPr algn="ctr"/>
            <a:endParaRPr sz="24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57189"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Maximum (1-1/n):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records equally distributed in n classes</a:t>
            </a:r>
          </a:p>
          <a:p>
            <a:pPr marL="609585" indent="-457189"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Minimum 0: 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all records in one class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01" y="1788531"/>
            <a:ext cx="8547596" cy="198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8153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</a:t>
            </a: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134" y="1205800"/>
            <a:ext cx="4098833" cy="95263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2267801" y="1548834"/>
            <a:ext cx="5525199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0/6 = 0,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6/6=1</a:t>
            </a:r>
          </a:p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P(C1)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P(C2)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1 - 0 - 1 = 0</a:t>
            </a:r>
          </a:p>
        </p:txBody>
      </p:sp>
      <p:graphicFrame>
        <p:nvGraphicFramePr>
          <p:cNvPr id="357" name="Shape 357"/>
          <p:cNvGraphicFramePr/>
          <p:nvPr>
            <p:extLst/>
          </p:nvPr>
        </p:nvGraphicFramePr>
        <p:xfrm>
          <a:off x="493433" y="15488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358" name="Shape 358"/>
          <p:cNvSpPr txBox="1"/>
          <p:nvPr/>
        </p:nvSpPr>
        <p:spPr>
          <a:xfrm>
            <a:off x="2267801" y="3174434"/>
            <a:ext cx="5525199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2/6 = 1/3, </a:t>
            </a: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4/6=2/3</a:t>
            </a:r>
          </a:p>
          <a:p>
            <a:pPr>
              <a:lnSpc>
                <a:spcPct val="150000"/>
              </a:lnSpc>
            </a:pPr>
            <a:r>
              <a:rPr lang="en" sz="2400" b="1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(1/3)</a:t>
            </a:r>
            <a:r>
              <a:rPr lang="en" sz="2400" baseline="300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(2/3)</a:t>
            </a:r>
            <a:r>
              <a:rPr lang="en" sz="2400" baseline="300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0.444</a:t>
            </a:r>
          </a:p>
        </p:txBody>
      </p:sp>
      <p:graphicFrame>
        <p:nvGraphicFramePr>
          <p:cNvPr id="359" name="Shape 359"/>
          <p:cNvGraphicFramePr/>
          <p:nvPr>
            <p:extLst/>
          </p:nvPr>
        </p:nvGraphicFramePr>
        <p:xfrm>
          <a:off x="493433" y="31744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sp>
        <p:nvSpPr>
          <p:cNvPr id="360" name="Shape 360"/>
          <p:cNvSpPr txBox="1"/>
          <p:nvPr/>
        </p:nvSpPr>
        <p:spPr>
          <a:xfrm>
            <a:off x="2267800" y="4800034"/>
            <a:ext cx="6601600" cy="132599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P(C1)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3/6 = 1/2, </a:t>
            </a: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P(C2)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3/6 = 1/2</a:t>
            </a:r>
          </a:p>
          <a:p>
            <a:pPr>
              <a:lnSpc>
                <a:spcPct val="150000"/>
              </a:lnSpc>
            </a:pPr>
            <a:r>
              <a:rPr lang="en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(1/2)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(1/2)</a:t>
            </a:r>
            <a:r>
              <a:rPr lang="en" sz="2400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1 - 1/4 - 1/4 = 0.5</a:t>
            </a:r>
          </a:p>
        </p:txBody>
      </p:sp>
      <p:graphicFrame>
        <p:nvGraphicFramePr>
          <p:cNvPr id="361" name="Shape 361"/>
          <p:cNvGraphicFramePr/>
          <p:nvPr>
            <p:extLst/>
          </p:nvPr>
        </p:nvGraphicFramePr>
        <p:xfrm>
          <a:off x="493433" y="4800033"/>
          <a:ext cx="1547200" cy="13288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600"/>
                <a:gridCol w="773600"/>
              </a:tblGrid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C1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121900" marR="121900" marT="121900" marB="121900"/>
                </a:tc>
              </a:tr>
              <a:tr h="664424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C2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644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Finding the Best Split: GINI Index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67" name="Shape 367"/>
          <p:cNvSpPr txBox="1"/>
          <p:nvPr/>
        </p:nvSpPr>
        <p:spPr>
          <a:xfrm>
            <a:off x="294751" y="1205801"/>
            <a:ext cx="11605199" cy="45552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/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When a node p is split into k partitions (children), the quality of split is computed as:</a:t>
            </a:r>
          </a:p>
          <a:p>
            <a:pPr algn="ctr"/>
            <a:endParaRPr sz="24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ni = number of records at child i,</a:t>
            </a:r>
          </a:p>
          <a:p>
            <a:pPr algn="ctr"/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 = number of records at node p</a:t>
            </a: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632" y="1972262"/>
            <a:ext cx="7831467" cy="234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720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Binary Attributes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294751" y="1205801"/>
            <a:ext cx="11605199" cy="45552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Splits into two partitions 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Effect of Weighing partitions: Larger and Purer Partitions are sought for.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(wind condition in nadal example):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GINI(Weak)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1 - (7/9)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(2/9)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0.346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GINI(Strong)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1 -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GINI(Children)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9/14 * 0.346 + 5/14 * 0.48</a:t>
            </a:r>
          </a:p>
          <a:p>
            <a:pPr marL="2438339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0.393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75" name="Shape 375"/>
          <p:cNvGraphicFramePr/>
          <p:nvPr>
            <p:extLst/>
          </p:nvPr>
        </p:nvGraphicFramePr>
        <p:xfrm>
          <a:off x="7749334" y="2402734"/>
          <a:ext cx="2986833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8133"/>
                <a:gridCol w="1010900"/>
                <a:gridCol w="8278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Wind?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Weak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Strong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0.346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0.393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862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Categorical Attributes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294767" y="1205799"/>
            <a:ext cx="11605199" cy="50000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Multiway Split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For each distinct value, gather counts for each class in the dataset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(temperature condition in nadal example):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GINI(Hot)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  =1 - (3/4)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(1/4)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0.375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GINI(Mid)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  = 1 -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GINI(Cold)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1 - (3/5)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- (2/5)</a:t>
            </a:r>
            <a:r>
              <a:rPr lang="en" sz="2133" baseline="3000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0.48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GINI(Children)</a:t>
            </a: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	= 4/14 * 0.375 </a:t>
            </a:r>
          </a:p>
          <a:p>
            <a:pPr marL="3047924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+ 5/14 * 0.48 </a:t>
            </a:r>
          </a:p>
          <a:p>
            <a:pPr marL="3047924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+ 5/14 * 0.48</a:t>
            </a:r>
          </a:p>
          <a:p>
            <a:pPr marL="2438339">
              <a:lnSpc>
                <a:spcPct val="150000"/>
              </a:lnSpc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	= </a:t>
            </a: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0.45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2" name="Shape 382"/>
          <p:cNvGraphicFramePr/>
          <p:nvPr>
            <p:extLst/>
          </p:nvPr>
        </p:nvGraphicFramePr>
        <p:xfrm>
          <a:off x="7475101" y="2754167"/>
          <a:ext cx="3700366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733"/>
                <a:gridCol w="980633"/>
                <a:gridCol w="803000"/>
                <a:gridCol w="8030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0.375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18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31001" y="21800"/>
            <a:ext cx="11768799" cy="8036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Categorical Attributes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294767" y="1205800"/>
            <a:ext cx="11605199" cy="54684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Two way Split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Join 2 or more nodes so we have only 2 nodes</a:t>
            </a:r>
          </a:p>
          <a:p>
            <a:pPr marL="609585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●"/>
            </a:pPr>
            <a:r>
              <a:rPr lang="en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Example (outlook condition in nadal example):</a:t>
            </a: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50000"/>
              </a:lnSpc>
            </a:pPr>
            <a:r>
              <a:rPr lang="en" sz="17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Two way split will result in a larger gini index because it merge purer subsets resulting in more impure new set</a:t>
            </a:r>
          </a:p>
          <a:p>
            <a:endParaRPr sz="2133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89" name="Shape 389"/>
          <p:cNvGraphicFramePr/>
          <p:nvPr>
            <p:extLst/>
          </p:nvPr>
        </p:nvGraphicFramePr>
        <p:xfrm>
          <a:off x="8541568" y="2986767"/>
          <a:ext cx="3171833" cy="2479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9233"/>
                <a:gridCol w="1073533"/>
                <a:gridCol w="879067"/>
              </a:tblGrid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Hot/Cold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0.444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8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0" name="Shape 390"/>
          <p:cNvGraphicFramePr/>
          <p:nvPr>
            <p:extLst/>
          </p:nvPr>
        </p:nvGraphicFramePr>
        <p:xfrm>
          <a:off x="4647301" y="2992267"/>
          <a:ext cx="2897366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733"/>
                <a:gridCol w="980633"/>
                <a:gridCol w="8030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Hot/Med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0.444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0.457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1" name="Shape 391"/>
          <p:cNvGraphicFramePr/>
          <p:nvPr>
            <p:extLst/>
          </p:nvPr>
        </p:nvGraphicFramePr>
        <p:xfrm>
          <a:off x="294767" y="2992267"/>
          <a:ext cx="3398667" cy="24683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8900"/>
                <a:gridCol w="1090867"/>
                <a:gridCol w="1068900"/>
              </a:tblGrid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 dirty="0">
                          <a:solidFill>
                            <a:schemeClr val="lt1"/>
                          </a:solidFill>
                        </a:rPr>
                        <a:t> Temp.?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Hot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</a:rPr>
                        <a:t>Med/Cold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Stay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25000"/>
                        <a:buFont typeface="Verdana"/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 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0.375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0.48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667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Gini(Children) = 0.45</a:t>
                      </a: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989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3733"/>
              <a:t>Computing GINI Index for 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585" indent="-440256">
              <a:lnSpc>
                <a:spcPct val="150000"/>
              </a:lnSpc>
              <a:buClr>
                <a:srgbClr val="737373"/>
              </a:buClr>
              <a:buFont typeface="Roboto"/>
              <a:buChar char="●"/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Assume we have a continuous attribute </a:t>
            </a:r>
            <a:r>
              <a:rPr lang="en-US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which ranges from 60-100 kg: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It would be computationally expensive to go through the data set scanning to see what values are below </a:t>
            </a:r>
            <a:r>
              <a:rPr lang="en-US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for each value of </a:t>
            </a:r>
            <a:r>
              <a:rPr lang="en-US" sz="2133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Instead of brute force approach, we sort the data based on the weight attribute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Then choose a candidate split position that are identified by taking the midpoints between two adjacent sorted values</a:t>
            </a:r>
          </a:p>
          <a:p>
            <a:pPr marL="1219170" lvl="1" indent="-440256">
              <a:lnSpc>
                <a:spcPct val="150000"/>
              </a:lnSpc>
              <a:buClr>
                <a:srgbClr val="737373"/>
              </a:buClr>
              <a:buSzPct val="100000"/>
              <a:buFont typeface="Roboto"/>
              <a:buChar char="○"/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And employ a split approach using these values as we did in categorical </a:t>
            </a:r>
            <a:r>
              <a:rPr lang="en-US" sz="2133" dirty="0" smtClean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1694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Missing Data in Trees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dirty="0"/>
              <a:t>Missing values are common in practice</a:t>
            </a:r>
          </a:p>
          <a:p>
            <a:pPr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Approaches to handing missing values  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During training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Ignore rows with missing values (inefficient)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During testing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Send the example being classified down both branches and average predictions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Replace missing values with an “imputed value”  (can be suboptimal)</a:t>
            </a:r>
          </a:p>
          <a:p>
            <a:pPr lvl="1"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Other approaches  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Treat “missing” as a unique value (useful if missing values are correlated with the class)</a:t>
            </a:r>
          </a:p>
          <a:p>
            <a:pPr lvl="1" algn="l" rtl="0">
              <a:lnSpc>
                <a:spcPct val="90000"/>
              </a:lnSpc>
            </a:pPr>
            <a:endParaRPr lang="en-US" dirty="0"/>
          </a:p>
          <a:p>
            <a:pPr lvl="1" algn="l" rtl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Choose the Right-Sized Tree?</a:t>
            </a:r>
          </a:p>
        </p:txBody>
      </p:sp>
      <p:sp>
        <p:nvSpPr>
          <p:cNvPr id="215043" name="Line 3"/>
          <p:cNvSpPr>
            <a:spLocks noChangeShapeType="1"/>
          </p:cNvSpPr>
          <p:nvPr/>
        </p:nvSpPr>
        <p:spPr bwMode="auto">
          <a:xfrm flipV="1">
            <a:off x="3352800" y="1676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1956654" y="1828801"/>
            <a:ext cx="10841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Predictive</a:t>
            </a:r>
          </a:p>
          <a:p>
            <a:pPr algn="ctr" eaLnBrk="0" hangingPunct="0"/>
            <a:r>
              <a:rPr lang="en-US"/>
              <a:t>Error</a:t>
            </a:r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3352800" y="45720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7543800" y="4724400"/>
            <a:ext cx="2095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Size of Decision Tree</a:t>
            </a:r>
          </a:p>
        </p:txBody>
      </p:sp>
      <p:sp>
        <p:nvSpPr>
          <p:cNvPr id="215047" name="Freeform 7"/>
          <p:cNvSpPr>
            <a:spLocks/>
          </p:cNvSpPr>
          <p:nvPr/>
        </p:nvSpPr>
        <p:spPr bwMode="auto">
          <a:xfrm>
            <a:off x="3505200" y="1981200"/>
            <a:ext cx="5105400" cy="260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864"/>
              </a:cxn>
              <a:cxn ang="0">
                <a:pos x="672" y="1296"/>
              </a:cxn>
              <a:cxn ang="0">
                <a:pos x="1392" y="1488"/>
              </a:cxn>
              <a:cxn ang="0">
                <a:pos x="2112" y="1584"/>
              </a:cxn>
              <a:cxn ang="0">
                <a:pos x="2832" y="1632"/>
              </a:cxn>
              <a:cxn ang="0">
                <a:pos x="3216" y="1632"/>
              </a:cxn>
            </a:cxnLst>
            <a:rect l="0" t="0" r="r" b="b"/>
            <a:pathLst>
              <a:path w="3216" h="1640">
                <a:moveTo>
                  <a:pt x="0" y="0"/>
                </a:moveTo>
                <a:cubicBezTo>
                  <a:pt x="40" y="324"/>
                  <a:pt x="80" y="648"/>
                  <a:pt x="192" y="864"/>
                </a:cubicBezTo>
                <a:cubicBezTo>
                  <a:pt x="304" y="1080"/>
                  <a:pt x="472" y="1192"/>
                  <a:pt x="672" y="1296"/>
                </a:cubicBezTo>
                <a:cubicBezTo>
                  <a:pt x="872" y="1400"/>
                  <a:pt x="1152" y="1440"/>
                  <a:pt x="1392" y="1488"/>
                </a:cubicBezTo>
                <a:cubicBezTo>
                  <a:pt x="1632" y="1536"/>
                  <a:pt x="1872" y="1560"/>
                  <a:pt x="2112" y="1584"/>
                </a:cubicBezTo>
                <a:cubicBezTo>
                  <a:pt x="2352" y="1608"/>
                  <a:pt x="2648" y="1624"/>
                  <a:pt x="2832" y="1632"/>
                </a:cubicBezTo>
                <a:cubicBezTo>
                  <a:pt x="3016" y="1640"/>
                  <a:pt x="3152" y="1632"/>
                  <a:pt x="3216" y="1632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7084880" y="4138613"/>
            <a:ext cx="19909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Error on Training Data</a:t>
            </a:r>
            <a:endParaRPr lang="en-US"/>
          </a:p>
        </p:txBody>
      </p:sp>
      <p:sp>
        <p:nvSpPr>
          <p:cNvPr id="215049" name="Freeform 9"/>
          <p:cNvSpPr>
            <a:spLocks/>
          </p:cNvSpPr>
          <p:nvPr/>
        </p:nvSpPr>
        <p:spPr bwMode="auto">
          <a:xfrm>
            <a:off x="3505200" y="1981200"/>
            <a:ext cx="5105400" cy="2070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624"/>
              </a:cxn>
              <a:cxn ang="0">
                <a:pos x="384" y="1008"/>
              </a:cxn>
              <a:cxn ang="0">
                <a:pos x="912" y="1248"/>
              </a:cxn>
              <a:cxn ang="0">
                <a:pos x="1296" y="1296"/>
              </a:cxn>
              <a:cxn ang="0">
                <a:pos x="2160" y="1200"/>
              </a:cxn>
              <a:cxn ang="0">
                <a:pos x="2784" y="1008"/>
              </a:cxn>
              <a:cxn ang="0">
                <a:pos x="3216" y="864"/>
              </a:cxn>
            </a:cxnLst>
            <a:rect l="0" t="0" r="r" b="b"/>
            <a:pathLst>
              <a:path w="3216" h="1304">
                <a:moveTo>
                  <a:pt x="0" y="0"/>
                </a:moveTo>
                <a:cubicBezTo>
                  <a:pt x="64" y="228"/>
                  <a:pt x="128" y="456"/>
                  <a:pt x="192" y="624"/>
                </a:cubicBezTo>
                <a:cubicBezTo>
                  <a:pt x="256" y="792"/>
                  <a:pt x="264" y="904"/>
                  <a:pt x="384" y="1008"/>
                </a:cubicBezTo>
                <a:cubicBezTo>
                  <a:pt x="504" y="1112"/>
                  <a:pt x="760" y="1200"/>
                  <a:pt x="912" y="1248"/>
                </a:cubicBezTo>
                <a:cubicBezTo>
                  <a:pt x="1064" y="1296"/>
                  <a:pt x="1088" y="1304"/>
                  <a:pt x="1296" y="1296"/>
                </a:cubicBezTo>
                <a:cubicBezTo>
                  <a:pt x="1504" y="1288"/>
                  <a:pt x="1912" y="1248"/>
                  <a:pt x="2160" y="1200"/>
                </a:cubicBezTo>
                <a:cubicBezTo>
                  <a:pt x="2408" y="1152"/>
                  <a:pt x="2608" y="1064"/>
                  <a:pt x="2784" y="1008"/>
                </a:cubicBezTo>
                <a:cubicBezTo>
                  <a:pt x="2960" y="952"/>
                  <a:pt x="3144" y="888"/>
                  <a:pt x="3216" y="864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7408511" y="2919413"/>
            <a:ext cx="1648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Error on Test Data</a:t>
            </a:r>
            <a:endParaRPr 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5181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5943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5046858" y="5257801"/>
            <a:ext cx="12267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/>
              <a:t>Ideal Range</a:t>
            </a:r>
          </a:p>
          <a:p>
            <a:pPr algn="ctr" eaLnBrk="0" hangingPunct="0"/>
            <a:r>
              <a:rPr lang="en-US" sz="1600"/>
              <a:t>for Tree Size</a:t>
            </a:r>
            <a:endParaRPr lang="en-US"/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>
            <a:off x="5181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8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Choosing a Good Tree for Prediction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General idea</a:t>
            </a:r>
          </a:p>
          <a:p>
            <a:pPr lvl="1" algn="l" rtl="0"/>
            <a:r>
              <a:rPr lang="en-US" dirty="0"/>
              <a:t>grow a large tree</a:t>
            </a:r>
          </a:p>
          <a:p>
            <a:pPr lvl="1" algn="l" rtl="0"/>
            <a:r>
              <a:rPr lang="en-US" dirty="0"/>
              <a:t>prune it back to create a family of </a:t>
            </a:r>
            <a:r>
              <a:rPr lang="en-US" dirty="0" err="1"/>
              <a:t>subtrees</a:t>
            </a:r>
            <a:r>
              <a:rPr lang="en-US" dirty="0"/>
              <a:t> </a:t>
            </a:r>
          </a:p>
          <a:p>
            <a:pPr lvl="2" algn="l" rtl="0"/>
            <a:r>
              <a:rPr lang="en-US" dirty="0"/>
              <a:t>“weakest link” pruning</a:t>
            </a:r>
          </a:p>
          <a:p>
            <a:pPr lvl="1" algn="l" rtl="0"/>
            <a:r>
              <a:rPr lang="en-US" dirty="0"/>
              <a:t>score the </a:t>
            </a:r>
            <a:r>
              <a:rPr lang="en-US" dirty="0" err="1"/>
              <a:t>subtrees</a:t>
            </a:r>
            <a:r>
              <a:rPr lang="en-US" dirty="0"/>
              <a:t> and pick the best one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Massive data sizes (e.g., n ~ 100k data points)</a:t>
            </a:r>
          </a:p>
          <a:p>
            <a:pPr lvl="1" algn="l" rtl="0"/>
            <a:r>
              <a:rPr lang="en-US" dirty="0"/>
              <a:t>use training data set to fit a set of trees</a:t>
            </a:r>
          </a:p>
          <a:p>
            <a:pPr lvl="1" algn="l" rtl="0"/>
            <a:r>
              <a:rPr lang="en-US" dirty="0"/>
              <a:t>use a validation data set to score the </a:t>
            </a:r>
            <a:r>
              <a:rPr lang="en-US" dirty="0" err="1"/>
              <a:t>subtrees</a:t>
            </a:r>
            <a:endParaRPr lang="en-US" dirty="0"/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Smaller data sizes (e.g., n ~1k or less)</a:t>
            </a:r>
          </a:p>
          <a:p>
            <a:pPr lvl="1" algn="l" rtl="0"/>
            <a:r>
              <a:rPr lang="en-US" dirty="0"/>
              <a:t>use </a:t>
            </a:r>
            <a:r>
              <a:rPr lang="en-US" dirty="0" smtClean="0"/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Continuous Variables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744" y="2940050"/>
            <a:ext cx="5962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6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Preprunning</a:t>
            </a:r>
            <a:r>
              <a:rPr lang="en-US" dirty="0" smtClean="0"/>
              <a:t> – stop when information gain is small</a:t>
            </a:r>
          </a:p>
          <a:p>
            <a:r>
              <a:rPr lang="en-US" dirty="0" err="1" smtClean="0"/>
              <a:t>Postprunning</a:t>
            </a:r>
            <a:r>
              <a:rPr lang="en-US" dirty="0" smtClean="0"/>
              <a:t> – develop a full tree, then prune it</a:t>
            </a:r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pruning</a:t>
            </a:r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replacement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407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 to interpret</a:t>
            </a:r>
          </a:p>
          <a:p>
            <a:r>
              <a:rPr lang="en-US" dirty="0" smtClean="0"/>
              <a:t>Relatively fast to build</a:t>
            </a:r>
          </a:p>
          <a:p>
            <a:r>
              <a:rPr lang="en-US" dirty="0" smtClean="0"/>
              <a:t>Very fast during prediction phase</a:t>
            </a:r>
          </a:p>
          <a:p>
            <a:r>
              <a:rPr lang="en-US" dirty="0" smtClean="0"/>
              <a:t>Works with both </a:t>
            </a:r>
            <a:r>
              <a:rPr lang="en-US" dirty="0" err="1" smtClean="0"/>
              <a:t>categorical+numerical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Good with high dimensional data</a:t>
            </a:r>
          </a:p>
          <a:p>
            <a:r>
              <a:rPr lang="en-US" dirty="0" smtClean="0"/>
              <a:t>Robust to noisy data</a:t>
            </a:r>
          </a:p>
          <a:p>
            <a:r>
              <a:rPr lang="en-US" dirty="0" smtClean="0"/>
              <a:t>Simple to implement</a:t>
            </a:r>
          </a:p>
          <a:p>
            <a:endParaRPr lang="en-US" dirty="0"/>
          </a:p>
          <a:p>
            <a:r>
              <a:rPr lang="en-US" dirty="0" smtClean="0"/>
              <a:t>Splits based on a single feature each time</a:t>
            </a:r>
          </a:p>
          <a:p>
            <a:r>
              <a:rPr lang="en-US" dirty="0" smtClean="0"/>
              <a:t>Harder to train incrementally (with new batch of observations)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321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Classification Trees</a:t>
            </a:r>
            <a:endParaRPr lang="en-US" dirty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en-US" dirty="0"/>
              <a:t>Representational Bias</a:t>
            </a:r>
          </a:p>
          <a:p>
            <a:pPr lvl="1" algn="l" rtl="0">
              <a:lnSpc>
                <a:spcPct val="90000"/>
              </a:lnSpc>
            </a:pPr>
            <a:r>
              <a:rPr lang="en-US" dirty="0" smtClean="0"/>
              <a:t>piecewise </a:t>
            </a:r>
            <a:r>
              <a:rPr lang="en-US" dirty="0"/>
              <a:t>linear boundaries, parallel to axes</a:t>
            </a:r>
          </a:p>
          <a:p>
            <a:pPr lvl="1"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High Variance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trees can be “unstable” as a function of the sample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e.g., small change in the data -&gt; completely different tree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causes two problems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1. High variance contributes to prediction error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2. High variance reduces interpretability 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Trees are good candidates for model combining</a:t>
            </a:r>
          </a:p>
          <a:p>
            <a:pPr lvl="2" algn="l" rtl="0">
              <a:lnSpc>
                <a:spcPct val="90000"/>
              </a:lnSpc>
            </a:pPr>
            <a:r>
              <a:rPr lang="en-US" dirty="0"/>
              <a:t>Often used with boosting and bagging</a:t>
            </a:r>
          </a:p>
          <a:p>
            <a:pPr lvl="2" algn="l" rtl="0">
              <a:lnSpc>
                <a:spcPct val="90000"/>
              </a:lnSpc>
            </a:pPr>
            <a:endParaRPr lang="en-US" dirty="0"/>
          </a:p>
          <a:p>
            <a:pPr algn="l" rtl="0">
              <a:lnSpc>
                <a:spcPct val="90000"/>
              </a:lnSpc>
            </a:pPr>
            <a:r>
              <a:rPr lang="en-US" dirty="0"/>
              <a:t>Trees do not scale well to massive data sets (e.g., N in millions)</a:t>
            </a:r>
          </a:p>
          <a:p>
            <a:pPr lvl="1" algn="l" rtl="0">
              <a:lnSpc>
                <a:spcPct val="90000"/>
              </a:lnSpc>
            </a:pPr>
            <a:r>
              <a:rPr lang="en-US" dirty="0"/>
              <a:t>repeated random access of subsets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556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Condorcet’s jury theorem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7693987" cy="4023360"/>
          </a:xfrm>
        </p:spPr>
        <p:txBody>
          <a:bodyPr/>
          <a:lstStyle/>
          <a:p>
            <a:r>
              <a:rPr lang="en-US" dirty="0"/>
              <a:t>Let consider a group of M voters.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each voter has an independent probability p &gt; </a:t>
            </a:r>
            <a:r>
              <a:rPr lang="en-US" dirty="0" smtClean="0"/>
              <a:t>1/2 </a:t>
            </a:r>
            <a:r>
              <a:rPr lang="en-US" dirty="0"/>
              <a:t>of voting for the correct decision, then adding more voters increases the probability of the majority decision to be correct.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 → ∞, the probability that the decision taken by the group is correct approaches 1. </a:t>
            </a:r>
            <a:endParaRPr lang="he-IL" dirty="0"/>
          </a:p>
        </p:txBody>
      </p:sp>
      <p:pic>
        <p:nvPicPr>
          <p:cNvPr id="1026" name="Picture 2" descr="http://firstmonday.org/ojs/index.php/fm/article/viewFile/2584/2250/24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367" y="2303745"/>
            <a:ext cx="16764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0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Boosted Decision Trees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Flexible: can deal with both continuous and categorical variables</a:t>
            </a:r>
          </a:p>
          <a:p>
            <a:r>
              <a:rPr lang="en-US" altLang="en-US" smtClean="0"/>
              <a:t>How to control bias/variance trade-off</a:t>
            </a:r>
          </a:p>
          <a:p>
            <a:pPr lvl="1"/>
            <a:r>
              <a:rPr lang="en-US" altLang="en-US" smtClean="0"/>
              <a:t>Size of trees</a:t>
            </a:r>
          </a:p>
          <a:p>
            <a:pPr lvl="1"/>
            <a:r>
              <a:rPr lang="en-US" altLang="en-US" smtClean="0"/>
              <a:t>Number of trees</a:t>
            </a:r>
          </a:p>
          <a:p>
            <a:r>
              <a:rPr lang="en-US" altLang="en-US" smtClean="0"/>
              <a:t>Boosting trees often works best with a small number of well-designed features</a:t>
            </a:r>
          </a:p>
          <a:p>
            <a:r>
              <a:rPr lang="en-US" altLang="en-US" smtClean="0"/>
              <a:t>Boosting “stubs” can give a fast classifier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3413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rANDOMIZATION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316" y="3137530"/>
            <a:ext cx="6000750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8424"/>
          <a:stretch/>
        </p:blipFill>
        <p:spPr>
          <a:xfrm>
            <a:off x="915575" y="2154475"/>
            <a:ext cx="7792462" cy="8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40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54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Interpretability can be recovered through variable </a:t>
            </a:r>
            <a:r>
              <a:rPr lang="en-US" dirty="0" err="1" smtClean="0"/>
              <a:t>importances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• Two main importance measures 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decrease of impurity (MDI) : summing total impurity reductions at all tree nodes where the variable appears (</a:t>
            </a:r>
            <a:r>
              <a:rPr lang="en-US" dirty="0" err="1"/>
              <a:t>Breiman</a:t>
            </a:r>
            <a:r>
              <a:rPr lang="en-US" dirty="0"/>
              <a:t> et al., 1984) 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decrease of accuracy (MDA) : measuring accuracy reduction on out-of-bag samples when the values of the variable are randomly permuted (</a:t>
            </a:r>
            <a:r>
              <a:rPr lang="en-US" dirty="0" err="1"/>
              <a:t>Breiman</a:t>
            </a:r>
            <a:r>
              <a:rPr lang="en-US" dirty="0"/>
              <a:t>, 2001).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We focus here on MDI because :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faster to compute ;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require to use bootstrap sampling ;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practice, it correlates well with the MDA measure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93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456" y="2297112"/>
            <a:ext cx="5991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4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06" y="2730500"/>
            <a:ext cx="63341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Splits for rectangles in hyperspace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119" y="2559050"/>
            <a:ext cx="6819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most robust and effective machine learning algorithms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in design and easy to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Works well for both classification and regression problems</a:t>
            </a:r>
          </a:p>
          <a:p>
            <a:r>
              <a:rPr lang="en-US" dirty="0" smtClean="0"/>
              <a:t>Requires almost no data preparation</a:t>
            </a:r>
          </a:p>
          <a:p>
            <a:r>
              <a:rPr lang="en-US" dirty="0" smtClean="0"/>
              <a:t>Can be used for feature selection</a:t>
            </a:r>
          </a:p>
          <a:p>
            <a:r>
              <a:rPr lang="en-US" dirty="0" smtClean="0"/>
              <a:t>Highly </a:t>
            </a:r>
            <a:r>
              <a:rPr lang="en-US" dirty="0" err="1" smtClean="0"/>
              <a:t>parallelizeable</a:t>
            </a:r>
            <a:endParaRPr lang="en-US" dirty="0" smtClean="0"/>
          </a:p>
          <a:p>
            <a:r>
              <a:rPr lang="en-US" dirty="0" smtClean="0"/>
              <a:t>Doesn’t scale very well</a:t>
            </a:r>
          </a:p>
          <a:p>
            <a:r>
              <a:rPr lang="en-US" dirty="0" smtClean="0"/>
              <a:t>Hard </a:t>
            </a:r>
            <a:r>
              <a:rPr lang="en-US" dirty="0"/>
              <a:t>to analyze </a:t>
            </a:r>
            <a:r>
              <a:rPr lang="en-US" dirty="0" smtClean="0"/>
              <a:t>theoretically</a:t>
            </a:r>
          </a:p>
          <a:p>
            <a:r>
              <a:rPr lang="en-US" dirty="0"/>
              <a:t>N</a:t>
            </a:r>
            <a:r>
              <a:rPr lang="en-US" dirty="0" smtClean="0"/>
              <a:t>on-trivial </a:t>
            </a:r>
            <a:r>
              <a:rPr lang="en-US" dirty="0"/>
              <a:t>to </a:t>
            </a:r>
            <a:r>
              <a:rPr lang="en-US" dirty="0" smtClean="0"/>
              <a:t>interpret</a:t>
            </a:r>
          </a:p>
          <a:p>
            <a:r>
              <a:rPr lang="en-US" dirty="0" smtClean="0"/>
              <a:t>Difficult </a:t>
            </a:r>
            <a:r>
              <a:rPr lang="en-US" dirty="0"/>
              <a:t>to implement </a:t>
            </a:r>
            <a:r>
              <a:rPr lang="en-US" dirty="0" smtClean="0"/>
              <a:t>properly</a:t>
            </a:r>
          </a:p>
        </p:txBody>
      </p:sp>
    </p:spTree>
    <p:extLst>
      <p:ext uri="{BB962C8B-B14F-4D97-AF65-F5344CB8AC3E}">
        <p14:creationId xmlns:p14="http://schemas.microsoft.com/office/powerpoint/2010/main" val="2496141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tree is fitted to the residuals of the first tree, and so on</a:t>
            </a:r>
          </a:p>
          <a:p>
            <a:r>
              <a:rPr lang="en-US" dirty="0" smtClean="0"/>
              <a:t>Later trees depend on the results of previous trees</a:t>
            </a:r>
          </a:p>
          <a:p>
            <a:r>
              <a:rPr lang="en-US" dirty="0" smtClean="0"/>
              <a:t>Gradient Boosting Trees work very well out of the box</a:t>
            </a:r>
          </a:p>
          <a:p>
            <a:r>
              <a:rPr lang="en-US" dirty="0" smtClean="0"/>
              <a:t>Frequent winner in </a:t>
            </a:r>
            <a:r>
              <a:rPr lang="en-US" dirty="0" err="1" smtClean="0"/>
              <a:t>Kaggle</a:t>
            </a:r>
            <a:r>
              <a:rPr lang="en-US" dirty="0" smtClean="0"/>
              <a:t> competitions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24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294" y="212725"/>
            <a:ext cx="4127500" cy="65532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65079" y="6024398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New York Times</a:t>
            </a:r>
          </a:p>
          <a:p>
            <a:r>
              <a:rPr lang="en-US" sz="1800" dirty="0">
                <a:latin typeface="+mj-lt"/>
              </a:rPr>
              <a:t>April 16, 2008</a:t>
            </a:r>
          </a:p>
        </p:txBody>
      </p:sp>
    </p:spTree>
    <p:extLst>
      <p:ext uri="{BB962C8B-B14F-4D97-AF65-F5344CB8AC3E}">
        <p14:creationId xmlns:p14="http://schemas.microsoft.com/office/powerpoint/2010/main" val="28317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decision trees are possible?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N Boolean features: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 Boolean functions</a:t>
            </a:r>
          </a:p>
          <a:p>
            <a:r>
              <a:rPr lang="en-US" dirty="0" smtClean="0"/>
              <a:t>2^(2</a:t>
            </a:r>
            <a:r>
              <a:rPr lang="en-US" baseline="30000" dirty="0" smtClean="0"/>
              <a:t>N</a:t>
            </a:r>
            <a:r>
              <a:rPr lang="en-US" dirty="0" smtClean="0"/>
              <a:t>) truth tables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3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can express any Boolean function.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The problem: </a:t>
            </a:r>
            <a:r>
              <a:rPr lang="en-US" dirty="0" smtClean="0"/>
              <a:t>There exists a tree that “memorizes” our observations’ value</a:t>
            </a:r>
          </a:p>
          <a:p>
            <a:r>
              <a:rPr lang="en-US" dirty="0" smtClean="0"/>
              <a:t>We want a compact tree (following Occam’s Razor) – find one is NP-hard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644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292" name="Group 291"/>
          <p:cNvGrpSpPr/>
          <p:nvPr/>
        </p:nvGrpSpPr>
        <p:grpSpPr>
          <a:xfrm>
            <a:off x="1524000" y="1878806"/>
            <a:ext cx="9143999" cy="4662488"/>
            <a:chOff x="1524000" y="1878806"/>
            <a:chExt cx="9143999" cy="466248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478088" y="2034381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011363" y="2728119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903538" y="2728119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217738" y="2507456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835275" y="2507456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69716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32581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600200" y="3534569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227263" y="353456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736725" y="316785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354263" y="3167856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2903538" y="3167856"/>
              <a:ext cx="136525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8175" y="316785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065338" y="2328069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71800" y="2361406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600200" y="302180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340100" y="3094831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697163" y="3094831"/>
              <a:ext cx="37147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24113" y="30218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6400800" y="2069305"/>
              <a:ext cx="2092324" cy="1906216"/>
              <a:chOff x="48" y="1274"/>
              <a:chExt cx="1464" cy="1324"/>
            </a:xfrm>
          </p:grpSpPr>
          <p:sp>
            <p:nvSpPr>
              <p:cNvPr id="156" name="Text Box 2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57" name="Text Box 2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58" name="Text Box 2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59" name="Line 2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0" name="Line 2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1" name="Text Box 2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62" name="Text Box 2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63" name="Text Box 30"/>
              <p:cNvSpPr txBox="1">
                <a:spLocks noChangeArrowheads="1"/>
              </p:cNvSpPr>
              <p:nvPr/>
            </p:nvSpPr>
            <p:spPr bwMode="auto">
              <a:xfrm>
                <a:off x="535" y="2280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T</a:t>
                </a:r>
              </a:p>
            </p:txBody>
          </p:sp>
          <p:sp>
            <p:nvSpPr>
              <p:cNvPr id="164" name="Text Box 31"/>
              <p:cNvSpPr txBox="1">
                <a:spLocks noChangeArrowheads="1"/>
              </p:cNvSpPr>
              <p:nvPr/>
            </p:nvSpPr>
            <p:spPr bwMode="auto">
              <a:xfrm>
                <a:off x="48" y="2280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F</a:t>
                </a:r>
              </a:p>
            </p:txBody>
          </p:sp>
          <p:sp>
            <p:nvSpPr>
              <p:cNvPr id="165" name="Line 3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Line 3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Line 3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Line 3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Text Box 3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0" name="Rectangle 169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71" name="Rectangle 170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2" name="Rectangle 171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74" name="Rectangle 17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3886200" y="1993106"/>
              <a:ext cx="2092324" cy="1957388"/>
              <a:chOff x="48" y="1274"/>
              <a:chExt cx="1464" cy="1281"/>
            </a:xfrm>
          </p:grpSpPr>
          <p:sp>
            <p:nvSpPr>
              <p:cNvPr id="137" name="Text Box 4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38" name="Text Box 4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39" name="Text Box 4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40" name="Line 4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1" name="Line 4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2" name="Text Box 4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3" name="Text Box 4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44" name="Text Box 5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5" name="Text Box 5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46" name="Line 5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Line 5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8" name="Line 5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Line 5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0" name="Text Box 5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52" name="Rectangle 151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3" name="Rectangle 152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54" name="Rectangle 153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676400" y="4660106"/>
              <a:ext cx="2095499" cy="1871662"/>
              <a:chOff x="48" y="1274"/>
              <a:chExt cx="1466" cy="1300"/>
            </a:xfrm>
          </p:grpSpPr>
          <p:sp>
            <p:nvSpPr>
              <p:cNvPr id="118" name="Text Box 6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19" name="Text Box 6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21" name="Line 6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2" name="Line 6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3" name="Text Box 68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4" name="Text Box 6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5" name="Text Box 7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26" name="Text Box 7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27" name="Line 7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Line 7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Line 7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Line 7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Text Box 7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35" name="Rectangle 134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8575675" y="1993106"/>
              <a:ext cx="2092324" cy="1957388"/>
              <a:chOff x="48" y="1274"/>
              <a:chExt cx="1464" cy="1281"/>
            </a:xfrm>
          </p:grpSpPr>
          <p:sp>
            <p:nvSpPr>
              <p:cNvPr id="99" name="Text Box 8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100" name="Text Box 8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01" name="Text Box 8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Line 8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Text Box 8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05" name="Text Box 8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06" name="Text Box 9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07" name="Text Box 9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08" name="Line 9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Line 9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Line 9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Line 9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Text Box 9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6172200" y="4660106"/>
              <a:ext cx="2095499" cy="1871662"/>
              <a:chOff x="48" y="1274"/>
              <a:chExt cx="1466" cy="1300"/>
            </a:xfrm>
          </p:grpSpPr>
          <p:sp>
            <p:nvSpPr>
              <p:cNvPr id="80" name="Text Box 10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81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82" name="Text Box 10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83" name="Line 10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Line 10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Text Box 10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86" name="Text Box 10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87" name="Text Box 11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88" name="Text Box 11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89" name="Line 11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Line 11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Line 11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Line 11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Text Box 11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3962400" y="4583906"/>
              <a:ext cx="2095499" cy="1957388"/>
              <a:chOff x="48" y="1274"/>
              <a:chExt cx="1466" cy="1281"/>
            </a:xfrm>
          </p:grpSpPr>
          <p:sp>
            <p:nvSpPr>
              <p:cNvPr id="61" name="Text Box 12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62" name="Text Box 12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63" name="Text Box 12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64" name="Line 12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Line 12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Text Box 128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67" name="Text Box 12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68" name="Text Box 13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69" name="Text Box 13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29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0" name="Line 13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Line 13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Line 13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Text Box 13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1265" y="1968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259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8572500" y="4583906"/>
              <a:ext cx="2095499" cy="1871662"/>
              <a:chOff x="48" y="1274"/>
              <a:chExt cx="1466" cy="1300"/>
            </a:xfrm>
          </p:grpSpPr>
          <p:sp>
            <p:nvSpPr>
              <p:cNvPr id="42" name="Text Box 143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43" name="Text Box 144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44" name="Text Box 145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45" name="Line 146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Line 147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Text Box 148"/>
              <p:cNvSpPr txBox="1">
                <a:spLocks noChangeArrowheads="1"/>
              </p:cNvSpPr>
              <p:nvPr/>
            </p:nvSpPr>
            <p:spPr bwMode="auto">
              <a:xfrm>
                <a:off x="81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8" name="Text Box 149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9" name="Text Box 150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0" name="Text Box 151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1" name="Line 152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Line 153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Line 154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Line 155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Text Box 156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1736725" y="1878806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AND</a:t>
              </a:r>
            </a:p>
          </p:txBody>
        </p:sp>
        <p:sp>
          <p:nvSpPr>
            <p:cNvPr id="33" name="Text Box 163"/>
            <p:cNvSpPr txBox="1">
              <a:spLocks noChangeArrowheads="1"/>
            </p:cNvSpPr>
            <p:nvPr/>
          </p:nvSpPr>
          <p:spPr bwMode="auto">
            <a:xfrm>
              <a:off x="4022725" y="1955006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OR</a:t>
              </a: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6096000" y="198993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XOR</a:t>
              </a:r>
            </a:p>
          </p:txBody>
        </p:sp>
        <p:sp>
          <p:nvSpPr>
            <p:cNvPr id="35" name="Text Box 165"/>
            <p:cNvSpPr txBox="1">
              <a:spLocks noChangeArrowheads="1"/>
            </p:cNvSpPr>
            <p:nvPr/>
          </p:nvSpPr>
          <p:spPr bwMode="auto">
            <a:xfrm>
              <a:off x="8763000" y="191690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524000" y="4504531"/>
              <a:ext cx="7581900" cy="442913"/>
              <a:chOff x="0" y="2830"/>
              <a:chExt cx="4776" cy="279"/>
            </a:xfrm>
          </p:grpSpPr>
          <p:sp>
            <p:nvSpPr>
              <p:cNvPr id="38" name="Text Box 167"/>
              <p:cNvSpPr txBox="1">
                <a:spLocks noChangeArrowheads="1"/>
              </p:cNvSpPr>
              <p:nvPr/>
            </p:nvSpPr>
            <p:spPr bwMode="auto">
              <a:xfrm>
                <a:off x="0" y="2830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NAND</a:t>
                </a:r>
              </a:p>
            </p:txBody>
          </p:sp>
          <p:sp>
            <p:nvSpPr>
              <p:cNvPr id="39" name="Text Box 168"/>
              <p:cNvSpPr txBox="1">
                <a:spLocks noChangeArrowheads="1"/>
              </p:cNvSpPr>
              <p:nvPr/>
            </p:nvSpPr>
            <p:spPr bwMode="auto">
              <a:xfrm>
                <a:off x="1392" y="2830"/>
                <a:ext cx="4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NOR</a:t>
                </a:r>
              </a:p>
            </p:txBody>
          </p:sp>
          <p:sp>
            <p:nvSpPr>
              <p:cNvPr id="40" name="Text Box 169"/>
              <p:cNvSpPr txBox="1">
                <a:spLocks noChangeArrowheads="1"/>
              </p:cNvSpPr>
              <p:nvPr/>
            </p:nvSpPr>
            <p:spPr bwMode="auto">
              <a:xfrm>
                <a:off x="2832" y="2878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XNOR</a:t>
                </a:r>
              </a:p>
            </p:txBody>
          </p:sp>
          <p:sp>
            <p:nvSpPr>
              <p:cNvPr id="41" name="Text Box 170"/>
              <p:cNvSpPr txBox="1">
                <a:spLocks noChangeArrowheads="1"/>
              </p:cNvSpPr>
              <p:nvPr/>
            </p:nvSpPr>
            <p:spPr bwMode="auto">
              <a:xfrm>
                <a:off x="4224" y="2878"/>
                <a:ext cx="5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sz="1800">
                    <a:solidFill>
                      <a:schemeClr val="accent2"/>
                    </a:solidFill>
                  </a:rPr>
                  <a:t>NOT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6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316706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/>
              <a:t>Expressiveness: </a:t>
            </a:r>
            <a:r>
              <a:rPr lang="en-US" b="0" dirty="0" smtClean="0"/>
              <a:t>Boolean </a:t>
            </a:r>
            <a:r>
              <a:rPr lang="en-US" b="0" dirty="0"/>
              <a:t>Function with 2 attributes </a:t>
            </a:r>
            <a:r>
              <a:rPr lang="en-US" b="0" dirty="0" smtClean="0">
                <a:sym typeface="Wingdings" charset="0"/>
              </a:rPr>
              <a:t> </a:t>
            </a:r>
            <a:r>
              <a:rPr lang="en-US" b="0" dirty="0" smtClean="0"/>
              <a:t>2</a:t>
            </a:r>
            <a:r>
              <a:rPr lang="en-US" b="0" baseline="30000" dirty="0" smtClean="0"/>
              <a:t>2</a:t>
            </a:r>
            <a:r>
              <a:rPr lang="en-US" b="0" baseline="60000" dirty="0" smtClean="0"/>
              <a:t>2</a:t>
            </a:r>
            <a:r>
              <a:rPr lang="en-US" b="0" dirty="0" smtClean="0">
                <a:sym typeface="Wingdings" charset="0"/>
              </a:rPr>
              <a:t> </a:t>
            </a:r>
            <a:r>
              <a:rPr lang="en-US" b="0" dirty="0">
                <a:sym typeface="Wingdings" charset="0"/>
              </a:rPr>
              <a:t>DTs        </a:t>
            </a:r>
            <a:endParaRPr lang="en-US" b="0" baseline="300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1531992" y="1885884"/>
            <a:ext cx="8777288" cy="4640176"/>
            <a:chOff x="1707356" y="1097756"/>
            <a:chExt cx="8777288" cy="4662488"/>
          </a:xfrm>
        </p:grpSpPr>
        <p:sp>
          <p:nvSpPr>
            <p:cNvPr id="292" name="Text Box 3"/>
            <p:cNvSpPr txBox="1">
              <a:spLocks noChangeArrowheads="1"/>
            </p:cNvSpPr>
            <p:nvPr/>
          </p:nvSpPr>
          <p:spPr bwMode="auto">
            <a:xfrm>
              <a:off x="2661444" y="1253331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293" name="Text Box 4"/>
            <p:cNvSpPr txBox="1">
              <a:spLocks noChangeArrowheads="1"/>
            </p:cNvSpPr>
            <p:nvPr/>
          </p:nvSpPr>
          <p:spPr bwMode="auto">
            <a:xfrm>
              <a:off x="2194719" y="1947069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294" name="Line 5"/>
            <p:cNvSpPr>
              <a:spLocks noChangeShapeType="1"/>
            </p:cNvSpPr>
            <p:nvPr/>
          </p:nvSpPr>
          <p:spPr bwMode="auto">
            <a:xfrm flipH="1">
              <a:off x="2401094" y="1726406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5" name="Line 6"/>
            <p:cNvSpPr>
              <a:spLocks noChangeShapeType="1"/>
            </p:cNvSpPr>
            <p:nvPr/>
          </p:nvSpPr>
          <p:spPr bwMode="auto">
            <a:xfrm>
              <a:off x="3018631" y="1726406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6" name="Text Box 7"/>
            <p:cNvSpPr txBox="1">
              <a:spLocks noChangeArrowheads="1"/>
            </p:cNvSpPr>
            <p:nvPr/>
          </p:nvSpPr>
          <p:spPr bwMode="auto">
            <a:xfrm>
              <a:off x="3155156" y="1974056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97" name="Text Box 8"/>
            <p:cNvSpPr txBox="1">
              <a:spLocks noChangeArrowheads="1"/>
            </p:cNvSpPr>
            <p:nvPr/>
          </p:nvSpPr>
          <p:spPr bwMode="auto">
            <a:xfrm>
              <a:off x="1783556" y="2753519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298" name="Text Box 9"/>
            <p:cNvSpPr txBox="1">
              <a:spLocks noChangeArrowheads="1"/>
            </p:cNvSpPr>
            <p:nvPr/>
          </p:nvSpPr>
          <p:spPr bwMode="auto">
            <a:xfrm>
              <a:off x="2410619" y="2753519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299" name="Line 10"/>
            <p:cNvSpPr>
              <a:spLocks noChangeShapeType="1"/>
            </p:cNvSpPr>
            <p:nvPr/>
          </p:nvSpPr>
          <p:spPr bwMode="auto">
            <a:xfrm flipH="1">
              <a:off x="1920081" y="2386806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0" name="Line 11"/>
            <p:cNvSpPr>
              <a:spLocks noChangeShapeType="1"/>
            </p:cNvSpPr>
            <p:nvPr/>
          </p:nvSpPr>
          <p:spPr bwMode="auto">
            <a:xfrm>
              <a:off x="2537619" y="2386806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1" name="Text Box 12"/>
            <p:cNvSpPr txBox="1">
              <a:spLocks noChangeArrowheads="1"/>
            </p:cNvSpPr>
            <p:nvPr/>
          </p:nvSpPr>
          <p:spPr bwMode="auto">
            <a:xfrm>
              <a:off x="2248694" y="1547019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02" name="Rectangle 301"/>
            <p:cNvSpPr>
              <a:spLocks noChangeArrowheads="1"/>
            </p:cNvSpPr>
            <p:nvPr/>
          </p:nvSpPr>
          <p:spPr bwMode="auto">
            <a:xfrm>
              <a:off x="3155156" y="1580356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1783556" y="224075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04" name="Rectangle 303"/>
            <p:cNvSpPr>
              <a:spLocks noChangeArrowheads="1"/>
            </p:cNvSpPr>
            <p:nvPr/>
          </p:nvSpPr>
          <p:spPr bwMode="auto">
            <a:xfrm>
              <a:off x="2607469" y="224075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305" name="Group 304"/>
            <p:cNvGrpSpPr>
              <a:grpSpLocks/>
            </p:cNvGrpSpPr>
            <p:nvPr/>
          </p:nvGrpSpPr>
          <p:grpSpPr bwMode="auto">
            <a:xfrm>
              <a:off x="6508410" y="1288256"/>
              <a:ext cx="2168070" cy="1906216"/>
              <a:chOff x="-5" y="1274"/>
              <a:chExt cx="1517" cy="1324"/>
            </a:xfrm>
          </p:grpSpPr>
          <p:sp>
            <p:nvSpPr>
              <p:cNvPr id="389" name="Text Box 17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90" name="Text Box 18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91" name="Text Box 19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92" name="Line 20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3" name="Line 21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4" name="Text Box 22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58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95" name="Text Box 23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96" name="Text Box 24"/>
              <p:cNvSpPr txBox="1">
                <a:spLocks noChangeArrowheads="1"/>
              </p:cNvSpPr>
              <p:nvPr/>
            </p:nvSpPr>
            <p:spPr bwMode="auto">
              <a:xfrm>
                <a:off x="482" y="2280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T</a:t>
                </a:r>
              </a:p>
            </p:txBody>
          </p:sp>
          <p:sp>
            <p:nvSpPr>
              <p:cNvPr id="397" name="Text Box 25"/>
              <p:cNvSpPr txBox="1">
                <a:spLocks noChangeArrowheads="1"/>
              </p:cNvSpPr>
              <p:nvPr/>
            </p:nvSpPr>
            <p:spPr bwMode="auto">
              <a:xfrm>
                <a:off x="-5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98" name="Line 26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9" name="Line 27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0" name="Line 28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1" name="Line 29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2" name="Text Box 30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3" name="Rectangle 402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404" name="Rectangle 403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5" name="Rectangle 404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406" name="Rectangle 405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407" name="Rectangle 406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06" name="Text Box 36"/>
            <p:cNvSpPr txBox="1">
              <a:spLocks noChangeArrowheads="1"/>
            </p:cNvSpPr>
            <p:nvPr/>
          </p:nvSpPr>
          <p:spPr bwMode="auto">
            <a:xfrm>
              <a:off x="4947444" y="12120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07" name="Text Box 37"/>
            <p:cNvSpPr txBox="1">
              <a:spLocks noChangeArrowheads="1"/>
            </p:cNvSpPr>
            <p:nvPr/>
          </p:nvSpPr>
          <p:spPr bwMode="auto">
            <a:xfrm>
              <a:off x="5372894" y="1905794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08" name="Line 38"/>
            <p:cNvSpPr>
              <a:spLocks noChangeShapeType="1"/>
            </p:cNvSpPr>
            <p:nvPr/>
          </p:nvSpPr>
          <p:spPr bwMode="auto">
            <a:xfrm flipH="1">
              <a:off x="4687094" y="1685131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9" name="Line 39"/>
            <p:cNvSpPr>
              <a:spLocks noChangeShapeType="1"/>
            </p:cNvSpPr>
            <p:nvPr/>
          </p:nvSpPr>
          <p:spPr bwMode="auto">
            <a:xfrm>
              <a:off x="5304631" y="1685131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0" name="Text Box 40"/>
            <p:cNvSpPr txBox="1">
              <a:spLocks noChangeArrowheads="1"/>
            </p:cNvSpPr>
            <p:nvPr/>
          </p:nvSpPr>
          <p:spPr bwMode="auto">
            <a:xfrm>
              <a:off x="5166519" y="2712244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1" name="Text Box 41"/>
            <p:cNvSpPr txBox="1">
              <a:spLocks noChangeArrowheads="1"/>
            </p:cNvSpPr>
            <p:nvPr/>
          </p:nvSpPr>
          <p:spPr bwMode="auto">
            <a:xfrm>
              <a:off x="5795169" y="2712244"/>
              <a:ext cx="354012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2" name="Text Box 42"/>
            <p:cNvSpPr txBox="1">
              <a:spLocks noChangeArrowheads="1"/>
            </p:cNvSpPr>
            <p:nvPr/>
          </p:nvSpPr>
          <p:spPr bwMode="auto">
            <a:xfrm>
              <a:off x="4450556" y="1897856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3" name="Line 43"/>
            <p:cNvSpPr>
              <a:spLocks noChangeShapeType="1"/>
            </p:cNvSpPr>
            <p:nvPr/>
          </p:nvSpPr>
          <p:spPr bwMode="auto">
            <a:xfrm flipH="1">
              <a:off x="5372894" y="2345531"/>
              <a:ext cx="136525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4" name="Line 44"/>
            <p:cNvSpPr>
              <a:spLocks noChangeShapeType="1"/>
            </p:cNvSpPr>
            <p:nvPr/>
          </p:nvSpPr>
          <p:spPr bwMode="auto">
            <a:xfrm>
              <a:off x="5647531" y="2345531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5" name="Text Box 45"/>
            <p:cNvSpPr txBox="1">
              <a:spLocks noChangeArrowheads="1"/>
            </p:cNvSpPr>
            <p:nvPr/>
          </p:nvSpPr>
          <p:spPr bwMode="auto">
            <a:xfrm>
              <a:off x="4534694" y="1505744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6" name="Rectangle 315"/>
            <p:cNvSpPr>
              <a:spLocks noChangeArrowheads="1"/>
            </p:cNvSpPr>
            <p:nvPr/>
          </p:nvSpPr>
          <p:spPr bwMode="auto">
            <a:xfrm>
              <a:off x="5441156" y="153908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7" name="Rectangle 316"/>
            <p:cNvSpPr>
              <a:spLocks noChangeArrowheads="1"/>
            </p:cNvSpPr>
            <p:nvPr/>
          </p:nvSpPr>
          <p:spPr bwMode="auto">
            <a:xfrm>
              <a:off x="5809456" y="22725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18" name="Rectangle 317"/>
            <p:cNvSpPr>
              <a:spLocks noChangeArrowheads="1"/>
            </p:cNvSpPr>
            <p:nvPr/>
          </p:nvSpPr>
          <p:spPr bwMode="auto">
            <a:xfrm>
              <a:off x="5166519" y="2272506"/>
              <a:ext cx="37147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19" name="Text Box 49"/>
            <p:cNvSpPr txBox="1">
              <a:spLocks noChangeArrowheads="1"/>
            </p:cNvSpPr>
            <p:nvPr/>
          </p:nvSpPr>
          <p:spPr bwMode="auto">
            <a:xfrm>
              <a:off x="2737644" y="38790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20" name="Text Box 50"/>
            <p:cNvSpPr txBox="1">
              <a:spLocks noChangeArrowheads="1"/>
            </p:cNvSpPr>
            <p:nvPr/>
          </p:nvSpPr>
          <p:spPr bwMode="auto">
            <a:xfrm>
              <a:off x="2270919" y="4533106"/>
              <a:ext cx="37306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21" name="Line 51"/>
            <p:cNvSpPr>
              <a:spLocks noChangeShapeType="1"/>
            </p:cNvSpPr>
            <p:nvPr/>
          </p:nvSpPr>
          <p:spPr bwMode="auto">
            <a:xfrm flipH="1">
              <a:off x="2477294" y="4325144"/>
              <a:ext cx="274637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2" name="Line 52"/>
            <p:cNvSpPr>
              <a:spLocks noChangeShapeType="1"/>
            </p:cNvSpPr>
            <p:nvPr/>
          </p:nvSpPr>
          <p:spPr bwMode="auto">
            <a:xfrm>
              <a:off x="3094831" y="4325144"/>
              <a:ext cx="206375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3" name="Text Box 53"/>
            <p:cNvSpPr txBox="1">
              <a:spLocks noChangeArrowheads="1"/>
            </p:cNvSpPr>
            <p:nvPr/>
          </p:nvSpPr>
          <p:spPr bwMode="auto">
            <a:xfrm>
              <a:off x="3231356" y="4488656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4" name="Text Box 54"/>
            <p:cNvSpPr txBox="1">
              <a:spLocks noChangeArrowheads="1"/>
            </p:cNvSpPr>
            <p:nvPr/>
          </p:nvSpPr>
          <p:spPr bwMode="auto">
            <a:xfrm>
              <a:off x="1859756" y="5293519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25" name="Text Box 55"/>
            <p:cNvSpPr txBox="1">
              <a:spLocks noChangeArrowheads="1"/>
            </p:cNvSpPr>
            <p:nvPr/>
          </p:nvSpPr>
          <p:spPr bwMode="auto">
            <a:xfrm>
              <a:off x="2486819" y="5293519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6" name="Line 56"/>
            <p:cNvSpPr>
              <a:spLocks noChangeShapeType="1"/>
            </p:cNvSpPr>
            <p:nvPr/>
          </p:nvSpPr>
          <p:spPr bwMode="auto">
            <a:xfrm flipH="1">
              <a:off x="1996281" y="4947444"/>
              <a:ext cx="27463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7" name="Line 57"/>
            <p:cNvSpPr>
              <a:spLocks noChangeShapeType="1"/>
            </p:cNvSpPr>
            <p:nvPr/>
          </p:nvSpPr>
          <p:spPr bwMode="auto">
            <a:xfrm>
              <a:off x="2613819" y="4947444"/>
              <a:ext cx="13811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8" name="Text Box 58"/>
            <p:cNvSpPr txBox="1">
              <a:spLocks noChangeArrowheads="1"/>
            </p:cNvSpPr>
            <p:nvPr/>
          </p:nvSpPr>
          <p:spPr bwMode="auto">
            <a:xfrm>
              <a:off x="2324894" y="4155281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29" name="Rectangle 328"/>
            <p:cNvSpPr>
              <a:spLocks noChangeArrowheads="1"/>
            </p:cNvSpPr>
            <p:nvPr/>
          </p:nvSpPr>
          <p:spPr bwMode="auto">
            <a:xfrm>
              <a:off x="3231356" y="418703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30" name="Rectangle 329"/>
            <p:cNvSpPr>
              <a:spLocks noChangeArrowheads="1"/>
            </p:cNvSpPr>
            <p:nvPr/>
          </p:nvSpPr>
          <p:spPr bwMode="auto">
            <a:xfrm>
              <a:off x="1859756" y="4809331"/>
              <a:ext cx="369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31" name="Rectangle 330"/>
            <p:cNvSpPr>
              <a:spLocks noChangeArrowheads="1"/>
            </p:cNvSpPr>
            <p:nvPr/>
          </p:nvSpPr>
          <p:spPr bwMode="auto">
            <a:xfrm>
              <a:off x="2683669" y="4809331"/>
              <a:ext cx="317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9174956" y="1212056"/>
              <a:ext cx="1309688" cy="1066800"/>
              <a:chOff x="7467600" y="1981200"/>
              <a:chExt cx="1309688" cy="1066800"/>
            </a:xfrm>
          </p:grpSpPr>
          <p:sp>
            <p:nvSpPr>
              <p:cNvPr id="382" name="Text Box 62"/>
              <p:cNvSpPr txBox="1">
                <a:spLocks noChangeArrowheads="1"/>
              </p:cNvSpPr>
              <p:nvPr/>
            </p:nvSpPr>
            <p:spPr bwMode="auto">
              <a:xfrm>
                <a:off x="7929563" y="1981200"/>
                <a:ext cx="414337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</a:p>
            </p:txBody>
          </p:sp>
          <p:sp>
            <p:nvSpPr>
              <p:cNvPr id="383" name="Line 63"/>
              <p:cNvSpPr>
                <a:spLocks noChangeShapeType="1"/>
              </p:cNvSpPr>
              <p:nvPr/>
            </p:nvSpPr>
            <p:spPr bwMode="auto">
              <a:xfrm flipH="1">
                <a:off x="7669213" y="2454275"/>
                <a:ext cx="274637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4" name="Line 64"/>
              <p:cNvSpPr>
                <a:spLocks noChangeShapeType="1"/>
              </p:cNvSpPr>
              <p:nvPr/>
            </p:nvSpPr>
            <p:spPr bwMode="auto">
              <a:xfrm>
                <a:off x="8286750" y="2454275"/>
                <a:ext cx="204788" cy="2206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5" name="Text Box 65"/>
              <p:cNvSpPr txBox="1">
                <a:spLocks noChangeArrowheads="1"/>
              </p:cNvSpPr>
              <p:nvPr/>
            </p:nvSpPr>
            <p:spPr bwMode="auto">
              <a:xfrm>
                <a:off x="8382000" y="2590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86" name="Text Box 66"/>
              <p:cNvSpPr txBox="1">
                <a:spLocks noChangeArrowheads="1"/>
              </p:cNvSpPr>
              <p:nvPr/>
            </p:nvSpPr>
            <p:spPr bwMode="auto">
              <a:xfrm>
                <a:off x="7467600" y="25908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7" name="Text Box 67"/>
              <p:cNvSpPr txBox="1">
                <a:spLocks noChangeArrowheads="1"/>
              </p:cNvSpPr>
              <p:nvPr/>
            </p:nvSpPr>
            <p:spPr bwMode="auto">
              <a:xfrm>
                <a:off x="7516813" y="2274888"/>
                <a:ext cx="369887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8" name="Rectangle 387"/>
              <p:cNvSpPr>
                <a:spLocks noChangeArrowheads="1"/>
              </p:cNvSpPr>
              <p:nvPr/>
            </p:nvSpPr>
            <p:spPr bwMode="auto">
              <a:xfrm>
                <a:off x="8423275" y="230822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grpSp>
          <p:nvGrpSpPr>
            <p:cNvPr id="333" name="Group 332"/>
            <p:cNvGrpSpPr>
              <a:grpSpLocks/>
            </p:cNvGrpSpPr>
            <p:nvPr/>
          </p:nvGrpSpPr>
          <p:grpSpPr bwMode="auto">
            <a:xfrm>
              <a:off x="6355556" y="3879056"/>
              <a:ext cx="2095499" cy="1871662"/>
              <a:chOff x="48" y="1274"/>
              <a:chExt cx="1466" cy="1300"/>
            </a:xfrm>
          </p:grpSpPr>
          <p:sp>
            <p:nvSpPr>
              <p:cNvPr id="363" name="Text Box 70"/>
              <p:cNvSpPr txBox="1">
                <a:spLocks noChangeArrowheads="1"/>
              </p:cNvSpPr>
              <p:nvPr/>
            </p:nvSpPr>
            <p:spPr bwMode="auto">
              <a:xfrm>
                <a:off x="662" y="1274"/>
                <a:ext cx="290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64" name="Text Box 71"/>
              <p:cNvSpPr txBox="1">
                <a:spLocks noChangeArrowheads="1"/>
              </p:cNvSpPr>
              <p:nvPr/>
            </p:nvSpPr>
            <p:spPr bwMode="auto">
              <a:xfrm>
                <a:off x="336" y="1728"/>
                <a:ext cx="261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65" name="Text Box 72"/>
              <p:cNvSpPr txBox="1">
                <a:spLocks noChangeArrowheads="1"/>
              </p:cNvSpPr>
              <p:nvPr/>
            </p:nvSpPr>
            <p:spPr bwMode="auto">
              <a:xfrm>
                <a:off x="960" y="1728"/>
                <a:ext cx="278" cy="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B</a:t>
                </a:r>
              </a:p>
            </p:txBody>
          </p:sp>
          <p:sp>
            <p:nvSpPr>
              <p:cNvPr id="366" name="Line 73"/>
              <p:cNvSpPr>
                <a:spLocks noChangeShapeType="1"/>
              </p:cNvSpPr>
              <p:nvPr/>
            </p:nvSpPr>
            <p:spPr bwMode="auto">
              <a:xfrm flipH="1">
                <a:off x="480" y="1584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7" name="Line 74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8" name="Text Box 75"/>
              <p:cNvSpPr txBox="1">
                <a:spLocks noChangeArrowheads="1"/>
              </p:cNvSpPr>
              <p:nvPr/>
            </p:nvSpPr>
            <p:spPr bwMode="auto">
              <a:xfrm>
                <a:off x="816" y="2256"/>
                <a:ext cx="247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69" name="Text Box 76"/>
              <p:cNvSpPr txBox="1">
                <a:spLocks noChangeArrowheads="1"/>
              </p:cNvSpPr>
              <p:nvPr/>
            </p:nvSpPr>
            <p:spPr bwMode="auto">
              <a:xfrm>
                <a:off x="1255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0" name="Text Box 77"/>
              <p:cNvSpPr txBox="1">
                <a:spLocks noChangeArrowheads="1"/>
              </p:cNvSpPr>
              <p:nvPr/>
            </p:nvSpPr>
            <p:spPr bwMode="auto">
              <a:xfrm>
                <a:off x="48" y="2256"/>
                <a:ext cx="248" cy="3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71" name="Text Box 78"/>
              <p:cNvSpPr txBox="1">
                <a:spLocks noChangeArrowheads="1"/>
              </p:cNvSpPr>
              <p:nvPr/>
            </p:nvSpPr>
            <p:spPr bwMode="auto">
              <a:xfrm>
                <a:off x="487" y="2256"/>
                <a:ext cx="259" cy="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2" name="Line 79"/>
              <p:cNvSpPr>
                <a:spLocks noChangeShapeType="1"/>
              </p:cNvSpPr>
              <p:nvPr/>
            </p:nvSpPr>
            <p:spPr bwMode="auto">
              <a:xfrm flipH="1">
                <a:off x="144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3" name="Line 80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4" name="Line 81"/>
              <p:cNvSpPr>
                <a:spLocks noChangeShapeType="1"/>
              </p:cNvSpPr>
              <p:nvPr/>
            </p:nvSpPr>
            <p:spPr bwMode="auto">
              <a:xfrm flipH="1">
                <a:off x="960" y="201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5" name="Line 82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6" name="Text Box 83"/>
              <p:cNvSpPr txBox="1">
                <a:spLocks noChangeArrowheads="1"/>
              </p:cNvSpPr>
              <p:nvPr/>
            </p:nvSpPr>
            <p:spPr bwMode="auto">
              <a:xfrm>
                <a:off x="373" y="1466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7" name="Rectangle 376"/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78" name="Rectangle 377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259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79" name="Rectangle 378"/>
              <p:cNvSpPr>
                <a:spLocks noChangeArrowheads="1"/>
              </p:cNvSpPr>
              <p:nvPr/>
            </p:nvSpPr>
            <p:spPr bwMode="auto">
              <a:xfrm>
                <a:off x="1265" y="1969"/>
                <a:ext cx="247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80" name="Rectangle 379"/>
              <p:cNvSpPr>
                <a:spLocks noChangeArrowheads="1"/>
              </p:cNvSpPr>
              <p:nvPr/>
            </p:nvSpPr>
            <p:spPr bwMode="auto">
              <a:xfrm>
                <a:off x="816" y="1969"/>
                <a:ext cx="259" cy="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81" name="Rectangle 380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34" name="Text Box 89"/>
            <p:cNvSpPr txBox="1">
              <a:spLocks noChangeArrowheads="1"/>
            </p:cNvSpPr>
            <p:nvPr/>
          </p:nvSpPr>
          <p:spPr bwMode="auto">
            <a:xfrm>
              <a:off x="5023644" y="3802856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A</a:t>
              </a:r>
            </a:p>
          </p:txBody>
        </p:sp>
        <p:sp>
          <p:nvSpPr>
            <p:cNvPr id="335" name="Text Box 90"/>
            <p:cNvSpPr txBox="1">
              <a:spLocks noChangeArrowheads="1"/>
            </p:cNvSpPr>
            <p:nvPr/>
          </p:nvSpPr>
          <p:spPr bwMode="auto">
            <a:xfrm>
              <a:off x="5449094" y="4496594"/>
              <a:ext cx="3968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B</a:t>
              </a:r>
            </a:p>
          </p:txBody>
        </p:sp>
        <p:sp>
          <p:nvSpPr>
            <p:cNvPr id="336" name="Line 91"/>
            <p:cNvSpPr>
              <a:spLocks noChangeShapeType="1"/>
            </p:cNvSpPr>
            <p:nvPr/>
          </p:nvSpPr>
          <p:spPr bwMode="auto">
            <a:xfrm flipH="1">
              <a:off x="4763294" y="4275931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7" name="Line 92"/>
            <p:cNvSpPr>
              <a:spLocks noChangeShapeType="1"/>
            </p:cNvSpPr>
            <p:nvPr/>
          </p:nvSpPr>
          <p:spPr bwMode="auto">
            <a:xfrm>
              <a:off x="5380831" y="4275931"/>
              <a:ext cx="206375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8" name="Text Box 93"/>
            <p:cNvSpPr txBox="1">
              <a:spLocks noChangeArrowheads="1"/>
            </p:cNvSpPr>
            <p:nvPr/>
          </p:nvSpPr>
          <p:spPr bwMode="auto">
            <a:xfrm>
              <a:off x="5244306" y="5303044"/>
              <a:ext cx="352425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39" name="Text Box 94"/>
            <p:cNvSpPr txBox="1">
              <a:spLocks noChangeArrowheads="1"/>
            </p:cNvSpPr>
            <p:nvPr/>
          </p:nvSpPr>
          <p:spPr bwMode="auto">
            <a:xfrm>
              <a:off x="5871369" y="5303044"/>
              <a:ext cx="369887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40" name="Text Box 95"/>
            <p:cNvSpPr txBox="1">
              <a:spLocks noChangeArrowheads="1"/>
            </p:cNvSpPr>
            <p:nvPr/>
          </p:nvSpPr>
          <p:spPr bwMode="auto">
            <a:xfrm>
              <a:off x="4526756" y="4488656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1" name="Line 96"/>
            <p:cNvSpPr>
              <a:spLocks noChangeShapeType="1"/>
            </p:cNvSpPr>
            <p:nvPr/>
          </p:nvSpPr>
          <p:spPr bwMode="auto">
            <a:xfrm flipH="1">
              <a:off x="5449094" y="4936331"/>
              <a:ext cx="1381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2" name="Line 97"/>
            <p:cNvSpPr>
              <a:spLocks noChangeShapeType="1"/>
            </p:cNvSpPr>
            <p:nvPr/>
          </p:nvSpPr>
          <p:spPr bwMode="auto">
            <a:xfrm>
              <a:off x="5723731" y="4936331"/>
              <a:ext cx="274638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3" name="Text Box 98"/>
            <p:cNvSpPr txBox="1">
              <a:spLocks noChangeArrowheads="1"/>
            </p:cNvSpPr>
            <p:nvPr/>
          </p:nvSpPr>
          <p:spPr bwMode="auto">
            <a:xfrm>
              <a:off x="4610894" y="4096544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sp>
          <p:nvSpPr>
            <p:cNvPr id="344" name="Rectangle 343"/>
            <p:cNvSpPr>
              <a:spLocks noChangeArrowheads="1"/>
            </p:cNvSpPr>
            <p:nvPr/>
          </p:nvSpPr>
          <p:spPr bwMode="auto">
            <a:xfrm>
              <a:off x="5517356" y="4129881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5" name="Rectangle 344"/>
            <p:cNvSpPr>
              <a:spLocks noChangeArrowheads="1"/>
            </p:cNvSpPr>
            <p:nvPr/>
          </p:nvSpPr>
          <p:spPr bwMode="auto">
            <a:xfrm>
              <a:off x="5885656" y="4863306"/>
              <a:ext cx="352425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F</a:t>
              </a:r>
            </a:p>
          </p:txBody>
        </p:sp>
        <p:sp>
          <p:nvSpPr>
            <p:cNvPr id="346" name="Rectangle 345"/>
            <p:cNvSpPr>
              <a:spLocks noChangeArrowheads="1"/>
            </p:cNvSpPr>
            <p:nvPr/>
          </p:nvSpPr>
          <p:spPr bwMode="auto">
            <a:xfrm>
              <a:off x="5244306" y="4863306"/>
              <a:ext cx="369888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/>
                <a:t>T</a:t>
              </a: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9174956" y="3802856"/>
              <a:ext cx="1306513" cy="1143000"/>
              <a:chOff x="7467600" y="4572000"/>
              <a:chExt cx="1306513" cy="1143000"/>
            </a:xfrm>
          </p:grpSpPr>
          <p:sp>
            <p:nvSpPr>
              <p:cNvPr id="356" name="Text Box 102"/>
              <p:cNvSpPr txBox="1">
                <a:spLocks noChangeArrowheads="1"/>
              </p:cNvSpPr>
              <p:nvPr/>
            </p:nvSpPr>
            <p:spPr bwMode="auto">
              <a:xfrm>
                <a:off x="7926388" y="4572000"/>
                <a:ext cx="414337" cy="4667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A</a:t>
                </a:r>
              </a:p>
            </p:txBody>
          </p:sp>
          <p:sp>
            <p:nvSpPr>
              <p:cNvPr id="357" name="Line 103"/>
              <p:cNvSpPr>
                <a:spLocks noChangeShapeType="1"/>
              </p:cNvSpPr>
              <p:nvPr/>
            </p:nvSpPr>
            <p:spPr bwMode="auto">
              <a:xfrm flipH="1">
                <a:off x="7666038" y="5018088"/>
                <a:ext cx="274637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8" name="Line 104"/>
              <p:cNvSpPr>
                <a:spLocks noChangeShapeType="1"/>
              </p:cNvSpPr>
              <p:nvPr/>
            </p:nvSpPr>
            <p:spPr bwMode="auto">
              <a:xfrm>
                <a:off x="8283575" y="5018088"/>
                <a:ext cx="206375" cy="207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9" name="Text Box 105"/>
              <p:cNvSpPr txBox="1">
                <a:spLocks noChangeArrowheads="1"/>
              </p:cNvSpPr>
              <p:nvPr/>
            </p:nvSpPr>
            <p:spPr bwMode="auto">
              <a:xfrm>
                <a:off x="8382000" y="5181600"/>
                <a:ext cx="369888" cy="457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60" name="Text Box 106"/>
              <p:cNvSpPr txBox="1">
                <a:spLocks noChangeArrowheads="1"/>
              </p:cNvSpPr>
              <p:nvPr/>
            </p:nvSpPr>
            <p:spPr bwMode="auto">
              <a:xfrm>
                <a:off x="7467600" y="5257800"/>
                <a:ext cx="354013" cy="457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  <p:sp>
            <p:nvSpPr>
              <p:cNvPr id="361" name="Text Box 107"/>
              <p:cNvSpPr txBox="1">
                <a:spLocks noChangeArrowheads="1"/>
              </p:cNvSpPr>
              <p:nvPr/>
            </p:nvSpPr>
            <p:spPr bwMode="auto">
              <a:xfrm>
                <a:off x="7513638" y="4848225"/>
                <a:ext cx="36988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T</a:t>
                </a:r>
              </a:p>
            </p:txBody>
          </p:sp>
          <p:sp>
            <p:nvSpPr>
              <p:cNvPr id="362" name="Rectangle 361"/>
              <p:cNvSpPr>
                <a:spLocks noChangeArrowheads="1"/>
              </p:cNvSpPr>
              <p:nvPr/>
            </p:nvSpPr>
            <p:spPr bwMode="auto">
              <a:xfrm>
                <a:off x="8420100" y="487997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+mn-cs"/>
                  </a:defRPr>
                </a:lvl9pPr>
              </a:lstStyle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348" name="Text Box 109"/>
            <p:cNvSpPr txBox="1">
              <a:spLocks noChangeArrowheads="1"/>
            </p:cNvSpPr>
            <p:nvPr/>
          </p:nvSpPr>
          <p:spPr bwMode="auto">
            <a:xfrm>
              <a:off x="1920081" y="1097756"/>
              <a:ext cx="679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AND</a:t>
              </a:r>
            </a:p>
          </p:txBody>
        </p:sp>
        <p:sp>
          <p:nvSpPr>
            <p:cNvPr id="349" name="Text Box 110"/>
            <p:cNvSpPr txBox="1">
              <a:spLocks noChangeArrowheads="1"/>
            </p:cNvSpPr>
            <p:nvPr/>
          </p:nvSpPr>
          <p:spPr bwMode="auto">
            <a:xfrm>
              <a:off x="4206081" y="1173956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OR</a:t>
              </a:r>
            </a:p>
          </p:txBody>
        </p:sp>
        <p:sp>
          <p:nvSpPr>
            <p:cNvPr id="350" name="Text Box 111"/>
            <p:cNvSpPr txBox="1">
              <a:spLocks noChangeArrowheads="1"/>
            </p:cNvSpPr>
            <p:nvPr/>
          </p:nvSpPr>
          <p:spPr bwMode="auto">
            <a:xfrm>
              <a:off x="6279356" y="120888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XOR</a:t>
              </a:r>
            </a:p>
          </p:txBody>
        </p:sp>
        <p:sp>
          <p:nvSpPr>
            <p:cNvPr id="351" name="Text Box 112"/>
            <p:cNvSpPr txBox="1">
              <a:spLocks noChangeArrowheads="1"/>
            </p:cNvSpPr>
            <p:nvPr/>
          </p:nvSpPr>
          <p:spPr bwMode="auto">
            <a:xfrm>
              <a:off x="1707356" y="3723481"/>
              <a:ext cx="844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NAND</a:t>
              </a:r>
            </a:p>
          </p:txBody>
        </p:sp>
        <p:sp>
          <p:nvSpPr>
            <p:cNvPr id="352" name="Text Box 113"/>
            <p:cNvSpPr txBox="1">
              <a:spLocks noChangeArrowheads="1"/>
            </p:cNvSpPr>
            <p:nvPr/>
          </p:nvSpPr>
          <p:spPr bwMode="auto">
            <a:xfrm>
              <a:off x="3917156" y="3723481"/>
              <a:ext cx="66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NOR</a:t>
              </a:r>
            </a:p>
          </p:txBody>
        </p:sp>
        <p:sp>
          <p:nvSpPr>
            <p:cNvPr id="353" name="Text Box 114"/>
            <p:cNvSpPr txBox="1">
              <a:spLocks noChangeArrowheads="1"/>
            </p:cNvSpPr>
            <p:nvPr/>
          </p:nvSpPr>
          <p:spPr bwMode="auto">
            <a:xfrm>
              <a:off x="8946356" y="113585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354" name="Text Box 115"/>
            <p:cNvSpPr txBox="1">
              <a:spLocks noChangeArrowheads="1"/>
            </p:cNvSpPr>
            <p:nvPr/>
          </p:nvSpPr>
          <p:spPr bwMode="auto">
            <a:xfrm>
              <a:off x="6203156" y="3799681"/>
              <a:ext cx="831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XNOR</a:t>
              </a:r>
            </a:p>
          </p:txBody>
        </p:sp>
        <p:sp>
          <p:nvSpPr>
            <p:cNvPr id="355" name="Text Box 116"/>
            <p:cNvSpPr txBox="1">
              <a:spLocks noChangeArrowheads="1"/>
            </p:cNvSpPr>
            <p:nvPr/>
          </p:nvSpPr>
          <p:spPr bwMode="auto">
            <a:xfrm>
              <a:off x="8412956" y="3799681"/>
              <a:ext cx="8763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+mn-cs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NOT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3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lied Data Science.potx" id="{8A07BEFA-78C3-4071-9720-C22B4D77FE74}" vid="{A0E2470F-0D16-427A-A374-922C437D8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13379</TotalTime>
  <Words>2093</Words>
  <Application>Microsoft Office PowerPoint</Application>
  <PresentationFormat>Widescreen</PresentationFormat>
  <Paragraphs>771</Paragraphs>
  <Slides>41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メイリオ</vt:lpstr>
      <vt:lpstr>ＭＳ Ｐゴシック</vt:lpstr>
      <vt:lpstr>Arial</vt:lpstr>
      <vt:lpstr>Calibri</vt:lpstr>
      <vt:lpstr>Calibri Light</vt:lpstr>
      <vt:lpstr>Cambria Math</vt:lpstr>
      <vt:lpstr>Levenim MT</vt:lpstr>
      <vt:lpstr>Roboto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Applied Data Science Decision Trees  And Random Forest</vt:lpstr>
      <vt:lpstr>Example Tree</vt:lpstr>
      <vt:lpstr>Splitting Continuous Variables</vt:lpstr>
      <vt:lpstr>Splits for rectangles in hyperspace</vt:lpstr>
      <vt:lpstr>PowerPoint Presentation</vt:lpstr>
      <vt:lpstr>How many decision trees are possible?</vt:lpstr>
      <vt:lpstr>Expressiveness</vt:lpstr>
      <vt:lpstr>PowerPoint Presentation</vt:lpstr>
      <vt:lpstr>PowerPoint Presentation</vt:lpstr>
      <vt:lpstr>PowerPoint Presentation</vt:lpstr>
      <vt:lpstr>Choosing the Best Split</vt:lpstr>
      <vt:lpstr>PowerPoint Presentation</vt:lpstr>
      <vt:lpstr>Choosing the Best Split</vt:lpstr>
      <vt:lpstr>Entropy</vt:lpstr>
      <vt:lpstr>Entropy</vt:lpstr>
      <vt:lpstr>Information Gain</vt:lpstr>
      <vt:lpstr>Entropy</vt:lpstr>
      <vt:lpstr>Information Gain</vt:lpstr>
      <vt:lpstr>Classification Methods Gini Index</vt:lpstr>
      <vt:lpstr>Finding the Best Split: GINI Index</vt:lpstr>
      <vt:lpstr>Computing GINI Index</vt:lpstr>
      <vt:lpstr>Finding the Best Split: GINI Index</vt:lpstr>
      <vt:lpstr>Computing GINI Index for Binary Attributes</vt:lpstr>
      <vt:lpstr>Computing GINI Index for Categorical Attributes</vt:lpstr>
      <vt:lpstr>Computing GINI Index for Categorical Attributes</vt:lpstr>
      <vt:lpstr>Computing GINI Index for Continuous Attributes</vt:lpstr>
      <vt:lpstr>Treating Missing Data in Trees</vt:lpstr>
      <vt:lpstr>How to Choose the Right-Sized Tree?</vt:lpstr>
      <vt:lpstr>Choosing a Good Tree for Prediction</vt:lpstr>
      <vt:lpstr>Avoiding Overfit</vt:lpstr>
      <vt:lpstr>When to Use</vt:lpstr>
      <vt:lpstr>Limitations of Classification Trees</vt:lpstr>
      <vt:lpstr>Condorcet’s jury theorem</vt:lpstr>
      <vt:lpstr>Using Boosted Decision Trees</vt:lpstr>
      <vt:lpstr>rANDOMIZATION</vt:lpstr>
      <vt:lpstr>Variable Importance</vt:lpstr>
      <vt:lpstr>Variable Importance</vt:lpstr>
      <vt:lpstr>PowerPoint Presentation</vt:lpstr>
      <vt:lpstr>PowerPoint Presentation</vt:lpstr>
      <vt:lpstr>Benefits</vt:lpstr>
      <vt:lpstr>Boosting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158</cp:revision>
  <dcterms:created xsi:type="dcterms:W3CDTF">2017-03-21T16:48:48Z</dcterms:created>
  <dcterms:modified xsi:type="dcterms:W3CDTF">2017-05-08T16:27:03Z</dcterms:modified>
</cp:coreProperties>
</file>