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5"/>
  </p:notesMasterIdLst>
  <p:sldIdLst>
    <p:sldId id="256" r:id="rId2"/>
    <p:sldId id="262" r:id="rId3"/>
    <p:sldId id="268" r:id="rId4"/>
    <p:sldId id="258" r:id="rId5"/>
    <p:sldId id="260" r:id="rId6"/>
    <p:sldId id="257" r:id="rId7"/>
    <p:sldId id="267" r:id="rId8"/>
    <p:sldId id="261" r:id="rId9"/>
    <p:sldId id="263" r:id="rId10"/>
    <p:sldId id="264" r:id="rId11"/>
    <p:sldId id="265" r:id="rId12"/>
    <p:sldId id="266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1259" autoAdjust="0"/>
  </p:normalViewPr>
  <p:slideViewPr>
    <p:cSldViewPr snapToGrid="0">
      <p:cViewPr varScale="1">
        <p:scale>
          <a:sx n="76" d="100"/>
          <a:sy n="76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527122-3FDE-4D9E-829A-DC65AAE70B64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30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2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scale well</a:t>
            </a:r>
          </a:p>
          <a:p>
            <a:r>
              <a:rPr lang="en-US" dirty="0" smtClean="0"/>
              <a:t>Larger k reduces sensitivity to outliers. Less sensitive overall</a:t>
            </a:r>
          </a:p>
          <a:p>
            <a:r>
              <a:rPr lang="en-US" dirty="0" smtClean="0"/>
              <a:t>KNN doesn’t explain effect</a:t>
            </a:r>
            <a:r>
              <a:rPr lang="en-US" baseline="0" dirty="0" smtClean="0"/>
              <a:t> of features on target variable</a:t>
            </a:r>
            <a:endParaRPr lang="en-US" dirty="0" smtClean="0"/>
          </a:p>
          <a:p>
            <a:r>
              <a:rPr lang="en-US" dirty="0" smtClean="0"/>
              <a:t>Doesn’t handle missing data well</a:t>
            </a:r>
          </a:p>
          <a:p>
            <a:r>
              <a:rPr lang="en-US" dirty="0" smtClean="0"/>
              <a:t>Requires</a:t>
            </a:r>
            <a:r>
              <a:rPr lang="en-US" baseline="0" dirty="0" smtClean="0"/>
              <a:t> tuning of K</a:t>
            </a:r>
          </a:p>
          <a:p>
            <a:r>
              <a:rPr lang="en-US" baseline="0" dirty="0" smtClean="0"/>
              <a:t>Slow during production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4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83312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24128" y="3180080"/>
            <a:ext cx="9720073" cy="313944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0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2560" y="213360"/>
            <a:ext cx="11805920" cy="65532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024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47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6" r:id="rId9"/>
    <p:sldLayoutId id="2147483841" r:id="rId10"/>
    <p:sldLayoutId id="2147483842" r:id="rId11"/>
    <p:sldLayoutId id="2147483843" r:id="rId12"/>
    <p:sldLayoutId id="214748384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mastery.com/tutorial-to-implement-k-nearest-neighbors-in-python-from-scratc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cikit-learn.org/stable/modules/generated/sklearn.neighbors.KNeighborsClassifier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of thumb – Use K = </a:t>
            </a:r>
            <a:r>
              <a:rPr lang="en-US" dirty="0" err="1" smtClean="0"/>
              <a:t>sqrt</a:t>
            </a:r>
            <a:r>
              <a:rPr lang="en-US" dirty="0" smtClean="0"/>
              <a:t>(#observations)</a:t>
            </a:r>
            <a:endParaRPr lang="he-IL" dirty="0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3037605" y="2819401"/>
            <a:ext cx="5161555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5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Model Flexibility (1/K)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590" y="2286000"/>
            <a:ext cx="5296958" cy="4022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18857" y="2514600"/>
            <a:ext cx="4299857" cy="104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138057" y="3592286"/>
            <a:ext cx="3102429" cy="2090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Model Flexibility (1/K)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590" y="2286000"/>
            <a:ext cx="529695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Iris data: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optimal number of neighbors for 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Plot classification decision boundaries for k=5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Analyze whether the probability assigned is related to the actual accuracy</a:t>
            </a:r>
          </a:p>
          <a:p>
            <a:pPr marL="457200" indent="-457200">
              <a:buFont typeface="+mj-lt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467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http://machinelearningmastery.com/tutorial-to-implement-k-nearest-neighbors-in-python-from-scratch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238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Assign label of nearest training data point to each test data point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6" y="2870200"/>
            <a:ext cx="5630863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713707" y="6051551"/>
            <a:ext cx="27629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+mj-lt"/>
              </a:rPr>
              <a:t>Voronoi</a:t>
            </a:r>
            <a:r>
              <a:rPr lang="en-US" altLang="en-US" sz="1800" dirty="0">
                <a:solidFill>
                  <a:srgbClr val="000000"/>
                </a:solidFill>
                <a:latin typeface="+mj-lt"/>
              </a:rPr>
              <a:t> partitioning of feature space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+mj-lt"/>
              </a:rPr>
              <a:t>for two-category 2D and 3D data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251201" y="5829301"/>
            <a:ext cx="919163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Tahoma" panose="020B0604030504040204" pitchFamily="34" charset="0"/>
              </a:rPr>
              <a:t>from Duda </a:t>
            </a:r>
            <a:r>
              <a:rPr lang="en-US" altLang="en-US" sz="800" i="1">
                <a:solidFill>
                  <a:srgbClr val="000000"/>
                </a:solidFill>
                <a:latin typeface="Tahoma" panose="020B0604030504040204" pitchFamily="34" charset="0"/>
              </a:rPr>
              <a:t>et al.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9280525" y="6477000"/>
            <a:ext cx="1308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A6A6A6"/>
                </a:solidFill>
                <a:latin typeface="Arial" panose="020B0604020202020204" pitchFamily="34" charset="0"/>
              </a:rPr>
              <a:t>Source: D. Lowe</a:t>
            </a:r>
          </a:p>
        </p:txBody>
      </p:sp>
    </p:spTree>
    <p:extLst>
      <p:ext uri="{BB962C8B-B14F-4D97-AF65-F5344CB8AC3E}">
        <p14:creationId xmlns:p14="http://schemas.microsoft.com/office/powerpoint/2010/main" val="20773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879" y="3271976"/>
            <a:ext cx="10072380" cy="2977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38" y="2304201"/>
            <a:ext cx="94678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10471186" cy="82296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scikit-learn.org/stable/modules/generated/sklearn.neighbors.KNeighborsClassifier.html</a:t>
            </a:r>
            <a:endParaRPr lang="he-IL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098" name="Picture 2" descr="classification_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28" y="2967038"/>
            <a:ext cx="4455582" cy="334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lassification_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715" y="2967038"/>
            <a:ext cx="4455582" cy="334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8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Metrics</a:t>
            </a:r>
            <a:endParaRPr lang="he-I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359627"/>
              </p:ext>
            </p:extLst>
          </p:nvPr>
        </p:nvGraphicFramePr>
        <p:xfrm>
          <a:off x="1023939" y="2286000"/>
          <a:ext cx="4387306" cy="402336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2669264"/>
                <a:gridCol w="1718042"/>
              </a:tblGrid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Manhattan distance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Euclidean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en-US" dirty="0" smtClean="0"/>
                    </a:p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Minkowsky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Chebyshev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Mahalanobis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93" y="3910208"/>
            <a:ext cx="1819275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93" y="2416219"/>
            <a:ext cx="146685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993" y="3283319"/>
            <a:ext cx="1857375" cy="466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993" y="5139455"/>
            <a:ext cx="1724025" cy="361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7993" y="5756231"/>
            <a:ext cx="2095500" cy="381000"/>
          </a:xfrm>
          <a:prstGeom prst="rect">
            <a:avLst/>
          </a:prstGeom>
        </p:spPr>
      </p:pic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288973"/>
              </p:ext>
            </p:extLst>
          </p:nvPr>
        </p:nvGraphicFramePr>
        <p:xfrm>
          <a:off x="5723287" y="2275562"/>
          <a:ext cx="4911310" cy="393192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2988071"/>
                <a:gridCol w="1923239"/>
              </a:tblGrid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Hamming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Jaccard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 smtClean="0"/>
                    </a:p>
                    <a:p>
                      <a:pPr rtl="1"/>
                      <a:endParaRPr lang="en-US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Spearman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8237" y="2393841"/>
            <a:ext cx="2238375" cy="942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8237" y="4479489"/>
            <a:ext cx="2857500" cy="704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8237" y="5457563"/>
            <a:ext cx="2790825" cy="5524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8237" y="3616238"/>
            <a:ext cx="15811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handle missing values?</a:t>
            </a:r>
          </a:p>
          <a:p>
            <a:r>
              <a:rPr lang="en-US" dirty="0" smtClean="0"/>
              <a:t>How to handle categorical data?</a:t>
            </a:r>
          </a:p>
          <a:p>
            <a:r>
              <a:rPr lang="en-US" dirty="0" smtClean="0"/>
              <a:t>What to do if features have different scale?</a:t>
            </a:r>
          </a:p>
          <a:p>
            <a:r>
              <a:rPr lang="en-US" dirty="0" smtClean="0"/>
              <a:t>What if some features are correlated?</a:t>
            </a:r>
          </a:p>
          <a:p>
            <a:r>
              <a:rPr lang="en-US" dirty="0" smtClean="0"/>
              <a:t>What if some features are more important than others?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002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Let’s discuss how KNN behaves in regards to these topics: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Speed of 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Speed of prediction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Dimensionality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Sensitivity to 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Missing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Dependence on parameters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344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 Errors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71051"/>
            <a:ext cx="5678488" cy="4375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35286"/>
            <a:ext cx="7448550" cy="1409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pattern is a common pattern for Machine Learning algorithms.</a:t>
            </a:r>
          </a:p>
          <a:p>
            <a:r>
              <a:rPr lang="en-US" dirty="0" smtClean="0"/>
              <a:t>Can you explain the patterns?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3469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 Data Science.potx" id="{8A07BEFA-78C3-4071-9720-C22B4D77FE74}" vid="{A0E2470F-0D16-427A-A374-922C437D8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13015</TotalTime>
  <Words>255</Words>
  <Application>Microsoft Office PowerPoint</Application>
  <PresentationFormat>Widescreen</PresentationFormat>
  <Paragraphs>69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Levenim MT</vt:lpstr>
      <vt:lpstr>Tahoma</vt:lpstr>
      <vt:lpstr>Tw Cen MT</vt:lpstr>
      <vt:lpstr>Tw Cen MT Condensed</vt:lpstr>
      <vt:lpstr>Wingdings 3</vt:lpstr>
      <vt:lpstr>Integral</vt:lpstr>
      <vt:lpstr>Applied Data Science Machine Learning in Python</vt:lpstr>
      <vt:lpstr>Refresher</vt:lpstr>
      <vt:lpstr>Nearest Neighbor Classifier</vt:lpstr>
      <vt:lpstr>Methods</vt:lpstr>
      <vt:lpstr>Parameters</vt:lpstr>
      <vt:lpstr>Distance Metrics</vt:lpstr>
      <vt:lpstr>Potential Issues</vt:lpstr>
      <vt:lpstr>When to use?</vt:lpstr>
      <vt:lpstr>Training And Test Errors</vt:lpstr>
      <vt:lpstr>Effect of K</vt:lpstr>
      <vt:lpstr>Effect of Model Flexibility (1/K)</vt:lpstr>
      <vt:lpstr>Effect of Model Flexibility (1/K)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134</cp:revision>
  <dcterms:created xsi:type="dcterms:W3CDTF">2017-03-21T16:48:48Z</dcterms:created>
  <dcterms:modified xsi:type="dcterms:W3CDTF">2017-05-10T06:14:35Z</dcterms:modified>
</cp:coreProperties>
</file>