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9"/>
  </p:notesMasterIdLst>
  <p:sldIdLst>
    <p:sldId id="256" r:id="rId2"/>
    <p:sldId id="266" r:id="rId3"/>
    <p:sldId id="265" r:id="rId4"/>
    <p:sldId id="262" r:id="rId5"/>
    <p:sldId id="264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260" autoAdjust="0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todatamining.com/assets/guideChapters/DataMining-ch6.pdf" TargetMode="External"/><Relationship Id="rId2" Type="http://schemas.openxmlformats.org/officeDocument/2006/relationships/hyperlink" Target="https://www.analyticsvidhya.com/blog/2015/09/naive-bayes-explain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://www.analyticsvidhya.com/blog/2015/09/naive-bayes-explained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or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guidetodatamining.com/assets/guideChapters/DataMining-ch6.pdf</a:t>
            </a:r>
            <a:r>
              <a:rPr lang="en-US" dirty="0" smtClean="0"/>
              <a:t> (longer)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800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Formula</a:t>
            </a:r>
            <a:endParaRPr lang="he-IL" dirty="0"/>
          </a:p>
        </p:txBody>
      </p:sp>
      <p:pic>
        <p:nvPicPr>
          <p:cNvPr id="1026" name="Picture 2" descr="Bayes_rule-300x17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14" y="2667000"/>
            <a:ext cx="5687310" cy="32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fast</a:t>
            </a:r>
          </a:p>
          <a:p>
            <a:r>
              <a:rPr lang="en-US" dirty="0" smtClean="0"/>
              <a:t>Good for big data with big velocity</a:t>
            </a:r>
          </a:p>
          <a:p>
            <a:r>
              <a:rPr lang="en-US" dirty="0" smtClean="0"/>
              <a:t>Great for parallelization</a:t>
            </a:r>
          </a:p>
          <a:p>
            <a:r>
              <a:rPr lang="en-US" dirty="0" smtClean="0"/>
              <a:t>Ignores interactions and therefore needs less data</a:t>
            </a:r>
          </a:p>
          <a:p>
            <a:r>
              <a:rPr lang="en-US" dirty="0" smtClean="0"/>
              <a:t>Works well with multiclass problems</a:t>
            </a:r>
          </a:p>
          <a:p>
            <a:r>
              <a:rPr lang="en-US" dirty="0" smtClean="0"/>
              <a:t>Works </a:t>
            </a:r>
            <a:r>
              <a:rPr lang="en-US" dirty="0"/>
              <a:t>well with missing data</a:t>
            </a:r>
          </a:p>
          <a:p>
            <a:r>
              <a:rPr lang="en-US" dirty="0" smtClean="0"/>
              <a:t>Can use different distributions</a:t>
            </a:r>
          </a:p>
          <a:p>
            <a:r>
              <a:rPr lang="en-US" dirty="0" smtClean="0"/>
              <a:t>Can be used for segments of the data (with other models for the rest)</a:t>
            </a:r>
          </a:p>
          <a:p>
            <a:r>
              <a:rPr lang="en-US" dirty="0" smtClean="0"/>
              <a:t>Can be used as a generative model (e.g. generate text)</a:t>
            </a:r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better for categorical features. For numerical features, assumes a distribution (often Gaussian distribution)</a:t>
            </a:r>
          </a:p>
          <a:p>
            <a:r>
              <a:rPr lang="en-US" dirty="0" smtClean="0"/>
              <a:t>Instead </a:t>
            </a:r>
            <a:r>
              <a:rPr lang="en-US" dirty="0"/>
              <a:t>of multiplication of probabilities, use sum of logs to avoid </a:t>
            </a:r>
            <a:r>
              <a:rPr lang="en-US" dirty="0" smtClean="0"/>
              <a:t>underflow</a:t>
            </a:r>
          </a:p>
          <a:p>
            <a:r>
              <a:rPr lang="en-US" dirty="0"/>
              <a:t>Performance degrade with highly correlated features</a:t>
            </a:r>
            <a:endParaRPr lang="he-IL" dirty="0"/>
          </a:p>
          <a:p>
            <a:r>
              <a:rPr lang="en-US" dirty="0" smtClean="0"/>
              <a:t>“Zero frequency” - how to handle values with 0 occurrences?</a:t>
            </a:r>
          </a:p>
          <a:p>
            <a:pPr lvl="1"/>
            <a:r>
              <a:rPr lang="en-US" dirty="0" smtClean="0"/>
              <a:t>Often: Use Laplace correction</a:t>
            </a:r>
          </a:p>
          <a:p>
            <a:pPr marL="128016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Known to be a good classifier, bad estimator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4799239"/>
            <a:ext cx="2543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Gaussian</a:t>
            </a:r>
          </a:p>
          <a:p>
            <a:pPr marL="173736" lvl="1" indent="0">
              <a:buNone/>
            </a:pPr>
            <a:r>
              <a:rPr lang="en-US" dirty="0" smtClean="0"/>
              <a:t>	Used </a:t>
            </a:r>
            <a:r>
              <a:rPr lang="en-US" dirty="0"/>
              <a:t>in </a:t>
            </a:r>
            <a:r>
              <a:rPr lang="en-US" dirty="0" smtClean="0"/>
              <a:t>classification. Assumes </a:t>
            </a:r>
            <a:r>
              <a:rPr lang="en-US" dirty="0"/>
              <a:t>that features follow a normal </a:t>
            </a:r>
            <a:r>
              <a:rPr lang="en-US" dirty="0" smtClean="0"/>
              <a:t>distribution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Multinomial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Used </a:t>
            </a:r>
            <a:r>
              <a:rPr lang="en-US" dirty="0"/>
              <a:t>for discrete </a:t>
            </a:r>
            <a:r>
              <a:rPr lang="en-US" dirty="0" smtClean="0"/>
              <a:t>counts (e.g. word occurrences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9CB38"/>
                </a:solidFill>
              </a:rPr>
              <a:t>Bernoulli</a:t>
            </a:r>
          </a:p>
          <a:p>
            <a:pPr marL="173736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Treats feature as binary (e.g. word appears or not in document)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Exponential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9CB38"/>
                </a:solidFill>
              </a:rPr>
              <a:t>Your own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1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Language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sentence in the language?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50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13975</TotalTime>
  <Words>166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Machine Learning in Python</vt:lpstr>
      <vt:lpstr>Prerequisites</vt:lpstr>
      <vt:lpstr>Bayes Formula</vt:lpstr>
      <vt:lpstr>Properties</vt:lpstr>
      <vt:lpstr>Issues</vt:lpstr>
      <vt:lpstr>Distributions</vt:lpstr>
      <vt:lpstr>Application – Language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137</cp:revision>
  <dcterms:created xsi:type="dcterms:W3CDTF">2017-03-21T16:48:48Z</dcterms:created>
  <dcterms:modified xsi:type="dcterms:W3CDTF">2017-05-09T18:15:19Z</dcterms:modified>
</cp:coreProperties>
</file>