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0"/>
  </p:notesMasterIdLst>
  <p:sldIdLst>
    <p:sldId id="256" r:id="rId2"/>
    <p:sldId id="318" r:id="rId3"/>
    <p:sldId id="337" r:id="rId4"/>
    <p:sldId id="336" r:id="rId5"/>
    <p:sldId id="342" r:id="rId6"/>
    <p:sldId id="323" r:id="rId7"/>
    <p:sldId id="338" r:id="rId8"/>
    <p:sldId id="324" r:id="rId9"/>
    <p:sldId id="325" r:id="rId10"/>
    <p:sldId id="340" r:id="rId11"/>
    <p:sldId id="341" r:id="rId12"/>
    <p:sldId id="315" r:id="rId13"/>
    <p:sldId id="344" r:id="rId14"/>
    <p:sldId id="343" r:id="rId15"/>
    <p:sldId id="339" r:id="rId16"/>
    <p:sldId id="328" r:id="rId17"/>
    <p:sldId id="329" r:id="rId18"/>
    <p:sldId id="33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https://www.analyticsvidhya.com/wp-content/uploads/2016/08/MLalgorithms-.pdf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41387-0482-4AF6-9996-23A3E24C45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7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Dependent (output) variable rain.  Independent (input) variable: Clouds, umbrella open, etc.  Open-Umbrella is correlate, not causal.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5911A-E270-A741-BD90-4555EC5A1AFF}" type="slidenum">
              <a:rPr lang="en-US" smtClean="0">
                <a:latin typeface="Times New Roman" pitchFamily="1" charset="0"/>
              </a:rPr>
              <a:pPr/>
              <a:t>10</a:t>
            </a:fld>
            <a:endParaRPr lang="en-US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6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2560" y="213360"/>
            <a:ext cx="11805920" cy="65532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5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Interpretability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 smtClean="0"/>
              <a:t>The variables with the largest magnitude have the highest correlation with the output</a:t>
            </a:r>
          </a:p>
          <a:p>
            <a:pPr lvl="1">
              <a:defRPr/>
            </a:pPr>
            <a:r>
              <a:rPr lang="en-US" dirty="0" smtClean="0"/>
              <a:t>A large positive coefficient implies that the output will increase when this input is increased (positively correlated)</a:t>
            </a:r>
          </a:p>
          <a:p>
            <a:pPr lvl="1">
              <a:defRPr/>
            </a:pPr>
            <a:r>
              <a:rPr lang="en-US" dirty="0" smtClean="0"/>
              <a:t>A large negative coefficient implies that the output will decrease when this input is increased (negatively correlated)</a:t>
            </a:r>
          </a:p>
          <a:p>
            <a:pPr lvl="1">
              <a:defRPr/>
            </a:pPr>
            <a:r>
              <a:rPr lang="en-US" dirty="0" smtClean="0"/>
              <a:t>A small or 0 coefficient suggests that the input is uncorrelated with the output (at least at the 1</a:t>
            </a:r>
            <a:r>
              <a:rPr lang="en-US" baseline="30000" dirty="0" smtClean="0"/>
              <a:t>st</a:t>
            </a:r>
            <a:r>
              <a:rPr lang="en-US" dirty="0" smtClean="0"/>
              <a:t> order)</a:t>
            </a:r>
          </a:p>
          <a:p>
            <a:pPr marL="0" indent="0">
              <a:buNone/>
              <a:defRPr/>
            </a:pPr>
            <a:r>
              <a:rPr lang="en-US" dirty="0" smtClean="0"/>
              <a:t>Linear regression can be used to find best "indicators"</a:t>
            </a:r>
          </a:p>
          <a:p>
            <a:pPr marL="0" indent="0">
              <a:buNone/>
              <a:defRPr/>
            </a:pPr>
            <a:r>
              <a:rPr lang="en-US" dirty="0" smtClean="0"/>
              <a:t>Remember - Correlation doesn’t imply causation!</a:t>
            </a:r>
          </a:p>
          <a:p>
            <a:pPr marL="870966" lvl="2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Do ice cream sales lead to more drowning events?</a:t>
            </a:r>
          </a:p>
          <a:p>
            <a:pPr marL="870966" lvl="2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Big problem with big data – when having many variables</a:t>
            </a:r>
            <a:endParaRPr lang="en-US" dirty="0" smtClean="0"/>
          </a:p>
          <a:p>
            <a:pPr lvl="1">
              <a:defRPr/>
            </a:pPr>
            <a:endParaRPr lang="en-US" dirty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" charset="0"/>
              </a:rPr>
              <a:t>CS 478 - Regression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8C2C8C-2DEF-BF43-B158-C4052D0E7101}" type="slidenum">
              <a:rPr lang="en-US" smtClean="0">
                <a:latin typeface="Times New Roman" pitchFamily="1" charset="0"/>
              </a:rPr>
              <a:pPr/>
              <a:t>10</a:t>
            </a:fld>
            <a:endParaRPr lang="en-US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5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Evaluation </a:t>
            </a:r>
            <a:r>
              <a:rPr lang="en-US" dirty="0" smtClean="0"/>
              <a:t>Measures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callable </a:t>
            </a:r>
            <a:r>
              <a:rPr lang="en-US" b="1" i="1" dirty="0"/>
              <a:t>string </a:t>
            </a:r>
            <a:r>
              <a:rPr lang="en-US" b="1" i="1" dirty="0" smtClean="0"/>
              <a:t>			function</a:t>
            </a:r>
            <a:endParaRPr lang="en-US" b="1" i="1" dirty="0"/>
          </a:p>
          <a:p>
            <a:r>
              <a:rPr lang="en-US" dirty="0" err="1"/>
              <a:t>mean_absolute_error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sklearn.metrics.mean_absolute_error</a:t>
            </a:r>
            <a:endParaRPr lang="en-US" dirty="0"/>
          </a:p>
          <a:p>
            <a:r>
              <a:rPr lang="en-US" dirty="0" err="1"/>
              <a:t>mean_squared_error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sklearn.metrics.mean_squared_error</a:t>
            </a:r>
            <a:endParaRPr lang="en-US" dirty="0"/>
          </a:p>
          <a:p>
            <a:r>
              <a:rPr lang="en-US" dirty="0"/>
              <a:t>r2 </a:t>
            </a:r>
            <a:r>
              <a:rPr lang="en-US" dirty="0" smtClean="0"/>
              <a:t>				sklearn.metrics.r2_score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040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 only model numeric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Doesn’t handle missing values well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Sensitive to 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Assumes linear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Assumes errors are distributed normally with constant variance (if not, apply transformations)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Doesn’t handle </a:t>
            </a:r>
            <a:r>
              <a:rPr lang="en-US" dirty="0" err="1" smtClean="0"/>
              <a:t>collinearity</a:t>
            </a:r>
            <a:r>
              <a:rPr lang="en-US" dirty="0" smtClean="0"/>
              <a:t> well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0578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endParaRPr lang="he-IL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54" y="2046509"/>
            <a:ext cx="7172473" cy="45665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79571" y="1687286"/>
            <a:ext cx="3254829" cy="751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427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Adjusted R</a:t>
            </a:r>
            <a:r>
              <a:rPr lang="en-US" baseline="30000" dirty="0" smtClean="0"/>
              <a:t>2</a:t>
            </a:r>
            <a:endParaRPr lang="he-IL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least squares regression, R2 is weakly increasing with increases in the number of </a:t>
            </a:r>
            <a:r>
              <a:rPr lang="en-US" dirty="0" err="1"/>
              <a:t>regressors</a:t>
            </a:r>
            <a:r>
              <a:rPr lang="en-US" dirty="0"/>
              <a:t> in the </a:t>
            </a:r>
            <a:r>
              <a:rPr lang="en-US" dirty="0" smtClean="0"/>
              <a:t>model.</a:t>
            </a:r>
          </a:p>
          <a:p>
            <a:r>
              <a:rPr lang="en-US" dirty="0" smtClean="0"/>
              <a:t>The adjusted R</a:t>
            </a:r>
            <a:r>
              <a:rPr lang="en-US" baseline="30000" dirty="0" smtClean="0"/>
              <a:t>2</a:t>
            </a:r>
            <a:r>
              <a:rPr lang="en-US" dirty="0" smtClean="0"/>
              <a:t> corrects for this by considering the number of variables used: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434" y="3922260"/>
            <a:ext cx="7077075" cy="88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622" y="4673373"/>
            <a:ext cx="27051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40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3875316"/>
            <a:ext cx="9720073" cy="2198914"/>
          </a:xfrm>
        </p:spPr>
        <p:txBody>
          <a:bodyPr/>
          <a:lstStyle/>
          <a:p>
            <a:r>
              <a:rPr lang="en-US" dirty="0" smtClean="0"/>
              <a:t>Variance is a special case of the covariance</a:t>
            </a:r>
            <a:endParaRPr lang="he-IL" dirty="0"/>
          </a:p>
        </p:txBody>
      </p:sp>
      <p:grpSp>
        <p:nvGrpSpPr>
          <p:cNvPr id="7" name="Group 6"/>
          <p:cNvGrpSpPr/>
          <p:nvPr/>
        </p:nvGrpSpPr>
        <p:grpSpPr>
          <a:xfrm>
            <a:off x="1024128" y="2249941"/>
            <a:ext cx="6081244" cy="1168174"/>
            <a:chOff x="3643312" y="3186112"/>
            <a:chExt cx="4905375" cy="9422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3312" y="3186112"/>
              <a:ext cx="4905375" cy="4857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6133" y="3709308"/>
              <a:ext cx="2762250" cy="41910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690" y="3775304"/>
            <a:ext cx="4486275" cy="504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685" y="4371976"/>
            <a:ext cx="30480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75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coefficient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Pearson’s Correlation Coefficient is standardized covariance (</a:t>
            </a:r>
            <a:r>
              <a:rPr lang="en-US" sz="2400" dirty="0" err="1"/>
              <a:t>unitless</a:t>
            </a:r>
            <a:r>
              <a:rPr lang="en-US" sz="2400" dirty="0" smtClean="0"/>
              <a:t>):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In correlation, the two variables are treated as equals.  In regression, one variable is considered independent (=predictor) variable (X) and the other the dependent (=outcome) variable Y.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69735" name="Rectangle 1031"/>
          <p:cNvSpPr>
            <a:spLocks noChangeArrowheads="1"/>
          </p:cNvSpPr>
          <p:nvPr/>
        </p:nvSpPr>
        <p:spPr bwMode="auto">
          <a:xfrm>
            <a:off x="2286000" y="2286000"/>
            <a:ext cx="7772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  <p:graphicFrame>
        <p:nvGraphicFramePr>
          <p:cNvPr id="969737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580032"/>
              </p:ext>
            </p:extLst>
          </p:nvPr>
        </p:nvGraphicFramePr>
        <p:xfrm>
          <a:off x="3604306" y="2951163"/>
          <a:ext cx="453866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3" imgW="1333440" imgH="444240" progId="Equation.3">
                  <p:embed/>
                </p:oleObj>
              </mc:Choice>
              <mc:Fallback>
                <p:oleObj name="Equation" r:id="rId3" imgW="1333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4306" y="2951163"/>
                        <a:ext cx="4538662" cy="15113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04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9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9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9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9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(PEARSON)</a:t>
            </a:r>
            <a:endParaRPr lang="en-US" dirty="0"/>
          </a:p>
        </p:txBody>
      </p:sp>
      <p:sp>
        <p:nvSpPr>
          <p:cNvPr id="962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Measures the relative strength of the </a:t>
            </a:r>
            <a:r>
              <a:rPr lang="en-US" sz="2400" i="1" dirty="0"/>
              <a:t>linear </a:t>
            </a:r>
            <a:r>
              <a:rPr lang="en-US" sz="2400" dirty="0"/>
              <a:t>relationship between two variables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err="1" smtClean="0"/>
              <a:t>Unitless</a:t>
            </a:r>
            <a:endParaRPr lang="en-US" sz="24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Range: </a:t>
            </a:r>
          </a:p>
          <a:p>
            <a:pPr marL="630936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–1 : 	strong negative linear relationship</a:t>
            </a:r>
          </a:p>
          <a:p>
            <a:pPr marL="630936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0 : </a:t>
            </a:r>
            <a:r>
              <a:rPr lang="en-US" sz="2000" dirty="0" smtClean="0"/>
              <a:t>	no </a:t>
            </a:r>
            <a:r>
              <a:rPr lang="en-US" sz="2000" dirty="0"/>
              <a:t>linear relationship</a:t>
            </a:r>
          </a:p>
          <a:p>
            <a:pPr marL="630936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smtClean="0"/>
              <a:t>1 : 	strong positive </a:t>
            </a:r>
            <a:r>
              <a:rPr lang="en-US" sz="2000" dirty="0"/>
              <a:t>linear </a:t>
            </a:r>
            <a:r>
              <a:rPr lang="en-US" sz="2000" dirty="0" smtClean="0"/>
              <a:t>relationship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Spearman correlation is a non-parametric measure that uses values </a:t>
            </a:r>
            <a:r>
              <a:rPr lang="en-US" dirty="0" smtClean="0"/>
              <a:t>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Resulting formulas…</a:t>
            </a:r>
          </a:p>
        </p:txBody>
      </p:sp>
      <p:sp>
        <p:nvSpPr>
          <p:cNvPr id="998406" name="Text Box 6"/>
          <p:cNvSpPr txBox="1">
            <a:spLocks noChangeArrowheads="1"/>
          </p:cNvSpPr>
          <p:nvPr/>
        </p:nvSpPr>
        <p:spPr bwMode="auto">
          <a:xfrm>
            <a:off x="1524000" y="2362201"/>
            <a:ext cx="358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 Light" panose="020F0302020204030204" pitchFamily="34" charset="0"/>
              </a:rPr>
              <a:t>Slope (beta coefficient) =</a:t>
            </a:r>
          </a:p>
        </p:txBody>
      </p:sp>
      <p:graphicFrame>
        <p:nvGraphicFramePr>
          <p:cNvPr id="998407" name="Object 7"/>
          <p:cNvGraphicFramePr>
            <a:graphicFrameLocks noChangeAspect="1"/>
          </p:cNvGraphicFramePr>
          <p:nvPr/>
        </p:nvGraphicFramePr>
        <p:xfrm>
          <a:off x="4419600" y="1981201"/>
          <a:ext cx="3163888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3" imgW="901440" imgH="419040" progId="Equation.3">
                  <p:embed/>
                </p:oleObj>
              </mc:Choice>
              <mc:Fallback>
                <p:oleObj name="Equation" r:id="rId3" imgW="901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981201"/>
                        <a:ext cx="3163888" cy="147161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98410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486401"/>
            <a:ext cx="1066800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841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114801"/>
            <a:ext cx="4419600" cy="7350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98414" name="Rectangle 14"/>
          <p:cNvSpPr>
            <a:spLocks noChangeArrowheads="1"/>
          </p:cNvSpPr>
          <p:nvPr/>
        </p:nvSpPr>
        <p:spPr bwMode="auto">
          <a:xfrm>
            <a:off x="1524000" y="4267201"/>
            <a:ext cx="182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latin typeface="Calibri Light" panose="020F0302020204030204" pitchFamily="34" charset="0"/>
              </a:rPr>
              <a:t>Intercept=</a:t>
            </a:r>
          </a:p>
          <a:p>
            <a:endParaRPr lang="en-US" sz="2000">
              <a:latin typeface="Calibri Light" panose="020F0302020204030204" pitchFamily="34" charset="0"/>
            </a:endParaRPr>
          </a:p>
        </p:txBody>
      </p:sp>
      <p:sp>
        <p:nvSpPr>
          <p:cNvPr id="998415" name="Rectangle 15"/>
          <p:cNvSpPr>
            <a:spLocks noChangeArrowheads="1"/>
          </p:cNvSpPr>
          <p:nvPr/>
        </p:nvSpPr>
        <p:spPr bwMode="auto">
          <a:xfrm>
            <a:off x="1524000" y="5562601"/>
            <a:ext cx="830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latin typeface="Calibri Light" panose="020F0302020204030204" pitchFamily="34" charset="0"/>
              </a:rPr>
              <a:t>Regression line always goes through the point:</a:t>
            </a:r>
          </a:p>
          <a:p>
            <a:endParaRPr lang="en-US" sz="200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752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24127" y="2884714"/>
            <a:ext cx="4754880" cy="402336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Key terms:</a:t>
            </a:r>
            <a:endParaRPr lang="en-US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Target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Coefficients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/>
              <a:t>Slope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/>
              <a:t>Intercept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Loss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fit</a:t>
            </a:r>
          </a:p>
        </p:txBody>
      </p:sp>
      <p:pic>
        <p:nvPicPr>
          <p:cNvPr id="8" name="Picture 2" descr="http://nbviewer.jupyter.org/github/nborwankar/LearnDataScience/blob/master/notebooks/images/a1fig3_labexperiment_slopeintercept.pn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" t="-1" b="1893"/>
          <a:stretch/>
        </p:blipFill>
        <p:spPr bwMode="auto">
          <a:xfrm>
            <a:off x="6444342" y="466263"/>
            <a:ext cx="3810001" cy="277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64" y="2066545"/>
            <a:ext cx="3324906" cy="709313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956" y="3390443"/>
            <a:ext cx="3892302" cy="30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8044" y="660400"/>
            <a:ext cx="5334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 Learn Code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grpSp>
        <p:nvGrpSpPr>
          <p:cNvPr id="10" name="Group 9"/>
          <p:cNvGrpSpPr/>
          <p:nvPr/>
        </p:nvGrpSpPr>
        <p:grpSpPr>
          <a:xfrm>
            <a:off x="1031645" y="2274433"/>
            <a:ext cx="7361241" cy="4186123"/>
            <a:chOff x="2262187" y="2013176"/>
            <a:chExt cx="7683274" cy="436925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6950" y="3048000"/>
              <a:ext cx="7658100" cy="762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2663" y="2013176"/>
              <a:ext cx="7667625" cy="9810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2187" y="3864428"/>
              <a:ext cx="7667625" cy="762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68311" y="4677455"/>
              <a:ext cx="7677150" cy="1704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28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881" y="3260498"/>
            <a:ext cx="9096375" cy="179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88" y="2360830"/>
            <a:ext cx="95059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7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Analysis of </a:t>
            </a:r>
            <a:r>
              <a:rPr lang="en-US" dirty="0" smtClean="0"/>
              <a:t>Residuals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A histogram </a:t>
            </a:r>
            <a:r>
              <a:rPr lang="en-US" dirty="0" smtClean="0"/>
              <a:t>/ QQ-plot of </a:t>
            </a:r>
            <a:r>
              <a:rPr lang="en-US" dirty="0"/>
              <a:t>the </a:t>
            </a:r>
            <a:r>
              <a:rPr lang="en-US" dirty="0" smtClean="0"/>
              <a:t>residuals - check the </a:t>
            </a:r>
            <a:r>
              <a:rPr lang="en-US" dirty="0"/>
              <a:t>normality </a:t>
            </a:r>
            <a:r>
              <a:rPr lang="en-US" dirty="0" smtClean="0"/>
              <a:t>assumption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 of residuals against fitted values or the independent variable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check </a:t>
            </a:r>
            <a:r>
              <a:rPr lang="en-US" dirty="0"/>
              <a:t>the assumption of constant variance and the aptness of the </a:t>
            </a:r>
            <a:r>
              <a:rPr lang="en-US" dirty="0" smtClean="0"/>
              <a:t>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Plot of residuals </a:t>
            </a:r>
            <a:r>
              <a:rPr lang="en-US" sz="2200" dirty="0"/>
              <a:t>over time if the data are  </a:t>
            </a:r>
            <a:r>
              <a:rPr lang="en-US" sz="2200" dirty="0" smtClean="0"/>
              <a:t>chronological</a:t>
            </a:r>
            <a:endParaRPr lang="en-US" sz="2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/>
              <a:t>Regression is </a:t>
            </a:r>
            <a:r>
              <a:rPr lang="en-US" dirty="0"/>
              <a:t>robust against moderate lack of </a:t>
            </a:r>
            <a:r>
              <a:rPr lang="en-US" dirty="0" smtClean="0"/>
              <a:t>Normality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/>
              <a:t>Outliers </a:t>
            </a:r>
            <a:r>
              <a:rPr lang="en-US" dirty="0"/>
              <a:t>and influential observations can invalidate the results of inference for </a:t>
            </a:r>
            <a:r>
              <a:rPr lang="en-US" dirty="0" smtClean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9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Useful in studying whether a regression model is appropriate for the data</a:t>
            </a:r>
            <a:endParaRPr lang="he-IL" dirty="0"/>
          </a:p>
          <a:p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residplot</a:t>
            </a:r>
            <a:r>
              <a:rPr lang="en-US" dirty="0" smtClean="0"/>
              <a:t> - Residuals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16" y="3218868"/>
            <a:ext cx="3800475" cy="2238375"/>
          </a:xfrm>
          <a:prstGeom prst="rect">
            <a:avLst/>
          </a:prstGeom>
        </p:spPr>
      </p:pic>
      <p:pic>
        <p:nvPicPr>
          <p:cNvPr id="2050" name="Picture 2" descr="../_images/residplot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46201"/>
            <a:ext cx="5678488" cy="413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9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Plots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 linear relationship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Larger spread for larger X</a:t>
            </a:r>
            <a:endParaRPr lang="he-IL" dirty="0"/>
          </a:p>
        </p:txBody>
      </p:sp>
      <p:pic>
        <p:nvPicPr>
          <p:cNvPr id="9" name="Content Placeholder 8" descr="figure-02-17b.JPG                                              000246F3&#10;production                     B8414D3D: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3707346"/>
            <a:ext cx="4754562" cy="186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Content Placeholder 9" descr="figure-02-17c.JPG                                              000246F3&#10;production                     B8414D3D: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3700553"/>
            <a:ext cx="4754563" cy="187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 transformations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Transformations can stabilize the variance</a:t>
            </a:r>
            <a:endParaRPr lang="en-US" sz="2800" dirty="0"/>
          </a:p>
          <a:p>
            <a:r>
              <a:rPr lang="en-US" sz="2800" dirty="0"/>
              <a:t>Transformations can </a:t>
            </a:r>
            <a:r>
              <a:rPr lang="en-US" sz="2800" dirty="0" smtClean="0"/>
              <a:t>turn non-linear relationships into approximately linear</a:t>
            </a:r>
          </a:p>
          <a:p>
            <a:r>
              <a:rPr lang="en-US" sz="2800" dirty="0" smtClean="0"/>
              <a:t>Common </a:t>
            </a:r>
            <a:r>
              <a:rPr lang="en-US" sz="2800" dirty="0"/>
              <a:t>linearizing transformations are</a:t>
            </a:r>
            <a:r>
              <a:rPr lang="en-US" sz="2800" dirty="0" smtClean="0"/>
              <a:t>:</a:t>
            </a:r>
            <a:endParaRPr lang="en-US" sz="2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Variance </a:t>
            </a:r>
            <a:r>
              <a:rPr lang="en-US" sz="2800" dirty="0"/>
              <a:t>stabilizing transformations are: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dirty="0"/>
              <a:t>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dirty="0"/>
              <a:t>		   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31234"/>
              </p:ext>
            </p:extLst>
          </p:nvPr>
        </p:nvGraphicFramePr>
        <p:xfrm>
          <a:off x="7141028" y="3864433"/>
          <a:ext cx="2188028" cy="940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3" imgW="736560" imgH="393480" progId="Equation.3">
                  <p:embed/>
                </p:oleObj>
              </mc:Choice>
              <mc:Fallback>
                <p:oleObj name="Equation" r:id="rId3" imgW="736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1028" y="3864433"/>
                        <a:ext cx="2188028" cy="940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95022"/>
              </p:ext>
            </p:extLst>
          </p:nvPr>
        </p:nvGraphicFramePr>
        <p:xfrm>
          <a:off x="7163706" y="5175023"/>
          <a:ext cx="3297465" cy="897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5" imgW="1447560" imgH="419040" progId="Equation.3">
                  <p:embed/>
                </p:oleObj>
              </mc:Choice>
              <mc:Fallback>
                <p:oleObj name="Equation" r:id="rId5" imgW="1447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3706" y="5175023"/>
                        <a:ext cx="3297465" cy="897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225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11517</TotalTime>
  <Words>428</Words>
  <Application>Microsoft Office PowerPoint</Application>
  <PresentationFormat>Widescreen</PresentationFormat>
  <Paragraphs>85</Paragraphs>
  <Slides>18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Levenim MT</vt:lpstr>
      <vt:lpstr>Tahoma</vt:lpstr>
      <vt:lpstr>Times New Roman</vt:lpstr>
      <vt:lpstr>Tw Cen MT</vt:lpstr>
      <vt:lpstr>Tw Cen MT Condensed</vt:lpstr>
      <vt:lpstr>Wingdings</vt:lpstr>
      <vt:lpstr>Wingdings 3</vt:lpstr>
      <vt:lpstr>Integral</vt:lpstr>
      <vt:lpstr>Equation</vt:lpstr>
      <vt:lpstr>Applied Data Science Regression</vt:lpstr>
      <vt:lpstr>Linear Regression</vt:lpstr>
      <vt:lpstr>PowerPoint Presentation</vt:lpstr>
      <vt:lpstr>Scikit Learn Code</vt:lpstr>
      <vt:lpstr>Methods</vt:lpstr>
      <vt:lpstr>Analysis of Residuals</vt:lpstr>
      <vt:lpstr>residplot - Residuals</vt:lpstr>
      <vt:lpstr>Residuals Plots</vt:lpstr>
      <vt:lpstr>Variable transformations</vt:lpstr>
      <vt:lpstr>Interpretability</vt:lpstr>
      <vt:lpstr>Regression Evaluation Measures</vt:lpstr>
      <vt:lpstr>Limitations</vt:lpstr>
      <vt:lpstr>R2</vt:lpstr>
      <vt:lpstr>Adjusted R2</vt:lpstr>
      <vt:lpstr>Covariance</vt:lpstr>
      <vt:lpstr>Correlation coefficient</vt:lpstr>
      <vt:lpstr>Correlation (PEARSON)</vt:lpstr>
      <vt:lpstr>Resulting formulas…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104</cp:revision>
  <dcterms:created xsi:type="dcterms:W3CDTF">2017-03-21T16:48:48Z</dcterms:created>
  <dcterms:modified xsi:type="dcterms:W3CDTF">2017-05-10T06:13:49Z</dcterms:modified>
</cp:coreProperties>
</file>