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1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4C2CEE-441E-4B71-BA7F-E0D192692DD7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390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184866-51C3-4811-B45C-3386C7E1692D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486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896C2E-8C58-426F-9E63-30C9DF6C4108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653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BD1B66-2323-4BF2-80C6-D6DCDCF51A0C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7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732F38-29EB-4D3B-8EC0-E871CFEEE293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826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E2AFDA-AB2D-4182-A528-EE2F185B5022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979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C5E129-C070-4213-BBFB-83358F0D384F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2963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297F7D-63A3-4E86-B3A0-DE3A47CB2534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525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umiacs.umd.edu/~joseph/support-vector-machines4.pdf" TargetMode="Externa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lear.inrialpes.fr/pubs/2007/ZMLS07/ZhangMarszalekLazebnikSchmid-IJCV07-ClassificationStudy.pdf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-machines.org/softwa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5" name="Rectangle 3"/>
          <p:cNvSpPr>
            <a:spLocks noChangeArrowheads="1"/>
          </p:cNvSpPr>
          <p:nvPr/>
        </p:nvSpPr>
        <p:spPr bwMode="auto">
          <a:xfrm>
            <a:off x="1752600" y="1066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panose="02010600030101010101" pitchFamily="2" charset="-122"/>
              </a:rPr>
              <a:t>Datasets that are linearly separable work out great:</a:t>
            </a:r>
            <a:br>
              <a:rPr lang="en-US" altLang="zh-CN">
                <a:solidFill>
                  <a:srgbClr val="000000"/>
                </a:solidFill>
                <a:ea typeface="SimSun" panose="02010600030101010101" pitchFamily="2" charset="-122"/>
              </a:rPr>
            </a:br>
            <a:endParaRPr lang="en-US" altLang="zh-CN" sz="80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/>
            </a:r>
            <a:b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</a:b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/>
            </a:r>
            <a:b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</a:br>
            <a:endParaRPr lang="en-US" altLang="zh-CN" sz="80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/>
            </a:r>
            <a:b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</a:br>
            <a:endParaRPr lang="en-US" altLang="zh-CN" sz="80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endParaRPr lang="en-US" altLang="zh-CN" sz="80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panose="02010600030101010101" pitchFamily="2" charset="-122"/>
              </a:rPr>
              <a:t>But what if the dataset is just too hard? </a:t>
            </a:r>
            <a:br>
              <a:rPr lang="en-US" altLang="zh-CN">
                <a:solidFill>
                  <a:srgbClr val="000000"/>
                </a:solidFill>
                <a:ea typeface="SimSun" panose="02010600030101010101" pitchFamily="2" charset="-122"/>
              </a:rPr>
            </a:br>
            <a:endParaRPr lang="en-US" altLang="zh-CN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>
              <a:buFontTx/>
              <a:buChar char="•"/>
            </a:pPr>
            <a:endParaRPr lang="en-US" altLang="zh-CN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panose="02010600030101010101" pitchFamily="2" charset="-122"/>
              </a:rPr>
              <a:t>We can map it to a higher-dimensional space:</a:t>
            </a:r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5791200" y="6324601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155077" name="Text Box 5"/>
          <p:cNvSpPr txBox="1">
            <a:spLocks noChangeArrowheads="1"/>
          </p:cNvSpPr>
          <p:nvPr/>
        </p:nvSpPr>
        <p:spPr bwMode="auto">
          <a:xfrm>
            <a:off x="7848600" y="6324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endParaRPr lang="en-US" altLang="zh-CN" sz="1800" i="1" baseline="3000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19550" y="3462338"/>
            <a:ext cx="4286250" cy="423862"/>
            <a:chOff x="1056" y="2322"/>
            <a:chExt cx="2700" cy="267"/>
          </a:xfrm>
        </p:grpSpPr>
        <p:sp>
          <p:nvSpPr>
            <p:cNvPr id="89134" name="Line 7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35" name="AutoShape 8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6" name="Line 9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37" name="Text Box 10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9138" name="AutoShape 11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9" name="AutoShape 12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0" name="AutoShape 13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1" name="AutoShape 14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2" name="AutoShape 15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3" name="AutoShape 16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4" name="AutoShape 17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5" name="AutoShape 18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6" name="AutoShape 19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7" name="Text Box 20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89094" name="Group 21"/>
          <p:cNvGrpSpPr>
            <a:grpSpLocks/>
          </p:cNvGrpSpPr>
          <p:nvPr/>
        </p:nvGrpSpPr>
        <p:grpSpPr bwMode="auto">
          <a:xfrm>
            <a:off x="3981450" y="1752600"/>
            <a:ext cx="4324350" cy="642938"/>
            <a:chOff x="1056" y="1284"/>
            <a:chExt cx="2724" cy="405"/>
          </a:xfrm>
        </p:grpSpPr>
        <p:sp>
          <p:nvSpPr>
            <p:cNvPr id="89118" name="Line 22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19" name="AutoShape 23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0" name="Line 24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21" name="Text Box 25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9122" name="AutoShape 26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3" name="AutoShape 27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4" name="AutoShape 28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5" name="AutoShape 29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6" name="AutoShape 30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7" name="AutoShape 31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8" name="Line 32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29" name="Oval 33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0" name="Oval 34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1" name="Line 35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32" name="Line 36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33" name="Text Box 37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038601" y="4724401"/>
            <a:ext cx="4352925" cy="1827213"/>
            <a:chOff x="1122" y="2874"/>
            <a:chExt cx="2742" cy="1151"/>
          </a:xfrm>
        </p:grpSpPr>
        <p:sp>
          <p:nvSpPr>
            <p:cNvPr id="89098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099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0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01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2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3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4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5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6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7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8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9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0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11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en-US" altLang="zh-CN" sz="1800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89112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13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14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15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6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7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89096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 SVMs</a:t>
            </a:r>
          </a:p>
        </p:txBody>
      </p:sp>
      <p:sp>
        <p:nvSpPr>
          <p:cNvPr id="89097" name="Text Box 60"/>
          <p:cNvSpPr txBox="1">
            <a:spLocks noChangeArrowheads="1"/>
          </p:cNvSpPr>
          <p:nvPr/>
        </p:nvSpPr>
        <p:spPr bwMode="auto">
          <a:xfrm>
            <a:off x="8278814" y="6477000"/>
            <a:ext cx="2312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0000"/>
                </a:solidFill>
              </a:rPr>
              <a:t>Slide credit: Andrew Moore</a:t>
            </a:r>
          </a:p>
        </p:txBody>
      </p:sp>
    </p:spTree>
    <p:extLst>
      <p:ext uri="{BB962C8B-B14F-4D97-AF65-F5344CB8AC3E}">
        <p14:creationId xmlns:p14="http://schemas.microsoft.com/office/powerpoint/2010/main" val="15341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allAtOnce"/>
      <p:bldP spid="1155076" grpId="0"/>
      <p:bldP spid="11550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4"/>
          <p:cNvSpPr>
            <a:spLocks noChangeShapeType="1"/>
          </p:cNvSpPr>
          <p:nvPr/>
        </p:nvSpPr>
        <p:spPr bwMode="auto">
          <a:xfrm flipV="1">
            <a:off x="3778250" y="31432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0115" name="Line 5"/>
          <p:cNvSpPr>
            <a:spLocks noChangeShapeType="1"/>
          </p:cNvSpPr>
          <p:nvPr/>
        </p:nvSpPr>
        <p:spPr bwMode="auto">
          <a:xfrm flipV="1">
            <a:off x="2157413" y="4754563"/>
            <a:ext cx="3319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0116" name="AutoShape 6"/>
          <p:cNvSpPr>
            <a:spLocks noChangeArrowheads="1"/>
          </p:cNvSpPr>
          <p:nvPr/>
        </p:nvSpPr>
        <p:spPr bwMode="auto">
          <a:xfrm>
            <a:off x="3808413" y="3975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7" name="AutoShape 7"/>
          <p:cNvSpPr>
            <a:spLocks noChangeArrowheads="1"/>
          </p:cNvSpPr>
          <p:nvPr/>
        </p:nvSpPr>
        <p:spPr bwMode="auto">
          <a:xfrm>
            <a:off x="3233738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8" name="AutoShape 8"/>
          <p:cNvSpPr>
            <a:spLocks noChangeArrowheads="1"/>
          </p:cNvSpPr>
          <p:nvPr/>
        </p:nvSpPr>
        <p:spPr bwMode="auto">
          <a:xfrm>
            <a:off x="3386138" y="4878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9" name="AutoShape 9"/>
          <p:cNvSpPr>
            <a:spLocks noChangeArrowheads="1"/>
          </p:cNvSpPr>
          <p:nvPr/>
        </p:nvSpPr>
        <p:spPr bwMode="auto">
          <a:xfrm>
            <a:off x="3919538" y="535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0" name="AutoShape 10"/>
          <p:cNvSpPr>
            <a:spLocks noChangeArrowheads="1"/>
          </p:cNvSpPr>
          <p:nvPr/>
        </p:nvSpPr>
        <p:spPr bwMode="auto">
          <a:xfrm>
            <a:off x="3500438" y="40211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1" name="AutoShape 11"/>
          <p:cNvSpPr>
            <a:spLocks noChangeArrowheads="1"/>
          </p:cNvSpPr>
          <p:nvPr/>
        </p:nvSpPr>
        <p:spPr bwMode="auto">
          <a:xfrm>
            <a:off x="3005138" y="4649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2" name="AutoShape 12"/>
          <p:cNvSpPr>
            <a:spLocks noChangeArrowheads="1"/>
          </p:cNvSpPr>
          <p:nvPr/>
        </p:nvSpPr>
        <p:spPr bwMode="auto">
          <a:xfrm>
            <a:off x="3424238" y="5392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3" name="AutoShape 13"/>
          <p:cNvSpPr>
            <a:spLocks noChangeArrowheads="1"/>
          </p:cNvSpPr>
          <p:nvPr/>
        </p:nvSpPr>
        <p:spPr bwMode="auto">
          <a:xfrm>
            <a:off x="3919538" y="442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4" name="AutoShape 14"/>
          <p:cNvSpPr>
            <a:spLocks noChangeArrowheads="1"/>
          </p:cNvSpPr>
          <p:nvPr/>
        </p:nvSpPr>
        <p:spPr bwMode="auto">
          <a:xfrm>
            <a:off x="4821238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5" name="AutoShape 15"/>
          <p:cNvSpPr>
            <a:spLocks noChangeArrowheads="1"/>
          </p:cNvSpPr>
          <p:nvPr/>
        </p:nvSpPr>
        <p:spPr bwMode="auto">
          <a:xfrm>
            <a:off x="4681538" y="5621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6" name="AutoShape 16"/>
          <p:cNvSpPr>
            <a:spLocks noChangeArrowheads="1"/>
          </p:cNvSpPr>
          <p:nvPr/>
        </p:nvSpPr>
        <p:spPr bwMode="auto">
          <a:xfrm>
            <a:off x="2433638" y="4535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7" name="AutoShape 17"/>
          <p:cNvSpPr>
            <a:spLocks noChangeArrowheads="1"/>
          </p:cNvSpPr>
          <p:nvPr/>
        </p:nvSpPr>
        <p:spPr bwMode="auto">
          <a:xfrm>
            <a:off x="3944938" y="5989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8" name="AutoShape 18"/>
          <p:cNvSpPr>
            <a:spLocks noChangeArrowheads="1"/>
          </p:cNvSpPr>
          <p:nvPr/>
        </p:nvSpPr>
        <p:spPr bwMode="auto">
          <a:xfrm>
            <a:off x="4910138" y="514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9" name="AutoShape 19"/>
          <p:cNvSpPr>
            <a:spLocks noChangeArrowheads="1"/>
          </p:cNvSpPr>
          <p:nvPr/>
        </p:nvSpPr>
        <p:spPr bwMode="auto">
          <a:xfrm>
            <a:off x="2973388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0" name="AutoShape 20"/>
          <p:cNvSpPr>
            <a:spLocks noChangeArrowheads="1"/>
          </p:cNvSpPr>
          <p:nvPr/>
        </p:nvSpPr>
        <p:spPr bwMode="auto">
          <a:xfrm>
            <a:off x="2662238" y="520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1" name="AutoShape 21"/>
          <p:cNvSpPr>
            <a:spLocks noChangeArrowheads="1"/>
          </p:cNvSpPr>
          <p:nvPr/>
        </p:nvSpPr>
        <p:spPr bwMode="auto">
          <a:xfrm>
            <a:off x="2719388" y="3678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2" name="AutoShape 22"/>
          <p:cNvSpPr>
            <a:spLocks noChangeArrowheads="1"/>
          </p:cNvSpPr>
          <p:nvPr/>
        </p:nvSpPr>
        <p:spPr bwMode="auto">
          <a:xfrm>
            <a:off x="4214813" y="4813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3" name="AutoShape 23"/>
          <p:cNvSpPr>
            <a:spLocks noChangeArrowheads="1"/>
          </p:cNvSpPr>
          <p:nvPr/>
        </p:nvSpPr>
        <p:spPr bwMode="auto">
          <a:xfrm>
            <a:off x="3833813" y="49466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4" name="AutoShape 24"/>
          <p:cNvSpPr>
            <a:spLocks noChangeArrowheads="1"/>
          </p:cNvSpPr>
          <p:nvPr/>
        </p:nvSpPr>
        <p:spPr bwMode="auto">
          <a:xfrm>
            <a:off x="4119563" y="370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5" name="Oval 25"/>
          <p:cNvSpPr>
            <a:spLocks noChangeArrowheads="1"/>
          </p:cNvSpPr>
          <p:nvPr/>
        </p:nvSpPr>
        <p:spPr bwMode="auto">
          <a:xfrm>
            <a:off x="2824163" y="37941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6" name="AutoShape 26"/>
          <p:cNvSpPr>
            <a:spLocks noChangeArrowheads="1"/>
          </p:cNvSpPr>
          <p:nvPr/>
        </p:nvSpPr>
        <p:spPr bwMode="auto">
          <a:xfrm>
            <a:off x="2871788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7" name="AutoShape 27"/>
          <p:cNvSpPr>
            <a:spLocks noChangeArrowheads="1"/>
          </p:cNvSpPr>
          <p:nvPr/>
        </p:nvSpPr>
        <p:spPr bwMode="auto">
          <a:xfrm>
            <a:off x="4795838" y="3811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8" name="Line 28"/>
          <p:cNvSpPr>
            <a:spLocks noChangeShapeType="1"/>
          </p:cNvSpPr>
          <p:nvPr/>
        </p:nvSpPr>
        <p:spPr bwMode="auto">
          <a:xfrm flipH="1" flipV="1">
            <a:off x="7816850" y="28956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0139" name="Line 29"/>
          <p:cNvSpPr>
            <a:spLocks noChangeShapeType="1"/>
          </p:cNvSpPr>
          <p:nvPr/>
        </p:nvSpPr>
        <p:spPr bwMode="auto">
          <a:xfrm>
            <a:off x="7786688" y="4983163"/>
            <a:ext cx="2347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0140" name="AutoShape 30"/>
          <p:cNvSpPr>
            <a:spLocks noChangeArrowheads="1"/>
          </p:cNvSpPr>
          <p:nvPr/>
        </p:nvSpPr>
        <p:spPr bwMode="auto">
          <a:xfrm>
            <a:off x="8085138" y="4346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1" name="AutoShape 31"/>
          <p:cNvSpPr>
            <a:spLocks noChangeArrowheads="1"/>
          </p:cNvSpPr>
          <p:nvPr/>
        </p:nvSpPr>
        <p:spPr bwMode="auto">
          <a:xfrm>
            <a:off x="7510463" y="4703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2" name="AutoShape 32"/>
          <p:cNvSpPr>
            <a:spLocks noChangeArrowheads="1"/>
          </p:cNvSpPr>
          <p:nvPr/>
        </p:nvSpPr>
        <p:spPr bwMode="auto">
          <a:xfrm>
            <a:off x="789146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3" name="AutoShape 33"/>
          <p:cNvSpPr>
            <a:spLocks noChangeArrowheads="1"/>
          </p:cNvSpPr>
          <p:nvPr/>
        </p:nvSpPr>
        <p:spPr bwMode="auto">
          <a:xfrm>
            <a:off x="871061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4" name="AutoShape 34"/>
          <p:cNvSpPr>
            <a:spLocks noChangeArrowheads="1"/>
          </p:cNvSpPr>
          <p:nvPr/>
        </p:nvSpPr>
        <p:spPr bwMode="auto">
          <a:xfrm>
            <a:off x="7777163" y="43926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5" name="AutoShape 35"/>
          <p:cNvSpPr>
            <a:spLocks noChangeArrowheads="1"/>
          </p:cNvSpPr>
          <p:nvPr/>
        </p:nvSpPr>
        <p:spPr bwMode="auto">
          <a:xfrm>
            <a:off x="7986713" y="4668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6" name="AutoShape 36"/>
          <p:cNvSpPr>
            <a:spLocks noChangeArrowheads="1"/>
          </p:cNvSpPr>
          <p:nvPr/>
        </p:nvSpPr>
        <p:spPr bwMode="auto">
          <a:xfrm>
            <a:off x="8215313" y="529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7" name="AutoShape 37"/>
          <p:cNvSpPr>
            <a:spLocks noChangeArrowheads="1"/>
          </p:cNvSpPr>
          <p:nvPr/>
        </p:nvSpPr>
        <p:spPr bwMode="auto">
          <a:xfrm>
            <a:off x="8196263" y="47926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8" name="AutoShape 38"/>
          <p:cNvSpPr>
            <a:spLocks noChangeArrowheads="1"/>
          </p:cNvSpPr>
          <p:nvPr/>
        </p:nvSpPr>
        <p:spPr bwMode="auto">
          <a:xfrm>
            <a:off x="980281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9" name="AutoShape 39"/>
          <p:cNvSpPr>
            <a:spLocks noChangeArrowheads="1"/>
          </p:cNvSpPr>
          <p:nvPr/>
        </p:nvSpPr>
        <p:spPr bwMode="auto">
          <a:xfrm>
            <a:off x="9663113" y="5640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0" name="AutoShape 40"/>
          <p:cNvSpPr>
            <a:spLocks noChangeArrowheads="1"/>
          </p:cNvSpPr>
          <p:nvPr/>
        </p:nvSpPr>
        <p:spPr bwMode="auto">
          <a:xfrm>
            <a:off x="9186863" y="3392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1" name="AutoShape 41"/>
          <p:cNvSpPr>
            <a:spLocks noChangeArrowheads="1"/>
          </p:cNvSpPr>
          <p:nvPr/>
        </p:nvSpPr>
        <p:spPr bwMode="auto">
          <a:xfrm>
            <a:off x="9193213" y="4656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2" name="AutoShape 42"/>
          <p:cNvSpPr>
            <a:spLocks noChangeArrowheads="1"/>
          </p:cNvSpPr>
          <p:nvPr/>
        </p:nvSpPr>
        <p:spPr bwMode="auto">
          <a:xfrm>
            <a:off x="9891713" y="5164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3" name="AutoShape 43"/>
          <p:cNvSpPr>
            <a:spLocks noChangeArrowheads="1"/>
          </p:cNvSpPr>
          <p:nvPr/>
        </p:nvSpPr>
        <p:spPr bwMode="auto">
          <a:xfrm>
            <a:off x="871696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4" name="AutoShape 44"/>
          <p:cNvSpPr>
            <a:spLocks noChangeArrowheads="1"/>
          </p:cNvSpPr>
          <p:nvPr/>
        </p:nvSpPr>
        <p:spPr bwMode="auto">
          <a:xfrm>
            <a:off x="9320213" y="533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5" name="AutoShape 45"/>
          <p:cNvSpPr>
            <a:spLocks noChangeArrowheads="1"/>
          </p:cNvSpPr>
          <p:nvPr/>
        </p:nvSpPr>
        <p:spPr bwMode="auto">
          <a:xfrm>
            <a:off x="9110663" y="3602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6" name="AutoShape 46"/>
          <p:cNvSpPr>
            <a:spLocks noChangeArrowheads="1"/>
          </p:cNvSpPr>
          <p:nvPr/>
        </p:nvSpPr>
        <p:spPr bwMode="auto">
          <a:xfrm>
            <a:off x="7720013" y="5108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7" name="AutoShape 47"/>
          <p:cNvSpPr>
            <a:spLocks noChangeArrowheads="1"/>
          </p:cNvSpPr>
          <p:nvPr/>
        </p:nvSpPr>
        <p:spPr bwMode="auto">
          <a:xfrm>
            <a:off x="7339013" y="52419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8" name="AutoShape 48"/>
          <p:cNvSpPr>
            <a:spLocks noChangeArrowheads="1"/>
          </p:cNvSpPr>
          <p:nvPr/>
        </p:nvSpPr>
        <p:spPr bwMode="auto">
          <a:xfrm>
            <a:off x="9101138" y="37274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9" name="AutoShape 49"/>
          <p:cNvSpPr>
            <a:spLocks noChangeArrowheads="1"/>
          </p:cNvSpPr>
          <p:nvPr/>
        </p:nvSpPr>
        <p:spPr bwMode="auto">
          <a:xfrm>
            <a:off x="8653463" y="325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0" name="AutoShape 50"/>
          <p:cNvSpPr>
            <a:spLocks noChangeArrowheads="1"/>
          </p:cNvSpPr>
          <p:nvPr/>
        </p:nvSpPr>
        <p:spPr bwMode="auto">
          <a:xfrm>
            <a:off x="9777413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1" name="Line 51"/>
          <p:cNvSpPr>
            <a:spLocks noChangeShapeType="1"/>
          </p:cNvSpPr>
          <p:nvPr/>
        </p:nvSpPr>
        <p:spPr bwMode="auto">
          <a:xfrm flipH="1">
            <a:off x="6569075" y="49847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0162" name="Line 52"/>
          <p:cNvSpPr>
            <a:spLocks noChangeShapeType="1"/>
          </p:cNvSpPr>
          <p:nvPr/>
        </p:nvSpPr>
        <p:spPr bwMode="auto">
          <a:xfrm>
            <a:off x="7805738" y="36322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0163" name="Line 53"/>
          <p:cNvSpPr>
            <a:spLocks noChangeShapeType="1"/>
          </p:cNvSpPr>
          <p:nvPr/>
        </p:nvSpPr>
        <p:spPr bwMode="auto">
          <a:xfrm flipV="1">
            <a:off x="8034338" y="50038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0164" name="Line 54"/>
          <p:cNvSpPr>
            <a:spLocks noChangeShapeType="1"/>
          </p:cNvSpPr>
          <p:nvPr/>
        </p:nvSpPr>
        <p:spPr bwMode="auto">
          <a:xfrm flipV="1">
            <a:off x="6338888" y="36703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0165" name="Line 55"/>
          <p:cNvSpPr>
            <a:spLocks noChangeShapeType="1"/>
          </p:cNvSpPr>
          <p:nvPr/>
        </p:nvSpPr>
        <p:spPr bwMode="auto">
          <a:xfrm>
            <a:off x="6319838" y="45085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0166" name="AutoShape 56"/>
          <p:cNvSpPr>
            <a:spLocks noChangeArrowheads="1"/>
          </p:cNvSpPr>
          <p:nvPr/>
        </p:nvSpPr>
        <p:spPr bwMode="auto">
          <a:xfrm>
            <a:off x="5291138" y="29464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7" name="Text Box 57"/>
          <p:cNvSpPr txBox="1">
            <a:spLocks noChangeArrowheads="1"/>
          </p:cNvSpPr>
          <p:nvPr/>
        </p:nvSpPr>
        <p:spPr bwMode="auto">
          <a:xfrm>
            <a:off x="5291138" y="3632201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en-US" sz="20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0168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 SVMs</a:t>
            </a:r>
          </a:p>
        </p:txBody>
      </p:sp>
      <p:sp>
        <p:nvSpPr>
          <p:cNvPr id="90169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80772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CN" smtClean="0">
                <a:ea typeface="SimSun" panose="02010600030101010101" pitchFamily="2" charset="-122"/>
              </a:rPr>
              <a:t>General idea: the original input space can always be mapped to some higher-dimensional feature space where the training set is separable: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  <p:sp>
        <p:nvSpPr>
          <p:cNvPr id="90170" name="Text Box 61"/>
          <p:cNvSpPr txBox="1">
            <a:spLocks noChangeArrowheads="1"/>
          </p:cNvSpPr>
          <p:nvPr/>
        </p:nvSpPr>
        <p:spPr bwMode="auto">
          <a:xfrm>
            <a:off x="8278814" y="6477000"/>
            <a:ext cx="2312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0000"/>
                </a:solidFill>
              </a:rPr>
              <a:t>Slide credit: Andrew Moore</a:t>
            </a:r>
          </a:p>
        </p:txBody>
      </p:sp>
    </p:spTree>
    <p:extLst>
      <p:ext uri="{BB962C8B-B14F-4D97-AF65-F5344CB8AC3E}">
        <p14:creationId xmlns:p14="http://schemas.microsoft.com/office/powerpoint/2010/main" val="40047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 SVMs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2296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i="1" smtClean="0"/>
              <a:t>The kernel trick</a:t>
            </a:r>
            <a:r>
              <a:rPr lang="en-US" altLang="en-US" smtClean="0"/>
              <a:t>: instead of explicitly computing the lifting transformation </a:t>
            </a:r>
            <a:r>
              <a:rPr lang="el-GR" alt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b="1" smtClean="0">
                <a:latin typeface="Times New Roman" panose="02020603050405020304" pitchFamily="18" charset="0"/>
              </a:rPr>
              <a:t>x</a:t>
            </a:r>
            <a:r>
              <a:rPr lang="en-US" altLang="en-US" smtClean="0">
                <a:latin typeface="Times New Roman" panose="02020603050405020304" pitchFamily="18" charset="0"/>
              </a:rPr>
              <a:t>), </a:t>
            </a:r>
            <a:r>
              <a:rPr lang="en-US" altLang="en-US" smtClean="0"/>
              <a:t>define a kernel function K such that</a:t>
            </a:r>
            <a:br>
              <a:rPr lang="en-US" altLang="en-US" smtClean="0"/>
            </a:br>
            <a:r>
              <a:rPr lang="en-US" altLang="en-US" sz="800"/>
              <a:t/>
            </a:r>
            <a:br>
              <a:rPr lang="en-US" altLang="en-US" sz="800"/>
            </a:br>
            <a:r>
              <a:rPr lang="en-US" altLang="en-US" smtClean="0"/>
              <a:t>		       </a:t>
            </a:r>
            <a:r>
              <a:rPr lang="en-US" altLang="en-US" i="1" smtClean="0">
                <a:latin typeface="Times New Roman" panose="02020603050405020304" pitchFamily="18" charset="0"/>
              </a:rPr>
              <a:t>K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b="1" smtClean="0">
                <a:latin typeface="Times New Roman" panose="02020603050405020304" pitchFamily="18" charset="0"/>
              </a:rPr>
              <a:t>x</a:t>
            </a:r>
            <a:r>
              <a:rPr lang="en-US" altLang="en-US" i="1" baseline="-14000" smtClean="0">
                <a:latin typeface="Times New Roman" panose="02020603050405020304" pitchFamily="18" charset="0"/>
              </a:rPr>
              <a:t>i</a:t>
            </a:r>
            <a:r>
              <a:rPr lang="en-US" altLang="en-US" sz="800" i="1" baseline="-25000">
                <a:latin typeface="Times New Roman" panose="02020603050405020304" pitchFamily="18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altLang="en-US" sz="800" i="1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b="1" smtClean="0">
                <a:latin typeface="Times New Roman" panose="02020603050405020304" pitchFamily="18" charset="0"/>
              </a:rPr>
              <a:t>x</a:t>
            </a:r>
            <a:r>
              <a:rPr lang="en-US" altLang="en-US" i="1" baseline="-12000" smtClean="0">
                <a:latin typeface="Times New Roman" panose="02020603050405020304" pitchFamily="18" charset="0"/>
              </a:rPr>
              <a:t>j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b="1" i="1" smtClean="0">
                <a:latin typeface="Times New Roman" panose="02020603050405020304" pitchFamily="18" charset="0"/>
              </a:rPr>
              <a:t> = </a:t>
            </a:r>
            <a:r>
              <a:rPr lang="el-GR" alt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b="1" smtClean="0">
                <a:latin typeface="Times New Roman" panose="02020603050405020304" pitchFamily="18" charset="0"/>
              </a:rPr>
              <a:t>x</a:t>
            </a:r>
            <a:r>
              <a:rPr lang="en-US" altLang="en-US" i="1" baseline="-14000" smtClean="0">
                <a:latin typeface="Times New Roman" panose="02020603050405020304" pitchFamily="18" charset="0"/>
              </a:rPr>
              <a:t>i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  <a:cs typeface="Arial" panose="020B0604020202020204" pitchFamily="34" charset="0"/>
              </a:rPr>
              <a:t>· </a:t>
            </a:r>
            <a:r>
              <a:rPr lang="el-GR" alt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b="1" smtClean="0">
                <a:latin typeface="Times New Roman" panose="02020603050405020304" pitchFamily="18" charset="0"/>
              </a:rPr>
              <a:t>x</a:t>
            </a:r>
            <a:r>
              <a:rPr lang="en-US" altLang="en-US" i="1" baseline="-12000" smtClean="0">
                <a:latin typeface="Times New Roman" panose="02020603050405020304" pitchFamily="18" charset="0"/>
              </a:rPr>
              <a:t>j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Char char="•"/>
            </a:pPr>
            <a:endParaRPr lang="en-US" altLang="en-US" sz="900"/>
          </a:p>
          <a:p>
            <a:r>
              <a:rPr lang="en-US" altLang="en-US" smtClean="0"/>
              <a:t>	(to be valid, the kernel function must satisfy </a:t>
            </a:r>
            <a:r>
              <a:rPr lang="en-US" altLang="en-US" i="1" smtClean="0"/>
              <a:t>Mercer’s condition</a:t>
            </a:r>
            <a:r>
              <a:rPr lang="en-US" altLang="en-US" smtClean="0"/>
              <a:t>)</a:t>
            </a:r>
          </a:p>
          <a:p>
            <a:pPr>
              <a:buFontTx/>
              <a:buChar char="•"/>
            </a:pPr>
            <a:r>
              <a:rPr lang="en-US" altLang="en-US" smtClean="0"/>
              <a:t>This gives a nonlinear decision boundary in the original feature space:</a:t>
            </a:r>
            <a:endParaRPr lang="el-GR" altLang="en-US" smtClean="0"/>
          </a:p>
        </p:txBody>
      </p:sp>
      <p:graphicFrame>
        <p:nvGraphicFramePr>
          <p:cNvPr id="108851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19401" y="5106989"/>
          <a:ext cx="67341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768600" imgH="342900" progId="Equation.3">
                  <p:embed/>
                </p:oleObj>
              </mc:Choice>
              <mc:Fallback>
                <p:oleObj name="Equation" r:id="rId4" imgW="2768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106989"/>
                        <a:ext cx="67341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7"/>
          <p:cNvSpPr txBox="1">
            <a:spLocks noChangeArrowheads="1"/>
          </p:cNvSpPr>
          <p:nvPr/>
        </p:nvSpPr>
        <p:spPr bwMode="auto">
          <a:xfrm>
            <a:off x="1524000" y="6208713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solidFill>
                  <a:srgbClr val="000000"/>
                </a:solidFill>
              </a:rPr>
              <a:t>C. Burges, </a:t>
            </a:r>
            <a:r>
              <a:rPr lang="en-US" altLang="en-US" sz="1800">
                <a:solidFill>
                  <a:srgbClr val="000000"/>
                </a:solidFill>
                <a:hlinkClick r:id="rId6"/>
              </a:rPr>
              <a:t>A Tutorial on Support Vector Machines for Pattern Recognition</a:t>
            </a:r>
            <a:r>
              <a:rPr lang="en-US" altLang="en-US" sz="1800">
                <a:solidFill>
                  <a:srgbClr val="000000"/>
                </a:solidFill>
              </a:rPr>
              <a:t>,  Data Mining and Knowledge Discovery, 1998 </a:t>
            </a:r>
          </a:p>
        </p:txBody>
      </p:sp>
    </p:spTree>
    <p:extLst>
      <p:ext uri="{BB962C8B-B14F-4D97-AF65-F5344CB8AC3E}">
        <p14:creationId xmlns:p14="http://schemas.microsoft.com/office/powerpoint/2010/main" val="287761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 kernel: Example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209800" y="1066800"/>
            <a:ext cx="7772400" cy="5105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Consider the mapping </a:t>
            </a:r>
          </a:p>
        </p:txBody>
      </p:sp>
      <p:graphicFrame>
        <p:nvGraphicFramePr>
          <p:cNvPr id="92164" name="Object 2"/>
          <p:cNvGraphicFramePr>
            <a:graphicFrameLocks noChangeAspect="1"/>
          </p:cNvGraphicFramePr>
          <p:nvPr/>
        </p:nvGraphicFramePr>
        <p:xfrm>
          <a:off x="6248401" y="1066800"/>
          <a:ext cx="18716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863225" imgH="228501" progId="Equation.3">
                  <p:embed/>
                </p:oleObj>
              </mc:Choice>
              <mc:Fallback>
                <p:oleObj name="Equation" r:id="rId4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1066800"/>
                        <a:ext cx="18716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3"/>
          <p:cNvGraphicFramePr>
            <a:graphicFrameLocks noChangeAspect="1"/>
          </p:cNvGraphicFramePr>
          <p:nvPr/>
        </p:nvGraphicFramePr>
        <p:xfrm>
          <a:off x="3273426" y="5049838"/>
          <a:ext cx="52308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413000" imgH="482600" progId="Equation.3">
                  <p:embed/>
                </p:oleObj>
              </mc:Choice>
              <mc:Fallback>
                <p:oleObj name="Equation" r:id="rId6" imgW="2413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6" y="5049838"/>
                        <a:ext cx="523081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038601" y="2209801"/>
            <a:ext cx="4352925" cy="1827213"/>
            <a:chOff x="1122" y="2874"/>
            <a:chExt cx="2742" cy="1151"/>
          </a:xfrm>
        </p:grpSpPr>
        <p:sp>
          <p:nvSpPr>
            <p:cNvPr id="92167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68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69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70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1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2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3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4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5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6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7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8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9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0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en-US" altLang="zh-CN" sz="1800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92181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2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3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4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85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86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7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Kernels for bags of features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Histogram intersection kernel: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Generalized Gaussian kernel: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i="1" smtClean="0"/>
              <a:t>D</a:t>
            </a:r>
            <a:r>
              <a:rPr lang="en-US" altLang="en-US" smtClean="0"/>
              <a:t> can be (inverse) L1 distance, Euclidean distance, </a:t>
            </a:r>
            <a:r>
              <a:rPr lang="el-G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distance</a:t>
            </a:r>
            <a:r>
              <a:rPr lang="en-US" altLang="en-US" smtClean="0"/>
              <a:t>, etc.</a:t>
            </a:r>
          </a:p>
        </p:txBody>
      </p:sp>
      <p:graphicFrame>
        <p:nvGraphicFramePr>
          <p:cNvPr id="99533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191000" y="1524001"/>
          <a:ext cx="4191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816100" imgH="431800" progId="Equation.3">
                  <p:embed/>
                </p:oleObj>
              </mc:Choice>
              <mc:Fallback>
                <p:oleObj name="Equation" r:id="rId4" imgW="181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24001"/>
                        <a:ext cx="41910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334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86200" y="3276600"/>
          <a:ext cx="4953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955800" imgH="431800" progId="Equation.3">
                  <p:embed/>
                </p:oleObj>
              </mc:Choice>
              <mc:Fallback>
                <p:oleObj name="Equation" r:id="rId6" imgW="195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76600"/>
                        <a:ext cx="49530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Rectangle 8"/>
          <p:cNvSpPr>
            <a:spLocks noChangeArrowheads="1"/>
          </p:cNvSpPr>
          <p:nvPr/>
        </p:nvSpPr>
        <p:spPr bwMode="auto">
          <a:xfrm>
            <a:off x="1524000" y="6078538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rgbClr val="000000"/>
                </a:solidFill>
              </a:rPr>
              <a:t>J. Zhang, M. Marszalek, S. Lazebnik, and C. Schmid, </a:t>
            </a:r>
            <a:r>
              <a:rPr lang="en-US" altLang="en-US" sz="1800">
                <a:solidFill>
                  <a:srgbClr val="000000"/>
                </a:solidFill>
                <a:hlinkClick r:id="rId8"/>
              </a:rPr>
              <a:t>Local Features and Kernels for Classifcation of Texture and Object Categories: A Comprehensive Study</a:t>
            </a:r>
            <a:r>
              <a:rPr lang="en-US" altLang="en-US" sz="1800">
                <a:solidFill>
                  <a:srgbClr val="000000"/>
                </a:solidFill>
              </a:rPr>
              <a:t>, IJCV 2007</a:t>
            </a:r>
          </a:p>
        </p:txBody>
      </p:sp>
    </p:spTree>
    <p:extLst>
      <p:ext uri="{BB962C8B-B14F-4D97-AF65-F5344CB8AC3E}">
        <p14:creationId xmlns:p14="http://schemas.microsoft.com/office/powerpoint/2010/main" val="22291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8077200" cy="8382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Summary: SVMs for image classification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458200" cy="55626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smtClean="0"/>
              <a:t>Pick an image representation (in our case, bag of features)</a:t>
            </a:r>
          </a:p>
          <a:p>
            <a:pPr marL="533400" indent="-533400">
              <a:buFontTx/>
              <a:buAutoNum type="arabicPeriod"/>
            </a:pPr>
            <a:r>
              <a:rPr lang="en-US" altLang="en-US" smtClean="0"/>
              <a:t>Pick a kernel function for that representation</a:t>
            </a:r>
          </a:p>
          <a:p>
            <a:pPr marL="533400" indent="-533400">
              <a:buFontTx/>
              <a:buAutoNum type="arabicPeriod"/>
            </a:pPr>
            <a:r>
              <a:rPr lang="en-US" altLang="en-US" smtClean="0"/>
              <a:t>Compute the matrix of kernel values between every pair of training examples</a:t>
            </a:r>
          </a:p>
          <a:p>
            <a:pPr marL="533400" indent="-533400">
              <a:buFontTx/>
              <a:buAutoNum type="arabicPeriod"/>
            </a:pPr>
            <a:r>
              <a:rPr lang="en-US" altLang="en-US" smtClean="0"/>
              <a:t>Feed the kernel matrix into your favorite SVM solver to obtain support vectors and weights</a:t>
            </a:r>
          </a:p>
          <a:p>
            <a:pPr marL="533400" indent="-533400">
              <a:buFontTx/>
              <a:buAutoNum type="arabicPeriod"/>
            </a:pPr>
            <a:r>
              <a:rPr lang="en-US" altLang="en-US" smtClean="0"/>
              <a:t>At test time: compute kernel values for your test example and each support vector, and combine them with the learned weights to get the value of the decision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39201" y="6581776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2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about multi-class SVMs?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Unfortunately, there is no “definitive” multi-class SVM formulation</a:t>
            </a:r>
          </a:p>
          <a:p>
            <a:pPr>
              <a:buFontTx/>
              <a:buChar char="•"/>
            </a:pPr>
            <a:r>
              <a:rPr lang="en-US" altLang="en-US" smtClean="0"/>
              <a:t>In practice, we have to obtain a multi-class SVM by combining multiple two-class SVMs </a:t>
            </a:r>
          </a:p>
          <a:p>
            <a:pPr>
              <a:buFontTx/>
              <a:buChar char="•"/>
            </a:pPr>
            <a:r>
              <a:rPr lang="en-US" altLang="en-US" smtClean="0"/>
              <a:t>One vs. others</a:t>
            </a:r>
          </a:p>
          <a:p>
            <a:pPr lvl="1"/>
            <a:r>
              <a:rPr lang="en-US" altLang="en-US" smtClean="0"/>
              <a:t>Traning: learn an SVM for each class vs. the others</a:t>
            </a:r>
          </a:p>
          <a:p>
            <a:pPr lvl="1"/>
            <a:r>
              <a:rPr lang="en-US" altLang="en-US" smtClean="0"/>
              <a:t>Testing: apply each SVM to test example and assign to it the class of the SVM that returns the highest decision value</a:t>
            </a:r>
          </a:p>
          <a:p>
            <a:pPr>
              <a:buFontTx/>
              <a:buChar char="•"/>
            </a:pPr>
            <a:r>
              <a:rPr lang="en-US" altLang="en-US" smtClean="0"/>
              <a:t>One vs. one</a:t>
            </a:r>
          </a:p>
          <a:p>
            <a:pPr lvl="1"/>
            <a:r>
              <a:rPr lang="en-US" altLang="en-US" smtClean="0"/>
              <a:t>Training: learn an SVM for each pair of classes</a:t>
            </a:r>
          </a:p>
          <a:p>
            <a:pPr lvl="1"/>
            <a:r>
              <a:rPr lang="en-US" altLang="en-US" smtClean="0"/>
              <a:t>Testing: each learned SVM “votes” for a class to assign to the test example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8839201" y="6581776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SVMs: Pros and cons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7772400" cy="5715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Pros</a:t>
            </a:r>
          </a:p>
          <a:p>
            <a:pPr lvl="1"/>
            <a:r>
              <a:rPr lang="en-US" altLang="en-US" smtClean="0"/>
              <a:t>Many publicly available SVM packages:</a:t>
            </a:r>
            <a:br>
              <a:rPr lang="en-US" altLang="en-US" smtClean="0"/>
            </a:br>
            <a:r>
              <a:rPr lang="en-US" altLang="en-US" smtClean="0">
                <a:hlinkClick r:id="rId3"/>
              </a:rPr>
              <a:t>http://www.kernel-machines.org/software</a:t>
            </a:r>
            <a:endParaRPr lang="en-US" altLang="en-US" smtClean="0"/>
          </a:p>
          <a:p>
            <a:pPr lvl="1"/>
            <a:r>
              <a:rPr lang="en-US" altLang="en-US" smtClean="0"/>
              <a:t>Kernel-based framework is very powerful, flexible</a:t>
            </a:r>
          </a:p>
          <a:p>
            <a:pPr lvl="1"/>
            <a:r>
              <a:rPr lang="en-US" altLang="en-US" smtClean="0"/>
              <a:t>SVMs work very well in practice, even with very small training sample sizes</a:t>
            </a:r>
            <a:br>
              <a:rPr lang="en-US" altLang="en-US" smtClean="0"/>
            </a:b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Cons</a:t>
            </a:r>
          </a:p>
          <a:p>
            <a:pPr lvl="1"/>
            <a:r>
              <a:rPr lang="en-US" altLang="en-US" smtClean="0"/>
              <a:t>No “direct” multi-class SVM, must combine two-class SVMs</a:t>
            </a:r>
          </a:p>
          <a:p>
            <a:pPr lvl="1"/>
            <a:r>
              <a:rPr lang="en-US" altLang="en-US" smtClean="0"/>
              <a:t>Computation, memory </a:t>
            </a:r>
          </a:p>
          <a:p>
            <a:pPr lvl="2"/>
            <a:r>
              <a:rPr lang="en-US" altLang="en-US" smtClean="0"/>
              <a:t>During training time, must compute matrix of kernel values for every pair of examples</a:t>
            </a:r>
          </a:p>
          <a:p>
            <a:pPr lvl="2"/>
            <a:r>
              <a:rPr lang="en-US" altLang="en-US" smtClean="0"/>
              <a:t>Learning can take a very long time for large-scale problems</a:t>
            </a:r>
          </a:p>
        </p:txBody>
      </p:sp>
    </p:spTree>
    <p:extLst>
      <p:ext uri="{BB962C8B-B14F-4D97-AF65-F5344CB8AC3E}">
        <p14:creationId xmlns:p14="http://schemas.microsoft.com/office/powerpoint/2010/main" val="11080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9988</TotalTime>
  <Words>381</Words>
  <Application>Microsoft Office PowerPoint</Application>
  <PresentationFormat>Widescreen</PresentationFormat>
  <Paragraphs>72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Levenim MT</vt:lpstr>
      <vt:lpstr>Times New Roman</vt:lpstr>
      <vt:lpstr>Tw Cen MT</vt:lpstr>
      <vt:lpstr>Tw Cen MT Condensed</vt:lpstr>
      <vt:lpstr>Wingdings 3</vt:lpstr>
      <vt:lpstr>Integral</vt:lpstr>
      <vt:lpstr>Equation</vt:lpstr>
      <vt:lpstr>Applied Data Science Regression</vt:lpstr>
      <vt:lpstr>Nonlinear SVMs</vt:lpstr>
      <vt:lpstr>Nonlinear SVMs</vt:lpstr>
      <vt:lpstr>Nonlinear SVMs</vt:lpstr>
      <vt:lpstr>Nonlinear kernel: Example</vt:lpstr>
      <vt:lpstr>Kernels for bags of features</vt:lpstr>
      <vt:lpstr>Summary: SVMs for image classification</vt:lpstr>
      <vt:lpstr>What about multi-class SVMs?</vt:lpstr>
      <vt:lpstr>SVMs: Pros and 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60</cp:revision>
  <dcterms:created xsi:type="dcterms:W3CDTF">2017-03-21T16:48:48Z</dcterms:created>
  <dcterms:modified xsi:type="dcterms:W3CDTF">2017-05-06T06:30:54Z</dcterms:modified>
</cp:coreProperties>
</file>