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6" r:id="rId11"/>
    <p:sldId id="267" r:id="rId12"/>
    <p:sldId id="268" r:id="rId13"/>
    <p:sldId id="269" r:id="rId14"/>
    <p:sldId id="263" r:id="rId15"/>
    <p:sldId id="264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iv Birenboyim" initials="YB" lastIdx="1" clrIdx="0">
    <p:extLst>
      <p:ext uri="{19B8F6BF-5375-455C-9EA6-DF929625EA0E}">
        <p15:presenceInfo xmlns:p15="http://schemas.microsoft.com/office/powerpoint/2012/main" userId="fe5d192a38436e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79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85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8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3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C5DB-5797-465A-A125-1A4CE2686F0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1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AFF2538C-24C8-4078-A124-1E91C97B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4046">
            <a:off x="1120821" y="1975358"/>
            <a:ext cx="2621994" cy="417502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A326CA0-ACB0-4172-BA5E-A84B25FE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4132">
            <a:off x="8295399" y="1898283"/>
            <a:ext cx="2498198" cy="428561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07AC982-8855-4641-A925-D5D3D8AFE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04" y="446071"/>
            <a:ext cx="12205303" cy="6411930"/>
          </a:xfrm>
          <a:prstGeom prst="rect">
            <a:avLst/>
          </a:prstGeom>
        </p:spPr>
      </p:pic>
      <p:pic>
        <p:nvPicPr>
          <p:cNvPr id="1026" name="Picture 2" descr="Image result for premier league">
            <a:extLst>
              <a:ext uri="{FF2B5EF4-FFF2-40B4-BE49-F238E27FC236}">
                <a16:creationId xmlns:a16="http://schemas.microsoft.com/office/drawing/2014/main" id="{5FB09F94-2286-4A41-AADE-56D77572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13" y="1512922"/>
            <a:ext cx="5001467" cy="209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61F4EDE7-DE1E-4DA5-B308-70185929BF8A}"/>
              </a:ext>
            </a:extLst>
          </p:cNvPr>
          <p:cNvSpPr/>
          <p:nvPr/>
        </p:nvSpPr>
        <p:spPr>
          <a:xfrm>
            <a:off x="323806" y="338968"/>
            <a:ext cx="115310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DATA SCIENCE PROJECT</a:t>
            </a:r>
            <a:endParaRPr lang="en-US" sz="5400" b="1" cap="none" spc="-15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4" name="משושה 13">
            <a:extLst>
              <a:ext uri="{FF2B5EF4-FFF2-40B4-BE49-F238E27FC236}">
                <a16:creationId xmlns:a16="http://schemas.microsoft.com/office/drawing/2014/main" id="{BE4A8A3F-283D-44D6-BCCD-0EE793C77E27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06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56555"/>
            <a:ext cx="10960331" cy="1293028"/>
          </a:xfrm>
        </p:spPr>
        <p:txBody>
          <a:bodyPr>
            <a:normAutofit/>
          </a:bodyPr>
          <a:lstStyle/>
          <a:p>
            <a:pPr algn="just"/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GAOLS FOR </a:t>
            </a:r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IN COMPARISSON TO TABLE PLACE</a:t>
            </a:r>
            <a:endParaRPr lang="en-US" sz="3000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220C4FDD-05E2-479B-B1D4-7D18E0ADDAF3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pic>
        <p:nvPicPr>
          <p:cNvPr id="19" name="מציין מיקום תוכן 11">
            <a:extLst>
              <a:ext uri="{FF2B5EF4-FFF2-40B4-BE49-F238E27FC236}">
                <a16:creationId xmlns:a16="http://schemas.microsoft.com/office/drawing/2014/main" id="{0BD504FE-87F4-4F24-A9E9-9DD9474AD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496" y="2193925"/>
            <a:ext cx="6901008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6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56555"/>
            <a:ext cx="10960331" cy="1293028"/>
          </a:xfrm>
        </p:spPr>
        <p:txBody>
          <a:bodyPr>
            <a:normAutofit/>
          </a:bodyPr>
          <a:lstStyle/>
          <a:p>
            <a:pPr algn="just"/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GOALS AGAINST </a:t>
            </a:r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IN COMPARISSON TO TABLE PLACE</a:t>
            </a:r>
            <a:endParaRPr lang="en-US" sz="3000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220C4FDD-05E2-479B-B1D4-7D18E0ADDAF3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pic>
        <p:nvPicPr>
          <p:cNvPr id="10" name="מציין מיקום תוכן 4">
            <a:extLst>
              <a:ext uri="{FF2B5EF4-FFF2-40B4-BE49-F238E27FC236}">
                <a16:creationId xmlns:a16="http://schemas.microsoft.com/office/drawing/2014/main" id="{6DB9D669-92F7-4BF1-947E-9B824191F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475" y="2193925"/>
            <a:ext cx="683904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56555"/>
            <a:ext cx="10960331" cy="1293028"/>
          </a:xfrm>
        </p:spPr>
        <p:txBody>
          <a:bodyPr>
            <a:normAutofit/>
          </a:bodyPr>
          <a:lstStyle/>
          <a:p>
            <a:pPr algn="just"/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MATCHES LOST </a:t>
            </a:r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IN COMPARISSON TO TABLE PLACE</a:t>
            </a:r>
            <a:endParaRPr lang="en-US" sz="3000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220C4FDD-05E2-479B-B1D4-7D18E0ADDAF3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pic>
        <p:nvPicPr>
          <p:cNvPr id="7" name="מציין מיקום תוכן 4">
            <a:extLst>
              <a:ext uri="{FF2B5EF4-FFF2-40B4-BE49-F238E27FC236}">
                <a16:creationId xmlns:a16="http://schemas.microsoft.com/office/drawing/2014/main" id="{A8CFD4B7-1942-4A6B-9397-BD71C518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083" y="2193925"/>
            <a:ext cx="682983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1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56555"/>
            <a:ext cx="10960331" cy="1293028"/>
          </a:xfrm>
        </p:spPr>
        <p:txBody>
          <a:bodyPr>
            <a:normAutofit/>
          </a:bodyPr>
          <a:lstStyle/>
          <a:p>
            <a:pPr algn="just"/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MATCHES DRAWN </a:t>
            </a:r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IN COMPARISSON TO TABLE PLACE</a:t>
            </a:r>
            <a:endParaRPr lang="en-US" sz="3000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220C4FDD-05E2-479B-B1D4-7D18E0ADDAF3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9491365-C327-4034-8C70-6710C1981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452" y="2193925"/>
            <a:ext cx="675509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B90924-6FCE-43DF-9652-5B091567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SECOND STEP - EVALUATE</a:t>
            </a:r>
            <a:endParaRPr lang="en-US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8CB0A713-EE07-444F-9011-FA22C8D51B8F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pic>
        <p:nvPicPr>
          <p:cNvPr id="5122" name="Picture 2" descr="About the Public Data Explorer - Public Data Help">
            <a:extLst>
              <a:ext uri="{FF2B5EF4-FFF2-40B4-BE49-F238E27FC236}">
                <a16:creationId xmlns:a16="http://schemas.microsoft.com/office/drawing/2014/main" id="{DCB5EE0B-AC40-4AB1-94ED-E9F62F2F2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3" y="2193925"/>
            <a:ext cx="7154334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5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1D2F0A-2B07-4DEC-B0C2-E3AAA191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just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ANSWERING A FEW QUESTIONS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56A6DF-CA21-415C-BD06-F69D763A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010207" cy="4024125"/>
          </a:xfrm>
        </p:spPr>
        <p:txBody>
          <a:bodyPr/>
          <a:lstStyle/>
          <a:p>
            <a:r>
              <a:rPr lang="en-US" dirty="0"/>
              <a:t>After crawling the data and getting the information that we need,                lets check few common questions: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‘x’ amount of ‘Goals for’ ,’Goal difference’ ,’Points’ ,’Matches won’ required Inorder to be Top 5 at the end of the season?</a:t>
            </a:r>
          </a:p>
          <a:p>
            <a:pPr lvl="1"/>
            <a:r>
              <a:rPr lang="en-US" dirty="0"/>
              <a:t>Can we predict the ‘Points’ of ‘x’ seasons for specific team?</a:t>
            </a:r>
          </a:p>
          <a:p>
            <a:pPr lvl="1"/>
            <a:r>
              <a:rPr lang="en-US" dirty="0"/>
              <a:t>Can we predict the entire seasons teams place at the end of each season?</a:t>
            </a:r>
          </a:p>
        </p:txBody>
      </p:sp>
      <p:sp>
        <p:nvSpPr>
          <p:cNvPr id="5" name="משושה 4">
            <a:extLst>
              <a:ext uri="{FF2B5EF4-FFF2-40B4-BE49-F238E27FC236}">
                <a16:creationId xmlns:a16="http://schemas.microsoft.com/office/drawing/2014/main" id="{BEF1213A-40CF-4B36-A922-8364ADFB6DA5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1812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5A6F1E-F0C4-40D9-938D-449EFF72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3855"/>
            <a:ext cx="8610600" cy="1293028"/>
          </a:xfrm>
        </p:spPr>
        <p:txBody>
          <a:bodyPr/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ADDITIONAL DATA</a:t>
            </a:r>
            <a:endParaRPr lang="en-US" dirty="0"/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9A00E360-D35F-4B45-AE28-36BB72BED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941345"/>
              </p:ext>
            </p:extLst>
          </p:nvPr>
        </p:nvGraphicFramePr>
        <p:xfrm>
          <a:off x="376843" y="2620737"/>
          <a:ext cx="1127344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81">
                  <a:extLst>
                    <a:ext uri="{9D8B030D-6E8A-4147-A177-3AD203B41FA5}">
                      <a16:colId xmlns:a16="http://schemas.microsoft.com/office/drawing/2014/main" val="1385498558"/>
                    </a:ext>
                  </a:extLst>
                </a:gridCol>
                <a:gridCol w="2390651">
                  <a:extLst>
                    <a:ext uri="{9D8B030D-6E8A-4147-A177-3AD203B41FA5}">
                      <a16:colId xmlns:a16="http://schemas.microsoft.com/office/drawing/2014/main" val="1464958271"/>
                    </a:ext>
                  </a:extLst>
                </a:gridCol>
                <a:gridCol w="2234481">
                  <a:extLst>
                    <a:ext uri="{9D8B030D-6E8A-4147-A177-3AD203B41FA5}">
                      <a16:colId xmlns:a16="http://schemas.microsoft.com/office/drawing/2014/main" val="2666865235"/>
                    </a:ext>
                  </a:extLst>
                </a:gridCol>
                <a:gridCol w="2077143">
                  <a:extLst>
                    <a:ext uri="{9D8B030D-6E8A-4147-A177-3AD203B41FA5}">
                      <a16:colId xmlns:a16="http://schemas.microsoft.com/office/drawing/2014/main" val="3610679406"/>
                    </a:ext>
                  </a:extLst>
                </a:gridCol>
                <a:gridCol w="2254689">
                  <a:extLst>
                    <a:ext uri="{9D8B030D-6E8A-4147-A177-3AD203B41FA5}">
                      <a16:colId xmlns:a16="http://schemas.microsoft.com/office/drawing/2014/main" val="118974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Points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Liverpool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98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Tottenham Hotspur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5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Everton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Manchester United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6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Arsenal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86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Chelsea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744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6500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9C895BB-B412-485F-8656-955ADEF0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5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https://s.click.aliexpress.com/e/_ASNyOq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משושה 4">
            <a:extLst>
              <a:ext uri="{FF2B5EF4-FFF2-40B4-BE49-F238E27FC236}">
                <a16:creationId xmlns:a16="http://schemas.microsoft.com/office/drawing/2014/main" id="{F4A4AE90-CB54-4F62-AD39-0124707A7F7A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16</a:t>
            </a:r>
            <a:endParaRPr lang="en-US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0945DB93-B821-4B05-A86B-B2D75F23181F}"/>
              </a:ext>
            </a:extLst>
          </p:cNvPr>
          <p:cNvSpPr txBox="1">
            <a:spLocks/>
          </p:cNvSpPr>
          <p:nvPr/>
        </p:nvSpPr>
        <p:spPr>
          <a:xfrm>
            <a:off x="685800" y="144802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There are only 6 teams who played in all 28 seasons.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342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F88E54-98CE-4B53-AF8F-8FBC00A2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MODELS USED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D8E535-B47F-4CBA-BFF5-56A006D8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Logistic Regression</a:t>
            </a:r>
          </a:p>
          <a:p>
            <a:r>
              <a:rPr lang="en-US" sz="2000" dirty="0"/>
              <a:t>Decision Tree Regression</a:t>
            </a:r>
          </a:p>
          <a:p>
            <a:r>
              <a:rPr lang="en-US" sz="2000" dirty="0"/>
              <a:t>Linear Regression</a:t>
            </a:r>
          </a:p>
          <a:p>
            <a:endParaRPr lang="en-US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D3AD8CDA-61E8-47BC-B889-2603FB03FB44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89764BAD-CA6B-45D8-8C1F-21B67762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00" y="1907787"/>
            <a:ext cx="5600000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8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84BC51-E9F8-4F88-A36A-F5934CF2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9809"/>
            <a:ext cx="89154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PREDICT ‘X’ AMOUNT OF:</a:t>
            </a:r>
            <a:b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ighlight>
                  <a:srgbClr val="808080"/>
                </a:highlight>
                <a:latin typeface="Rockwell" panose="02060603020205020403" pitchFamily="18" charset="0"/>
                <a:cs typeface="Aharoni" panose="02010803020104030203" pitchFamily="2" charset="-79"/>
              </a:rPr>
              <a:t>GOALS FOR, GOAL DIFFERENCE,POINTS,MATCHES WON </a:t>
            </a:r>
            <a:b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REQUIRED TO BE IN TOP 5</a:t>
            </a:r>
            <a:endParaRPr lang="en-US" sz="2400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F155CBEE-76A2-4CAE-9508-D36913D38576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83BCA6EB-58CB-419E-AD97-AACD578ADB29}"/>
              </a:ext>
            </a:extLst>
          </p:cNvPr>
          <p:cNvSpPr txBox="1">
            <a:spLocks/>
          </p:cNvSpPr>
          <p:nvPr/>
        </p:nvSpPr>
        <p:spPr>
          <a:xfrm>
            <a:off x="685800" y="1190726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Rockwell" panose="02060603020205020403" pitchFamily="18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F543B-8644-4B1E-A2FD-FC976DB08677}"/>
              </a:ext>
            </a:extLst>
          </p:cNvPr>
          <p:cNvSpPr txBox="1"/>
          <p:nvPr/>
        </p:nvSpPr>
        <p:spPr>
          <a:xfrm>
            <a:off x="685800" y="1667963"/>
            <a:ext cx="7165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Scaled down the data to the top 5 teams from each season</a:t>
            </a:r>
            <a:r>
              <a:rPr lang="he-IL" sz="1600" dirty="0"/>
              <a:t> </a:t>
            </a:r>
            <a:r>
              <a:rPr lang="en-US" sz="1600" dirty="0"/>
              <a:t>only</a:t>
            </a: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>
                <a:solidFill>
                  <a:srgbClr val="FF0000"/>
                </a:solidFill>
              </a:rPr>
              <a:t>Logistic Regression </a:t>
            </a:r>
            <a:r>
              <a:rPr lang="en-US" sz="1600" dirty="0"/>
              <a:t>to determine the minimum requirement</a:t>
            </a:r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ECE45ABA-23AD-40FC-909D-508AD55BA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81481"/>
              </p:ext>
            </p:extLst>
          </p:nvPr>
        </p:nvGraphicFramePr>
        <p:xfrm>
          <a:off x="1029392" y="2824858"/>
          <a:ext cx="10133216" cy="120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304">
                  <a:extLst>
                    <a:ext uri="{9D8B030D-6E8A-4147-A177-3AD203B41FA5}">
                      <a16:colId xmlns:a16="http://schemas.microsoft.com/office/drawing/2014/main" val="4075810294"/>
                    </a:ext>
                  </a:extLst>
                </a:gridCol>
                <a:gridCol w="3335481">
                  <a:extLst>
                    <a:ext uri="{9D8B030D-6E8A-4147-A177-3AD203B41FA5}">
                      <a16:colId xmlns:a16="http://schemas.microsoft.com/office/drawing/2014/main" val="3201896248"/>
                    </a:ext>
                  </a:extLst>
                </a:gridCol>
                <a:gridCol w="2236124">
                  <a:extLst>
                    <a:ext uri="{9D8B030D-6E8A-4147-A177-3AD203B41FA5}">
                      <a16:colId xmlns:a16="http://schemas.microsoft.com/office/drawing/2014/main" val="3182439232"/>
                    </a:ext>
                  </a:extLst>
                </a:gridCol>
                <a:gridCol w="2028307">
                  <a:extLst>
                    <a:ext uri="{9D8B030D-6E8A-4147-A177-3AD203B41FA5}">
                      <a16:colId xmlns:a16="http://schemas.microsoft.com/office/drawing/2014/main" val="2895181022"/>
                    </a:ext>
                  </a:extLst>
                </a:gridCol>
              </a:tblGrid>
              <a:tr h="625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Goal 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Wins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47173"/>
                  </a:ext>
                </a:extLst>
              </a:tr>
              <a:tr h="583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4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9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47230"/>
            <a:ext cx="6330143" cy="1293028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predict the ‘Points’ of ‘x’ seasons for specific team?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0DED0946-805A-407B-BF89-8D145074B091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5DA82-3E82-4B54-A0B9-4EDBE1FB8FE4}"/>
              </a:ext>
            </a:extLst>
          </p:cNvPr>
          <p:cNvSpPr txBox="1"/>
          <p:nvPr/>
        </p:nvSpPr>
        <p:spPr>
          <a:xfrm>
            <a:off x="773085" y="1562793"/>
            <a:ext cx="10349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Scaled down the data to specific team – Manchester United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Chose the team Manchester United because of most Premier League 1</a:t>
            </a:r>
            <a:r>
              <a:rPr lang="en-US" sz="1600" baseline="30000" dirty="0"/>
              <a:t>st</a:t>
            </a:r>
            <a:r>
              <a:rPr lang="en-US" sz="1600" dirty="0"/>
              <a:t> Places (13 times)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both </a:t>
            </a:r>
            <a:r>
              <a:rPr lang="en-US" sz="1600" dirty="0">
                <a:solidFill>
                  <a:srgbClr val="FF0000"/>
                </a:solidFill>
              </a:rPr>
              <a:t>Linear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Decision Tree Regressions</a:t>
            </a:r>
            <a:r>
              <a:rPr lang="en-US" sz="1600" dirty="0"/>
              <a:t> in order to see the difference between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B3ECFA78-A79E-4AD9-8975-6C24F69D2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554" y="2434994"/>
            <a:ext cx="722626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E7F27B-4361-45A2-A7B6-B9583EE5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n-ea"/>
                <a:cs typeface="Aharoni" panose="02010803020104030203" pitchFamily="2" charset="-79"/>
              </a:rPr>
              <a:t>STUDENTS</a:t>
            </a:r>
            <a:endParaRPr lang="he-IL" b="1" cap="none" spc="-15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C40FEC-E18E-4389-92B4-0C094091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Yaniv Birenboyim – 311276509</a:t>
            </a:r>
          </a:p>
          <a:p>
            <a:r>
              <a:rPr lang="en-US" dirty="0"/>
              <a:t>Bar Edri - 204536817</a:t>
            </a:r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87428026-92BF-482A-872D-146C4A1F0B09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6041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84C859-3F9A-4E51-A3F9-5B5AFE22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3855"/>
            <a:ext cx="8610600" cy="1293028"/>
          </a:xfrm>
        </p:spPr>
        <p:txBody>
          <a:bodyPr/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DECISION TREE REGRESSION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24C12B2-16F5-4DAA-8F7E-D5F37DB15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64" y="2193925"/>
            <a:ext cx="7172271" cy="4024313"/>
          </a:xfrm>
          <a:prstGeom prst="rect">
            <a:avLst/>
          </a:prstGeom>
        </p:spPr>
      </p:pic>
      <p:sp>
        <p:nvSpPr>
          <p:cNvPr id="4" name="משושה 3">
            <a:extLst>
              <a:ext uri="{FF2B5EF4-FFF2-40B4-BE49-F238E27FC236}">
                <a16:creationId xmlns:a16="http://schemas.microsoft.com/office/drawing/2014/main" id="{EB0AD7CC-21F9-465A-82D4-46ADACC082AF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5A66B-71D5-46EF-B19F-2B2110D5ACB5}"/>
              </a:ext>
            </a:extLst>
          </p:cNvPr>
          <p:cNvSpPr txBox="1"/>
          <p:nvPr/>
        </p:nvSpPr>
        <p:spPr>
          <a:xfrm>
            <a:off x="685800" y="1629114"/>
            <a:ext cx="28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the results</a:t>
            </a:r>
          </a:p>
        </p:txBody>
      </p:sp>
    </p:spTree>
    <p:extLst>
      <p:ext uri="{BB962C8B-B14F-4D97-AF65-F5344CB8AC3E}">
        <p14:creationId xmlns:p14="http://schemas.microsoft.com/office/powerpoint/2010/main" val="1008894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84C859-3F9A-4E51-A3F9-5B5AFE22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3855"/>
            <a:ext cx="8610600" cy="1293028"/>
          </a:xfrm>
        </p:spPr>
        <p:txBody>
          <a:bodyPr/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LINEAR REGRESSION</a:t>
            </a:r>
            <a:endParaRPr lang="en-US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EB0AD7CC-21F9-465A-82D4-46ADACC082AF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5A66B-71D5-46EF-B19F-2B2110D5ACB5}"/>
              </a:ext>
            </a:extLst>
          </p:cNvPr>
          <p:cNvSpPr txBox="1"/>
          <p:nvPr/>
        </p:nvSpPr>
        <p:spPr>
          <a:xfrm>
            <a:off x="685800" y="1629114"/>
            <a:ext cx="28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the results</a:t>
            </a:r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260A348A-AE8B-42CD-A7F6-AF2A6A98E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769" y="2193925"/>
            <a:ext cx="732646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7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2F48E7-2B6F-4107-B2B6-490AA004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LINEAR VS TREE DECISION REGRESSION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B469B-392C-488B-9AA4-ACC5560378FD}"/>
              </a:ext>
            </a:extLst>
          </p:cNvPr>
          <p:cNvSpPr txBox="1"/>
          <p:nvPr/>
        </p:nvSpPr>
        <p:spPr>
          <a:xfrm>
            <a:off x="798368" y="2999963"/>
            <a:ext cx="1866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 Decision</a:t>
            </a:r>
          </a:p>
          <a:p>
            <a:r>
              <a:rPr lang="en-US" dirty="0"/>
              <a:t>Model</a:t>
            </a:r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579640AE-CA80-44C2-8FE4-12A0DDC32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683" y="1887674"/>
            <a:ext cx="6537960" cy="222457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EC7504D-3F66-47B1-8E85-CECDCC60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3" y="4431124"/>
            <a:ext cx="6537960" cy="22277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F7A51A-4DF4-4AA1-A815-55EF1F95ABED}"/>
              </a:ext>
            </a:extLst>
          </p:cNvPr>
          <p:cNvSpPr txBox="1"/>
          <p:nvPr/>
        </p:nvSpPr>
        <p:spPr>
          <a:xfrm>
            <a:off x="4904509" y="4112251"/>
            <a:ext cx="27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        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E67EE-F379-4C58-9D5F-1FA3F44401D7}"/>
              </a:ext>
            </a:extLst>
          </p:cNvPr>
          <p:cNvSpPr txBox="1"/>
          <p:nvPr/>
        </p:nvSpPr>
        <p:spPr>
          <a:xfrm>
            <a:off x="889462" y="2003367"/>
            <a:ext cx="16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Real Place</a:t>
            </a:r>
            <a:r>
              <a:rPr lang="en-US" sz="1200" dirty="0"/>
              <a:t> Vs </a:t>
            </a:r>
            <a:r>
              <a:rPr lang="en-US" sz="1200" dirty="0">
                <a:solidFill>
                  <a:srgbClr val="FF0000"/>
                </a:solidFill>
              </a:rPr>
              <a:t>Perdition Place </a:t>
            </a:r>
            <a:r>
              <a:rPr lang="en-US" sz="1200" dirty="0"/>
              <a:t>for all seasons</a:t>
            </a:r>
          </a:p>
        </p:txBody>
      </p:sp>
      <p:sp>
        <p:nvSpPr>
          <p:cNvPr id="16" name="משושה 15">
            <a:extLst>
              <a:ext uri="{FF2B5EF4-FFF2-40B4-BE49-F238E27FC236}">
                <a16:creationId xmlns:a16="http://schemas.microsoft.com/office/drawing/2014/main" id="{183A569D-2787-44B7-99FD-9410B4738C95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99067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271B5B-FF7D-444F-8014-200D8C86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LINEAR VS TREE DECISION REGRESSION</a:t>
            </a:r>
            <a:endParaRPr lang="en-US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EF69944-51E1-4F64-8703-D6D73C29F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309" y="4586755"/>
            <a:ext cx="5037379" cy="2055114"/>
          </a:xfrm>
          <a:prstGeom prst="rect">
            <a:avLst/>
          </a:prstGeom>
        </p:spPr>
      </p:pic>
      <p:sp>
        <p:nvSpPr>
          <p:cNvPr id="4" name="משושה 3">
            <a:extLst>
              <a:ext uri="{FF2B5EF4-FFF2-40B4-BE49-F238E27FC236}">
                <a16:creationId xmlns:a16="http://schemas.microsoft.com/office/drawing/2014/main" id="{95280DB5-EFA3-4CC4-9720-08C22C7139CE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DEFCC-3E3F-4725-8AAE-64527FD47F60}"/>
              </a:ext>
            </a:extLst>
          </p:cNvPr>
          <p:cNvSpPr txBox="1"/>
          <p:nvPr/>
        </p:nvSpPr>
        <p:spPr>
          <a:xfrm>
            <a:off x="685800" y="1721842"/>
            <a:ext cx="3923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Visualize the result on smaller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seasons instead of all 28 seasons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A4D3-CA98-485B-84B9-68EEFBF97428}"/>
              </a:ext>
            </a:extLst>
          </p:cNvPr>
          <p:cNvSpPr txBox="1"/>
          <p:nvPr/>
        </p:nvSpPr>
        <p:spPr>
          <a:xfrm>
            <a:off x="798368" y="3146848"/>
            <a:ext cx="1866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 Decision</a:t>
            </a:r>
          </a:p>
          <a:p>
            <a:r>
              <a:rPr lang="en-US" dirty="0"/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685EC-514F-489D-8009-8BD2775FC13E}"/>
              </a:ext>
            </a:extLst>
          </p:cNvPr>
          <p:cNvSpPr txBox="1"/>
          <p:nvPr/>
        </p:nvSpPr>
        <p:spPr>
          <a:xfrm>
            <a:off x="798368" y="2386884"/>
            <a:ext cx="16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Real Place</a:t>
            </a:r>
            <a:r>
              <a:rPr lang="en-US" sz="1200" dirty="0"/>
              <a:t> Vs </a:t>
            </a:r>
            <a:r>
              <a:rPr lang="en-US" sz="1200" dirty="0">
                <a:solidFill>
                  <a:srgbClr val="FF0000"/>
                </a:solidFill>
              </a:rPr>
              <a:t>Perdition Place </a:t>
            </a:r>
            <a:r>
              <a:rPr lang="en-US" sz="1200" dirty="0"/>
              <a:t>for all seasons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FFF98-364F-4348-B62D-966BC7371B58}"/>
              </a:ext>
            </a:extLst>
          </p:cNvPr>
          <p:cNvSpPr txBox="1"/>
          <p:nvPr/>
        </p:nvSpPr>
        <p:spPr>
          <a:xfrm>
            <a:off x="4397432" y="4260632"/>
            <a:ext cx="27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        VS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EFAAC79-1ABF-4FD0-BCCF-6AA5C27B8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08" y="2271245"/>
            <a:ext cx="5037379" cy="20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43045F-87E4-42BD-80B1-F9C1AA9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0736"/>
            <a:ext cx="8610600" cy="1293028"/>
          </a:xfrm>
        </p:spPr>
        <p:txBody>
          <a:bodyPr>
            <a:normAutofit/>
          </a:bodyPr>
          <a:lstStyle/>
          <a:p>
            <a:pPr algn="just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PROJECT BREAKDOWN</a:t>
            </a:r>
            <a:endParaRPr lang="en-US" spc="-150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4E505F84-4954-45BF-A576-AC8B59868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234228"/>
              </p:ext>
            </p:extLst>
          </p:nvPr>
        </p:nvGraphicFramePr>
        <p:xfrm>
          <a:off x="214604" y="1633764"/>
          <a:ext cx="2512554" cy="50662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1+2 – Crawling + Scrub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5538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crawling from ‘statbunker’ Premier League stats from 92/93 Season Table to 20/21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of 29 Seasons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Examination of the data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After first examination – fixing ‘Year’ column data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Saving the data as csv ‘DataFrameTableTeam’ to avoid repeat crawling process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8" name="מציין מיקום תוכן 5">
            <a:extLst>
              <a:ext uri="{FF2B5EF4-FFF2-40B4-BE49-F238E27FC236}">
                <a16:creationId xmlns:a16="http://schemas.microsoft.com/office/drawing/2014/main" id="{21C07789-E428-4C3F-BE6B-5948935B2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175192"/>
              </p:ext>
            </p:extLst>
          </p:nvPr>
        </p:nvGraphicFramePr>
        <p:xfrm>
          <a:off x="2964872" y="1633764"/>
          <a:ext cx="2743199" cy="50662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3394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3 –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72687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Examination of the full data as csv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Adding new ‘Place’ column as indicator for Top 5 and </a:t>
                      </a:r>
                      <a:r>
                        <a:rPr lang="en-US" sz="1400" kern="1200" dirty="0"/>
                        <a:t>Marking the Top 5 teams 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/>
                        <a:t>      </a:t>
                      </a:r>
                      <a:r>
                        <a:rPr lang="en-US" sz="1050" kern="1200" dirty="0"/>
                        <a:t>Top 5 = ‘1’     Other = ‘0’</a:t>
                      </a:r>
                    </a:p>
                    <a:p>
                      <a:pPr marL="0" lvl="2" indent="0">
                        <a:buFont typeface="Arial" panose="020B0604020202020204" pitchFamily="34" charset="0"/>
                        <a:buNone/>
                      </a:pPr>
                      <a:endParaRPr lang="en-US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Examining the stats of the Top 5 teams from all seasons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Scaling the data – remove of season 20/21 because 20/21 is still running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Plotting different subjects in comparison for Place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Points 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Goal scored 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Goals 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Matches lost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Matches drawn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9" name="מציין מיקום תוכן 5">
            <a:extLst>
              <a:ext uri="{FF2B5EF4-FFF2-40B4-BE49-F238E27FC236}">
                <a16:creationId xmlns:a16="http://schemas.microsoft.com/office/drawing/2014/main" id="{866DAB66-F318-4798-B725-09D2DA060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653102"/>
              </p:ext>
            </p:extLst>
          </p:nvPr>
        </p:nvGraphicFramePr>
        <p:xfrm>
          <a:off x="5945785" y="1633764"/>
          <a:ext cx="2512554" cy="50662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4 –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5538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Examining the data by   3 different models</a:t>
                      </a:r>
                    </a:p>
                    <a:p>
                      <a:pPr marL="27432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Logistic Regression</a:t>
                      </a:r>
                    </a:p>
                    <a:p>
                      <a:pPr marL="27432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Linear Regression</a:t>
                      </a:r>
                    </a:p>
                    <a:p>
                      <a:pPr marL="27432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Decision Tree Regressor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of models</a:t>
                      </a:r>
                    </a:p>
                    <a:p>
                      <a:pPr marL="27432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Logistic Regression-</a:t>
                      </a:r>
                    </a:p>
                    <a:p>
                      <a:pPr marL="274320" lvl="1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Predict the minimum amount           of ‘x’ </a:t>
                      </a:r>
                    </a:p>
                    <a:p>
                      <a:pPr marL="274320" lvl="1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‘Goal for’</a:t>
                      </a:r>
                    </a:p>
                    <a:p>
                      <a:pPr marL="274320" lvl="1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‘Goals against’</a:t>
                      </a:r>
                    </a:p>
                    <a:p>
                      <a:pPr marL="274320" lvl="1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‘Points’</a:t>
                      </a:r>
                    </a:p>
                    <a:p>
                      <a:pPr marL="274320" lvl="1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‘Matches won’</a:t>
                      </a:r>
                    </a:p>
                    <a:p>
                      <a:pPr marL="274320" lvl="1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Required to be in Top 5</a:t>
                      </a:r>
                    </a:p>
                    <a:p>
                      <a:pPr marL="27432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Linear and Decision Tree Regressions</a:t>
                      </a:r>
                    </a:p>
                    <a:p>
                      <a:pPr marL="457200" lvl="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Predict the Points of ‘x’ amount of season for specific team</a:t>
                      </a:r>
                    </a:p>
                    <a:p>
                      <a:pPr marL="457200" lvl="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Predict all teams Places in the table league from all the seasons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10" name="מציין מיקום תוכן 5">
            <a:extLst>
              <a:ext uri="{FF2B5EF4-FFF2-40B4-BE49-F238E27FC236}">
                <a16:creationId xmlns:a16="http://schemas.microsoft.com/office/drawing/2014/main" id="{E3A28776-D05C-426B-B971-2DE4F80E9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794257"/>
              </p:ext>
            </p:extLst>
          </p:nvPr>
        </p:nvGraphicFramePr>
        <p:xfrm>
          <a:off x="8696053" y="1633764"/>
          <a:ext cx="2512554" cy="50662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 5 – interpret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5538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Examining the result of each model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Visualizing the result of each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sp>
        <p:nvSpPr>
          <p:cNvPr id="7" name="משושה 6">
            <a:extLst>
              <a:ext uri="{FF2B5EF4-FFF2-40B4-BE49-F238E27FC236}">
                <a16:creationId xmlns:a16="http://schemas.microsoft.com/office/drawing/2014/main" id="{DD215BAE-7A65-4167-814E-3EF9191F262A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4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114AC2-7E3C-4838-93DF-2824FDE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4497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FIRST STEP - CRAWLING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65590029-A7E4-476D-9955-727EE45AA529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074" name="Picture 2" descr="Web Scraping Using Selenium — Python | Data science, Data, Data analyst">
            <a:extLst>
              <a:ext uri="{FF2B5EF4-FFF2-40B4-BE49-F238E27FC236}">
                <a16:creationId xmlns:a16="http://schemas.microsoft.com/office/drawing/2014/main" id="{EC217192-E51E-4E7B-B387-F4430D378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50" y="2193925"/>
            <a:ext cx="7160699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56BD5A-AE9B-4744-9FDF-818E82F0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1267902" cy="1293028"/>
          </a:xfrm>
        </p:spPr>
        <p:txBody>
          <a:bodyPr>
            <a:noAutofit/>
          </a:bodyPr>
          <a:lstStyle/>
          <a:p>
            <a:pPr algn="just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HOW DID WE CREATE THE DATA BASE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4588FC-030F-4905-993D-60DF6F36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crawling process to get Premier League data</a:t>
            </a:r>
          </a:p>
          <a:p>
            <a:pPr lvl="1"/>
            <a:r>
              <a:rPr lang="en-US" dirty="0"/>
              <a:t>From season 92/93 to season 20/21</a:t>
            </a:r>
          </a:p>
          <a:p>
            <a:pPr lvl="1"/>
            <a:r>
              <a:rPr lang="en-US" dirty="0"/>
              <a:t>Total of 29 seasons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E8E600F1-3627-41D1-88ED-DAED64E41316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1674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E20A67-EE05-4676-99E0-C9887AC1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39315"/>
            <a:ext cx="10820399" cy="1293028"/>
          </a:xfrm>
        </p:spPr>
        <p:txBody>
          <a:bodyPr/>
          <a:lstStyle/>
          <a:p>
            <a:pPr algn="l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Crawling PL data from stat bunker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C69FA3-DBBF-47AD-B2AE-28FD1C41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Crawling using BeatifulSoup</a:t>
            </a:r>
          </a:p>
          <a:p>
            <a:r>
              <a:rPr lang="en-US" dirty="0"/>
              <a:t>Creating Data Frame which contains the whole data from all seasons</a:t>
            </a:r>
          </a:p>
          <a:p>
            <a:pPr lvl="1"/>
            <a:r>
              <a:rPr lang="en-US" dirty="0"/>
              <a:t>Fixing the ‘Year’ column </a:t>
            </a:r>
          </a:p>
          <a:p>
            <a:pPr lvl="1"/>
            <a:r>
              <a:rPr lang="en-US" dirty="0"/>
              <a:t>Creating new ‘Place’ column as an indicator for Top 5 teams for each season </a:t>
            </a:r>
          </a:p>
          <a:p>
            <a:pPr lvl="2"/>
            <a:r>
              <a:rPr lang="en-US" dirty="0"/>
              <a:t>Top 5 marked as ‘1’ and all the rest are marked as ‘0’</a:t>
            </a:r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3651E1BE-2949-4A27-A9B1-80E718DE0179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817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F13148-F621-4A65-9255-EBD14B11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2810"/>
            <a:ext cx="8610600" cy="1293028"/>
          </a:xfrm>
        </p:spPr>
        <p:txBody>
          <a:bodyPr/>
          <a:lstStyle/>
          <a:p>
            <a:pPr algn="l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OUR DATABASE</a:t>
            </a:r>
            <a:endParaRPr lang="en-US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5DFA8157-12F5-4041-94AF-4450492BF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675696"/>
              </p:ext>
            </p:extLst>
          </p:nvPr>
        </p:nvGraphicFramePr>
        <p:xfrm>
          <a:off x="519547" y="2227176"/>
          <a:ext cx="1118893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7786">
                  <a:extLst>
                    <a:ext uri="{9D8B030D-6E8A-4147-A177-3AD203B41FA5}">
                      <a16:colId xmlns:a16="http://schemas.microsoft.com/office/drawing/2014/main" val="944964880"/>
                    </a:ext>
                  </a:extLst>
                </a:gridCol>
                <a:gridCol w="2237786">
                  <a:extLst>
                    <a:ext uri="{9D8B030D-6E8A-4147-A177-3AD203B41FA5}">
                      <a16:colId xmlns:a16="http://schemas.microsoft.com/office/drawing/2014/main" val="3739998373"/>
                    </a:ext>
                  </a:extLst>
                </a:gridCol>
                <a:gridCol w="2237786">
                  <a:extLst>
                    <a:ext uri="{9D8B030D-6E8A-4147-A177-3AD203B41FA5}">
                      <a16:colId xmlns:a16="http://schemas.microsoft.com/office/drawing/2014/main" val="2389267685"/>
                    </a:ext>
                  </a:extLst>
                </a:gridCol>
                <a:gridCol w="2089819">
                  <a:extLst>
                    <a:ext uri="{9D8B030D-6E8A-4147-A177-3AD203B41FA5}">
                      <a16:colId xmlns:a16="http://schemas.microsoft.com/office/drawing/2014/main" val="384171552"/>
                    </a:ext>
                  </a:extLst>
                </a:gridCol>
                <a:gridCol w="2385753">
                  <a:extLst>
                    <a:ext uri="{9D8B030D-6E8A-4147-A177-3AD203B41FA5}">
                      <a16:colId xmlns:a16="http://schemas.microsoft.com/office/drawing/2014/main" val="2606968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4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 seasons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(20/21excluded)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38184"/>
                  </a:ext>
                </a:extLst>
              </a:tr>
            </a:tbl>
          </a:graphicData>
        </a:graphic>
      </p:graphicFrame>
      <p:sp>
        <p:nvSpPr>
          <p:cNvPr id="4" name="משושה 3">
            <a:extLst>
              <a:ext uri="{FF2B5EF4-FFF2-40B4-BE49-F238E27FC236}">
                <a16:creationId xmlns:a16="http://schemas.microsoft.com/office/drawing/2014/main" id="{86A483EA-ABE0-414C-BFA2-A9A7708DD8AB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823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1B0D43-EC2C-4DFC-BFAF-C3A50B8A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3855"/>
            <a:ext cx="8610600" cy="1293028"/>
          </a:xfrm>
        </p:spPr>
        <p:txBody>
          <a:bodyPr/>
          <a:lstStyle/>
          <a:p>
            <a:pPr algn="l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VISUALIZE THE DATA</a:t>
            </a:r>
            <a:endParaRPr lang="en-US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A066C140-BE88-4116-8D98-3931DD2C235F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pic>
        <p:nvPicPr>
          <p:cNvPr id="10250" name="Picture 10" descr="4 Reasons to Utilize Data Visualization Software">
            <a:extLst>
              <a:ext uri="{FF2B5EF4-FFF2-40B4-BE49-F238E27FC236}">
                <a16:creationId xmlns:a16="http://schemas.microsoft.com/office/drawing/2014/main" id="{219ECA2F-1909-4441-9917-E3B5E18E8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10" y="2212721"/>
            <a:ext cx="6164580" cy="379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56555"/>
            <a:ext cx="10960331" cy="1293028"/>
          </a:xfrm>
        </p:spPr>
        <p:txBody>
          <a:bodyPr>
            <a:normAutofit/>
          </a:bodyPr>
          <a:lstStyle/>
          <a:p>
            <a:pPr algn="just"/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POINTS</a:t>
            </a:r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 IN COMPARISSON TO TABLE PLACE</a:t>
            </a:r>
            <a:endParaRPr lang="en-US" sz="3000" dirty="0"/>
          </a:p>
        </p:txBody>
      </p:sp>
      <p:sp>
        <p:nvSpPr>
          <p:cNvPr id="4" name="משושה 3">
            <a:extLst>
              <a:ext uri="{FF2B5EF4-FFF2-40B4-BE49-F238E27FC236}">
                <a16:creationId xmlns:a16="http://schemas.microsoft.com/office/drawing/2014/main" id="{220C4FDD-05E2-479B-B1D4-7D18E0ADDAF3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pic>
        <p:nvPicPr>
          <p:cNvPr id="5" name="מציין מיקום תוכן 13">
            <a:extLst>
              <a:ext uri="{FF2B5EF4-FFF2-40B4-BE49-F238E27FC236}">
                <a16:creationId xmlns:a16="http://schemas.microsoft.com/office/drawing/2014/main" id="{F8358EF3-3647-4345-A6E1-F3CF14626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806" y="2193925"/>
            <a:ext cx="695038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5378"/>
      </p:ext>
    </p:extLst>
  </p:cSld>
  <p:clrMapOvr>
    <a:masterClrMapping/>
  </p:clrMapOvr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</TotalTime>
  <Words>781</Words>
  <Application>Microsoft Office PowerPoint</Application>
  <PresentationFormat>מסך רחב</PresentationFormat>
  <Paragraphs>201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9" baseType="lpstr">
      <vt:lpstr>Aharoni</vt:lpstr>
      <vt:lpstr>Arial</vt:lpstr>
      <vt:lpstr>Century Gothic</vt:lpstr>
      <vt:lpstr>Rockwell</vt:lpstr>
      <vt:lpstr>Times New Roman</vt:lpstr>
      <vt:lpstr>שובל אדים</vt:lpstr>
      <vt:lpstr>מצגת של PowerPoint‏</vt:lpstr>
      <vt:lpstr>STUDENTS</vt:lpstr>
      <vt:lpstr>PROJECT BREAKDOWN</vt:lpstr>
      <vt:lpstr>FIRST STEP - CRAWLING</vt:lpstr>
      <vt:lpstr>HOW DID WE CREATE THE DATA BASE</vt:lpstr>
      <vt:lpstr>Crawling PL data from stat bunker</vt:lpstr>
      <vt:lpstr>OUR DATABASE</vt:lpstr>
      <vt:lpstr>VISUALIZE THE DATA</vt:lpstr>
      <vt:lpstr>POINTS IN COMPARISSON TO TABLE PLACE</vt:lpstr>
      <vt:lpstr>GAOLS FOR IN COMPARISSON TO TABLE PLACE</vt:lpstr>
      <vt:lpstr>GOALS AGAINST IN COMPARISSON TO TABLE PLACE</vt:lpstr>
      <vt:lpstr>MATCHES LOST IN COMPARISSON TO TABLE PLACE</vt:lpstr>
      <vt:lpstr>MATCHES DRAWN IN COMPARISSON TO TABLE PLACE</vt:lpstr>
      <vt:lpstr>SECOND STEP - EVALUATE</vt:lpstr>
      <vt:lpstr>ANSWERING A FEW QUESTIONS</vt:lpstr>
      <vt:lpstr>ADDITIONAL DATA</vt:lpstr>
      <vt:lpstr>MODELS USED</vt:lpstr>
      <vt:lpstr>PREDICT ‘X’ AMOUNT OF: GOALS FOR, GOAL DIFFERENCE,POINTS,MATCHES WON  REQUIRED TO BE IN TOP 5</vt:lpstr>
      <vt:lpstr>Can we predict the ‘Points’ of ‘x’ seasons for specific team? </vt:lpstr>
      <vt:lpstr>DECISION TREE REGRESSION</vt:lpstr>
      <vt:lpstr>LINEAR REGRESSION</vt:lpstr>
      <vt:lpstr>LINEAR VS TREE DECISION REGRESSION</vt:lpstr>
      <vt:lpstr>LINEAR VS TREE DECISION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Yaniv Birenboyim</dc:creator>
  <cp:lastModifiedBy>Yaniv Birenboyim</cp:lastModifiedBy>
  <cp:revision>44</cp:revision>
  <dcterms:created xsi:type="dcterms:W3CDTF">2021-02-21T16:19:34Z</dcterms:created>
  <dcterms:modified xsi:type="dcterms:W3CDTF">2021-02-24T13:25:06Z</dcterms:modified>
</cp:coreProperties>
</file>