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8754" autoAdjust="0"/>
  </p:normalViewPr>
  <p:slideViewPr>
    <p:cSldViewPr>
      <p:cViewPr varScale="1">
        <p:scale>
          <a:sx n="34" d="100"/>
          <a:sy n="34" d="100"/>
        </p:scale>
        <p:origin x="-239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bar"/>
        <c:grouping val="clustered"/>
        <c:varyColors val="0"/>
        <c:ser>
          <c:idx val="0"/>
          <c:order val="0"/>
          <c:tx>
            <c:strRef>
              <c:f>Sheet1!$B$1</c:f>
              <c:strCache>
                <c:ptCount val="1"/>
                <c:pt idx="0">
                  <c:v>Billing System</c:v>
                </c:pt>
              </c:strCache>
            </c:strRef>
          </c:tx>
          <c:invertIfNegative val="0"/>
          <c:cat>
            <c:strRef>
              <c:f>Sheet1!$A$2:$A$5</c:f>
              <c:strCache>
                <c:ptCount val="2"/>
                <c:pt idx="0">
                  <c:v>Paper</c:v>
                </c:pt>
                <c:pt idx="1">
                  <c:v>Software</c:v>
                </c:pt>
              </c:strCache>
            </c:strRef>
          </c:cat>
          <c:val>
            <c:numRef>
              <c:f>Sheet1!$B$2:$B$5</c:f>
              <c:numCache>
                <c:formatCode>General</c:formatCode>
                <c:ptCount val="4"/>
                <c:pt idx="0">
                  <c:v>0</c:v>
                </c:pt>
                <c:pt idx="1">
                  <c:v>8</c:v>
                </c:pt>
              </c:numCache>
            </c:numRef>
          </c:val>
        </c:ser>
        <c:dLbls>
          <c:showLegendKey val="0"/>
          <c:showVal val="0"/>
          <c:showCatName val="0"/>
          <c:showSerName val="0"/>
          <c:showPercent val="0"/>
          <c:showBubbleSize val="0"/>
        </c:dLbls>
        <c:gapWidth val="150"/>
        <c:axId val="84594688"/>
        <c:axId val="84596224"/>
      </c:barChart>
      <c:catAx>
        <c:axId val="84594688"/>
        <c:scaling>
          <c:orientation val="minMax"/>
        </c:scaling>
        <c:delete val="0"/>
        <c:axPos val="l"/>
        <c:majorTickMark val="none"/>
        <c:minorTickMark val="none"/>
        <c:tickLblPos val="nextTo"/>
        <c:crossAx val="84596224"/>
        <c:crosses val="autoZero"/>
        <c:auto val="1"/>
        <c:lblAlgn val="ctr"/>
        <c:lblOffset val="100"/>
        <c:noMultiLvlLbl val="0"/>
      </c:catAx>
      <c:valAx>
        <c:axId val="84596224"/>
        <c:scaling>
          <c:orientation val="minMax"/>
          <c:max val="8"/>
        </c:scaling>
        <c:delete val="0"/>
        <c:axPos val="b"/>
        <c:majorGridlines/>
        <c:numFmt formatCode="General" sourceLinked="1"/>
        <c:majorTickMark val="none"/>
        <c:minorTickMark val="none"/>
        <c:tickLblPos val="nextTo"/>
        <c:crossAx val="84594688"/>
        <c:crosses val="autoZero"/>
        <c:crossBetween val="between"/>
        <c:majorUnit val="2"/>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bar"/>
        <c:grouping val="clustered"/>
        <c:varyColors val="0"/>
        <c:ser>
          <c:idx val="0"/>
          <c:order val="0"/>
          <c:tx>
            <c:strRef>
              <c:f>Sheet1!$B$1</c:f>
              <c:strCache>
                <c:ptCount val="1"/>
                <c:pt idx="0">
                  <c:v>Purchase System</c:v>
                </c:pt>
              </c:strCache>
            </c:strRef>
          </c:tx>
          <c:invertIfNegative val="0"/>
          <c:cat>
            <c:strRef>
              <c:f>Sheet1!$A$2:$A$5</c:f>
              <c:strCache>
                <c:ptCount val="3"/>
                <c:pt idx="0">
                  <c:v>Email</c:v>
                </c:pt>
                <c:pt idx="1">
                  <c:v>Telephone/Fax</c:v>
                </c:pt>
                <c:pt idx="2">
                  <c:v>Software</c:v>
                </c:pt>
              </c:strCache>
            </c:strRef>
          </c:cat>
          <c:val>
            <c:numRef>
              <c:f>Sheet1!$B$2:$B$5</c:f>
              <c:numCache>
                <c:formatCode>General</c:formatCode>
                <c:ptCount val="4"/>
                <c:pt idx="0">
                  <c:v>2</c:v>
                </c:pt>
                <c:pt idx="1">
                  <c:v>3</c:v>
                </c:pt>
                <c:pt idx="2">
                  <c:v>3</c:v>
                </c:pt>
              </c:numCache>
            </c:numRef>
          </c:val>
        </c:ser>
        <c:dLbls>
          <c:showLegendKey val="0"/>
          <c:showVal val="0"/>
          <c:showCatName val="0"/>
          <c:showSerName val="0"/>
          <c:showPercent val="0"/>
          <c:showBubbleSize val="0"/>
        </c:dLbls>
        <c:gapWidth val="150"/>
        <c:axId val="91493504"/>
        <c:axId val="91495040"/>
      </c:barChart>
      <c:catAx>
        <c:axId val="91493504"/>
        <c:scaling>
          <c:orientation val="minMax"/>
        </c:scaling>
        <c:delete val="0"/>
        <c:axPos val="l"/>
        <c:majorTickMark val="none"/>
        <c:minorTickMark val="none"/>
        <c:tickLblPos val="nextTo"/>
        <c:crossAx val="91495040"/>
        <c:crosses val="autoZero"/>
        <c:auto val="1"/>
        <c:lblAlgn val="ctr"/>
        <c:lblOffset val="100"/>
        <c:noMultiLvlLbl val="0"/>
      </c:catAx>
      <c:valAx>
        <c:axId val="91495040"/>
        <c:scaling>
          <c:orientation val="minMax"/>
          <c:max val="8"/>
        </c:scaling>
        <c:delete val="0"/>
        <c:axPos val="b"/>
        <c:majorGridlines/>
        <c:numFmt formatCode="General" sourceLinked="1"/>
        <c:majorTickMark val="none"/>
        <c:minorTickMark val="none"/>
        <c:tickLblPos val="nextTo"/>
        <c:crossAx val="9149350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bar"/>
        <c:grouping val="clustered"/>
        <c:varyColors val="0"/>
        <c:ser>
          <c:idx val="0"/>
          <c:order val="0"/>
          <c:tx>
            <c:strRef>
              <c:f>Sheet1!$B$1</c:f>
              <c:strCache>
                <c:ptCount val="1"/>
                <c:pt idx="0">
                  <c:v>Stock Management</c:v>
                </c:pt>
              </c:strCache>
            </c:strRef>
          </c:tx>
          <c:invertIfNegative val="0"/>
          <c:cat>
            <c:strRef>
              <c:f>Sheet1!$A$2:$A$5</c:f>
              <c:strCache>
                <c:ptCount val="3"/>
                <c:pt idx="0">
                  <c:v>Paper</c:v>
                </c:pt>
                <c:pt idx="1">
                  <c:v>Excel</c:v>
                </c:pt>
                <c:pt idx="2">
                  <c:v>Software</c:v>
                </c:pt>
              </c:strCache>
            </c:strRef>
          </c:cat>
          <c:val>
            <c:numRef>
              <c:f>Sheet1!$B$2:$B$5</c:f>
              <c:numCache>
                <c:formatCode>General</c:formatCode>
                <c:ptCount val="4"/>
                <c:pt idx="0">
                  <c:v>1</c:v>
                </c:pt>
                <c:pt idx="1">
                  <c:v>1</c:v>
                </c:pt>
                <c:pt idx="2">
                  <c:v>6</c:v>
                </c:pt>
              </c:numCache>
            </c:numRef>
          </c:val>
        </c:ser>
        <c:dLbls>
          <c:showLegendKey val="0"/>
          <c:showVal val="0"/>
          <c:showCatName val="0"/>
          <c:showSerName val="0"/>
          <c:showPercent val="0"/>
          <c:showBubbleSize val="0"/>
        </c:dLbls>
        <c:gapWidth val="150"/>
        <c:axId val="41751680"/>
        <c:axId val="41753216"/>
      </c:barChart>
      <c:catAx>
        <c:axId val="41751680"/>
        <c:scaling>
          <c:orientation val="minMax"/>
        </c:scaling>
        <c:delete val="0"/>
        <c:axPos val="l"/>
        <c:majorTickMark val="out"/>
        <c:minorTickMark val="none"/>
        <c:tickLblPos val="nextTo"/>
        <c:crossAx val="41753216"/>
        <c:crosses val="autoZero"/>
        <c:auto val="1"/>
        <c:lblAlgn val="ctr"/>
        <c:lblOffset val="100"/>
        <c:noMultiLvlLbl val="0"/>
      </c:catAx>
      <c:valAx>
        <c:axId val="41753216"/>
        <c:scaling>
          <c:orientation val="minMax"/>
        </c:scaling>
        <c:delete val="0"/>
        <c:axPos val="b"/>
        <c:majorGridlines/>
        <c:numFmt formatCode="General" sourceLinked="1"/>
        <c:majorTickMark val="out"/>
        <c:minorTickMark val="none"/>
        <c:tickLblPos val="nextTo"/>
        <c:crossAx val="417516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bar"/>
        <c:grouping val="clustered"/>
        <c:varyColors val="0"/>
        <c:ser>
          <c:idx val="0"/>
          <c:order val="0"/>
          <c:tx>
            <c:strRef>
              <c:f>Sheet1!$B$1</c:f>
              <c:strCache>
                <c:ptCount val="1"/>
                <c:pt idx="0">
                  <c:v>Delivery Ack/Doc</c:v>
                </c:pt>
              </c:strCache>
            </c:strRef>
          </c:tx>
          <c:invertIfNegative val="0"/>
          <c:cat>
            <c:strRef>
              <c:f>Sheet1!$A$2:$A$5</c:f>
              <c:strCache>
                <c:ptCount val="3"/>
                <c:pt idx="0">
                  <c:v>Paper</c:v>
                </c:pt>
                <c:pt idx="1">
                  <c:v>Excel</c:v>
                </c:pt>
                <c:pt idx="2">
                  <c:v>Software</c:v>
                </c:pt>
              </c:strCache>
            </c:strRef>
          </c:cat>
          <c:val>
            <c:numRef>
              <c:f>Sheet1!$B$2:$B$5</c:f>
              <c:numCache>
                <c:formatCode>General</c:formatCode>
                <c:ptCount val="4"/>
                <c:pt idx="0">
                  <c:v>3</c:v>
                </c:pt>
                <c:pt idx="1">
                  <c:v>1</c:v>
                </c:pt>
                <c:pt idx="2">
                  <c:v>4</c:v>
                </c:pt>
              </c:numCache>
            </c:numRef>
          </c:val>
        </c:ser>
        <c:dLbls>
          <c:showLegendKey val="0"/>
          <c:showVal val="0"/>
          <c:showCatName val="0"/>
          <c:showSerName val="0"/>
          <c:showPercent val="0"/>
          <c:showBubbleSize val="0"/>
        </c:dLbls>
        <c:gapWidth val="150"/>
        <c:axId val="41782272"/>
        <c:axId val="41788160"/>
      </c:barChart>
      <c:catAx>
        <c:axId val="41782272"/>
        <c:scaling>
          <c:orientation val="minMax"/>
        </c:scaling>
        <c:delete val="0"/>
        <c:axPos val="l"/>
        <c:majorTickMark val="out"/>
        <c:minorTickMark val="none"/>
        <c:tickLblPos val="nextTo"/>
        <c:crossAx val="41788160"/>
        <c:crosses val="autoZero"/>
        <c:auto val="1"/>
        <c:lblAlgn val="ctr"/>
        <c:lblOffset val="100"/>
        <c:noMultiLvlLbl val="0"/>
      </c:catAx>
      <c:valAx>
        <c:axId val="41788160"/>
        <c:scaling>
          <c:orientation val="minMax"/>
          <c:max val="8"/>
        </c:scaling>
        <c:delete val="0"/>
        <c:axPos val="b"/>
        <c:majorGridlines/>
        <c:numFmt formatCode="General" sourceLinked="1"/>
        <c:majorTickMark val="out"/>
        <c:minorTickMark val="none"/>
        <c:tickLblPos val="nextTo"/>
        <c:crossAx val="41782272"/>
        <c:crosses val="autoZero"/>
        <c:crossBetween val="between"/>
        <c:majorUnit val="2"/>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64A40-8E2A-4D71-997B-60972F5BF541}" type="datetimeFigureOut">
              <a:rPr lang="en-US" smtClean="0"/>
              <a:t>5/1/2017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A5E837-3E5E-4E9D-994C-F76C4A83F0EF}" type="slidenum">
              <a:rPr lang="en-US" smtClean="0"/>
              <a:t>‹#›</a:t>
            </a:fld>
            <a:endParaRPr lang="en-US"/>
          </a:p>
        </p:txBody>
      </p:sp>
    </p:spTree>
    <p:extLst>
      <p:ext uri="{BB962C8B-B14F-4D97-AF65-F5344CB8AC3E}">
        <p14:creationId xmlns:p14="http://schemas.microsoft.com/office/powerpoint/2010/main" val="2786159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above figure, it is clear that due to the improvement in software technology all most everyone moved to software based billing system. But the purchase system analysis shows that, Many has not started using the software application based approach.</a:t>
            </a:r>
          </a:p>
          <a:p>
            <a:endParaRPr lang="en-US" baseline="0" dirty="0" smtClean="0"/>
          </a:p>
          <a:p>
            <a:r>
              <a:rPr lang="en-US" baseline="0" dirty="0" smtClean="0"/>
              <a:t>In stock management, it is found that many stored are using a software to maintain there stocks. But since due to the gap in purchase management, there is a lot of manual  work carried in order to maintain the stocks. Because the purchased stocks have to manually updated into the system</a:t>
            </a:r>
            <a:r>
              <a:rPr lang="en-US" baseline="0" dirty="0" smtClean="0"/>
              <a:t>.</a:t>
            </a:r>
          </a:p>
          <a:p>
            <a:endParaRPr lang="en-US" baseline="0" dirty="0" smtClean="0"/>
          </a:p>
          <a:p>
            <a:r>
              <a:rPr lang="en-US" baseline="0" dirty="0" smtClean="0"/>
              <a:t>In delivery Acknowledgement/Documentation, it shows like half of the people are using a paper and excel based documentation.</a:t>
            </a:r>
            <a:endParaRPr lang="en-US" baseline="0" dirty="0" smtClean="0"/>
          </a:p>
        </p:txBody>
      </p:sp>
      <p:sp>
        <p:nvSpPr>
          <p:cNvPr id="4" name="Slide Number Placeholder 3"/>
          <p:cNvSpPr>
            <a:spLocks noGrp="1"/>
          </p:cNvSpPr>
          <p:nvPr>
            <p:ph type="sldNum" sz="quarter" idx="10"/>
          </p:nvPr>
        </p:nvSpPr>
        <p:spPr/>
        <p:txBody>
          <a:bodyPr/>
          <a:lstStyle/>
          <a:p>
            <a:fld id="{E5A5E837-3E5E-4E9D-994C-F76C4A83F0EF}" type="slidenum">
              <a:rPr lang="en-US" smtClean="0"/>
              <a:t>1</a:t>
            </a:fld>
            <a:endParaRPr lang="en-US"/>
          </a:p>
        </p:txBody>
      </p:sp>
    </p:spTree>
    <p:extLst>
      <p:ext uri="{BB962C8B-B14F-4D97-AF65-F5344CB8AC3E}">
        <p14:creationId xmlns:p14="http://schemas.microsoft.com/office/powerpoint/2010/main" val="177520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A5E837-3E5E-4E9D-994C-F76C4A83F0EF}" type="slidenum">
              <a:rPr lang="en-US" smtClean="0"/>
              <a:t>2</a:t>
            </a:fld>
            <a:endParaRPr lang="en-US"/>
          </a:p>
        </p:txBody>
      </p:sp>
    </p:spTree>
    <p:extLst>
      <p:ext uri="{BB962C8B-B14F-4D97-AF65-F5344CB8AC3E}">
        <p14:creationId xmlns:p14="http://schemas.microsoft.com/office/powerpoint/2010/main" val="95322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7B0859-7E68-486B-91F8-7CE1EC89626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299671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B0859-7E68-486B-91F8-7CE1EC89626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84034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B0859-7E68-486B-91F8-7CE1EC89626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223878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B0859-7E68-486B-91F8-7CE1EC89626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136650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7B0859-7E68-486B-91F8-7CE1EC89626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25985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7B0859-7E68-486B-91F8-7CE1EC896267}"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409804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7B0859-7E68-486B-91F8-7CE1EC896267}"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213119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7B0859-7E68-486B-91F8-7CE1EC896267}"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159934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B0859-7E68-486B-91F8-7CE1EC896267}" type="datetimeFigureOut">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60341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B0859-7E68-486B-91F8-7CE1EC896267}"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167519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B0859-7E68-486B-91F8-7CE1EC896267}"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112779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B0859-7E68-486B-91F8-7CE1EC896267}" type="datetimeFigureOut">
              <a:rPr lang="en-US" smtClean="0"/>
              <a:t>5/1/2017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EA0E2-7F64-4069-93AE-9BE6D9CFFC6E}" type="slidenum">
              <a:rPr lang="en-US" smtClean="0"/>
              <a:t>‹#›</a:t>
            </a:fld>
            <a:endParaRPr lang="en-US"/>
          </a:p>
        </p:txBody>
      </p:sp>
    </p:spTree>
    <p:extLst>
      <p:ext uri="{BB962C8B-B14F-4D97-AF65-F5344CB8AC3E}">
        <p14:creationId xmlns:p14="http://schemas.microsoft.com/office/powerpoint/2010/main" val="3185078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1523439344"/>
              </p:ext>
            </p:extLst>
          </p:nvPr>
        </p:nvGraphicFramePr>
        <p:xfrm>
          <a:off x="762000" y="914400"/>
          <a:ext cx="75438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816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55933149"/>
              </p:ext>
            </p:extLst>
          </p:nvPr>
        </p:nvGraphicFramePr>
        <p:xfrm>
          <a:off x="457200" y="9144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927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527915868"/>
              </p:ext>
            </p:extLst>
          </p:nvPr>
        </p:nvGraphicFramePr>
        <p:xfrm>
          <a:off x="838200" y="609600"/>
          <a:ext cx="7467600" cy="530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063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033281151"/>
              </p:ext>
            </p:extLst>
          </p:nvPr>
        </p:nvGraphicFramePr>
        <p:xfrm>
          <a:off x="762000" y="685800"/>
          <a:ext cx="7848600"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7270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131</Words>
  <Application>Microsoft Office PowerPoint</Application>
  <PresentationFormat>On-screen Show (4:3)</PresentationFormat>
  <Paragraphs>11</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Shunmuga Prabhu</dc:creator>
  <cp:lastModifiedBy>Shunmuga Prabhu</cp:lastModifiedBy>
  <cp:revision>9</cp:revision>
  <dcterms:created xsi:type="dcterms:W3CDTF">2017-05-01T13:42:42Z</dcterms:created>
  <dcterms:modified xsi:type="dcterms:W3CDTF">2017-05-01T14:40:57Z</dcterms:modified>
</cp:coreProperties>
</file>