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118" autoAdjust="0"/>
  </p:normalViewPr>
  <p:slideViewPr>
    <p:cSldViewPr>
      <p:cViewPr>
        <p:scale>
          <a:sx n="66" d="100"/>
          <a:sy n="66" d="100"/>
        </p:scale>
        <p:origin x="312" y="22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Sheet1!$B$1</c:f>
              <c:strCache>
                <c:ptCount val="1"/>
                <c:pt idx="0">
                  <c:v>Billing System</c:v>
                </c:pt>
              </c:strCache>
            </c:strRef>
          </c:tx>
          <c:cat>
            <c:strRef>
              <c:f>Sheet1!$A$2:$A$5</c:f>
              <c:strCache>
                <c:ptCount val="2"/>
                <c:pt idx="0">
                  <c:v>Paper</c:v>
                </c:pt>
                <c:pt idx="1">
                  <c:v>Software</c:v>
                </c:pt>
              </c:strCache>
            </c:strRef>
          </c:cat>
          <c:val>
            <c:numRef>
              <c:f>Sheet1!$B$2:$B$5</c:f>
              <c:numCache>
                <c:formatCode>General</c:formatCode>
                <c:ptCount val="4"/>
                <c:pt idx="0">
                  <c:v>0</c:v>
                </c:pt>
                <c:pt idx="1">
                  <c:v>8</c:v>
                </c:pt>
              </c:numCache>
            </c:numRef>
          </c:val>
        </c:ser>
        <c:axId val="80092160"/>
        <c:axId val="80196352"/>
      </c:barChart>
      <c:catAx>
        <c:axId val="80092160"/>
        <c:scaling>
          <c:orientation val="minMax"/>
        </c:scaling>
        <c:axPos val="l"/>
        <c:majorTickMark val="none"/>
        <c:tickLblPos val="nextTo"/>
        <c:crossAx val="80196352"/>
        <c:crosses val="autoZero"/>
        <c:auto val="1"/>
        <c:lblAlgn val="ctr"/>
        <c:lblOffset val="100"/>
      </c:catAx>
      <c:valAx>
        <c:axId val="80196352"/>
        <c:scaling>
          <c:orientation val="minMax"/>
          <c:max val="8"/>
        </c:scaling>
        <c:axPos val="b"/>
        <c:majorGridlines/>
        <c:numFmt formatCode="General" sourceLinked="1"/>
        <c:majorTickMark val="none"/>
        <c:tickLblPos val="nextTo"/>
        <c:crossAx val="80092160"/>
        <c:crosses val="autoZero"/>
        <c:crossBetween val="between"/>
        <c:majorUnit val="2"/>
      </c:valAx>
    </c:plotArea>
    <c:legend>
      <c:legendPos val="r"/>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bar"/>
        <c:grouping val="clustered"/>
        <c:ser>
          <c:idx val="0"/>
          <c:order val="0"/>
          <c:tx>
            <c:strRef>
              <c:f>Sheet1!$B$1</c:f>
              <c:strCache>
                <c:ptCount val="1"/>
                <c:pt idx="0">
                  <c:v>Purchase System</c:v>
                </c:pt>
              </c:strCache>
            </c:strRef>
          </c:tx>
          <c:cat>
            <c:strRef>
              <c:f>Sheet1!$A$2:$A$5</c:f>
              <c:strCache>
                <c:ptCount val="3"/>
                <c:pt idx="0">
                  <c:v>Email</c:v>
                </c:pt>
                <c:pt idx="1">
                  <c:v>Telephone/Fax</c:v>
                </c:pt>
                <c:pt idx="2">
                  <c:v>Software</c:v>
                </c:pt>
              </c:strCache>
            </c:strRef>
          </c:cat>
          <c:val>
            <c:numRef>
              <c:f>Sheet1!$B$2:$B$5</c:f>
              <c:numCache>
                <c:formatCode>General</c:formatCode>
                <c:ptCount val="4"/>
                <c:pt idx="0">
                  <c:v>2</c:v>
                </c:pt>
                <c:pt idx="1">
                  <c:v>3</c:v>
                </c:pt>
                <c:pt idx="2">
                  <c:v>4</c:v>
                </c:pt>
              </c:numCache>
            </c:numRef>
          </c:val>
        </c:ser>
        <c:axId val="99897344"/>
        <c:axId val="99898880"/>
      </c:barChart>
      <c:catAx>
        <c:axId val="99897344"/>
        <c:scaling>
          <c:orientation val="minMax"/>
        </c:scaling>
        <c:axPos val="l"/>
        <c:majorTickMark val="none"/>
        <c:tickLblPos val="nextTo"/>
        <c:crossAx val="99898880"/>
        <c:crosses val="autoZero"/>
        <c:auto val="1"/>
        <c:lblAlgn val="ctr"/>
        <c:lblOffset val="100"/>
      </c:catAx>
      <c:valAx>
        <c:axId val="99898880"/>
        <c:scaling>
          <c:orientation val="minMax"/>
          <c:max val="8"/>
        </c:scaling>
        <c:axPos val="b"/>
        <c:majorGridlines/>
        <c:numFmt formatCode="General" sourceLinked="1"/>
        <c:majorTickMark val="none"/>
        <c:tickLblPos val="nextTo"/>
        <c:crossAx val="99897344"/>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Sheet1!$B$1</c:f>
              <c:strCache>
                <c:ptCount val="1"/>
                <c:pt idx="0">
                  <c:v>Stock Management</c:v>
                </c:pt>
              </c:strCache>
            </c:strRef>
          </c:tx>
          <c:cat>
            <c:strRef>
              <c:f>Sheet1!$A$2:$A$5</c:f>
              <c:strCache>
                <c:ptCount val="3"/>
                <c:pt idx="0">
                  <c:v>Paper</c:v>
                </c:pt>
                <c:pt idx="1">
                  <c:v>Excel</c:v>
                </c:pt>
                <c:pt idx="2">
                  <c:v>Software</c:v>
                </c:pt>
              </c:strCache>
            </c:strRef>
          </c:cat>
          <c:val>
            <c:numRef>
              <c:f>Sheet1!$B$2:$B$5</c:f>
              <c:numCache>
                <c:formatCode>General</c:formatCode>
                <c:ptCount val="4"/>
                <c:pt idx="0">
                  <c:v>1</c:v>
                </c:pt>
                <c:pt idx="1">
                  <c:v>1</c:v>
                </c:pt>
                <c:pt idx="2">
                  <c:v>6</c:v>
                </c:pt>
              </c:numCache>
            </c:numRef>
          </c:val>
        </c:ser>
        <c:axId val="99977088"/>
        <c:axId val="99978624"/>
      </c:barChart>
      <c:catAx>
        <c:axId val="99977088"/>
        <c:scaling>
          <c:orientation val="minMax"/>
        </c:scaling>
        <c:axPos val="l"/>
        <c:tickLblPos val="nextTo"/>
        <c:crossAx val="99978624"/>
        <c:crosses val="autoZero"/>
        <c:auto val="1"/>
        <c:lblAlgn val="ctr"/>
        <c:lblOffset val="100"/>
      </c:catAx>
      <c:valAx>
        <c:axId val="99978624"/>
        <c:scaling>
          <c:orientation val="minMax"/>
        </c:scaling>
        <c:axPos val="b"/>
        <c:majorGridlines/>
        <c:numFmt formatCode="General" sourceLinked="1"/>
        <c:tickLblPos val="nextTo"/>
        <c:crossAx val="99977088"/>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err="1" smtClean="0"/>
              <a:t>Delevery</a:t>
            </a:r>
            <a:r>
              <a:rPr lang="en-US" dirty="0" smtClean="0"/>
              <a:t> </a:t>
            </a:r>
            <a:r>
              <a:rPr lang="en-US" dirty="0" err="1" smtClean="0"/>
              <a:t>ack</a:t>
            </a:r>
            <a:r>
              <a:rPr lang="en-US" dirty="0" smtClean="0"/>
              <a:t> and doc</a:t>
            </a:r>
          </a:p>
        </c:rich>
      </c:tx>
      <c:layout/>
    </c:title>
    <c:plotArea>
      <c:layout/>
      <c:barChart>
        <c:barDir val="bar"/>
        <c:grouping val="clustered"/>
        <c:ser>
          <c:idx val="0"/>
          <c:order val="0"/>
          <c:tx>
            <c:strRef>
              <c:f>Sheet1!$B$1</c:f>
              <c:strCache>
                <c:ptCount val="1"/>
                <c:pt idx="0">
                  <c:v>Series 1</c:v>
                </c:pt>
              </c:strCache>
            </c:strRef>
          </c:tx>
          <c:cat>
            <c:strRef>
              <c:f>Sheet1!$A$2:$A$5</c:f>
              <c:strCache>
                <c:ptCount val="3"/>
                <c:pt idx="0">
                  <c:v>Paper</c:v>
                </c:pt>
                <c:pt idx="1">
                  <c:v>Excel</c:v>
                </c:pt>
                <c:pt idx="2">
                  <c:v>Software</c:v>
                </c:pt>
              </c:strCache>
            </c:strRef>
          </c:cat>
          <c:val>
            <c:numRef>
              <c:f>Sheet1!$B$2:$B$5</c:f>
              <c:numCache>
                <c:formatCode>General</c:formatCode>
                <c:ptCount val="4"/>
                <c:pt idx="0">
                  <c:v>3</c:v>
                </c:pt>
                <c:pt idx="1">
                  <c:v>1</c:v>
                </c:pt>
                <c:pt idx="2">
                  <c:v>4</c:v>
                </c:pt>
              </c:numCache>
            </c:numRef>
          </c:val>
        </c:ser>
        <c:axId val="54883456"/>
        <c:axId val="54884992"/>
      </c:barChart>
      <c:catAx>
        <c:axId val="54883456"/>
        <c:scaling>
          <c:orientation val="minMax"/>
        </c:scaling>
        <c:axPos val="l"/>
        <c:tickLblPos val="nextTo"/>
        <c:crossAx val="54884992"/>
        <c:crosses val="autoZero"/>
        <c:auto val="1"/>
        <c:lblAlgn val="ctr"/>
        <c:lblOffset val="100"/>
      </c:catAx>
      <c:valAx>
        <c:axId val="54884992"/>
        <c:scaling>
          <c:orientation val="minMax"/>
        </c:scaling>
        <c:axPos val="b"/>
        <c:majorGridlines/>
        <c:numFmt formatCode="General" sourceLinked="1"/>
        <c:tickLblPos val="nextTo"/>
        <c:crossAx val="54883456"/>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64A40-8E2A-4D71-997B-60972F5BF541}" type="datetimeFigureOut">
              <a:rPr lang="en-US" smtClean="0"/>
              <a:pPr/>
              <a:t>5/3/2017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5E837-3E5E-4E9D-994C-F76C4A83F0EF}" type="slidenum">
              <a:rPr lang="en-US" smtClean="0"/>
              <a:pPr/>
              <a:t>‹#›</a:t>
            </a:fld>
            <a:endParaRPr lang="en-US"/>
          </a:p>
        </p:txBody>
      </p:sp>
    </p:spTree>
    <p:extLst>
      <p:ext uri="{BB962C8B-B14F-4D97-AF65-F5344CB8AC3E}">
        <p14:creationId xmlns="" xmlns:p14="http://schemas.microsoft.com/office/powerpoint/2010/main" val="278615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above figure, it is clear that due to the improvement in software technology all most everyone moved to software based billing system. But the purchase system analysis shows that, Many has not started using the software application based approach.</a:t>
            </a:r>
          </a:p>
          <a:p>
            <a:endParaRPr lang="en-US" baseline="0" dirty="0" smtClean="0"/>
          </a:p>
          <a:p>
            <a:r>
              <a:rPr lang="en-US" baseline="0" dirty="0" smtClean="0"/>
              <a:t>In stock management, it is found that many stored are using a software to maintain there stocks. But since due to the gap in purchase management, there is a lot of manual  work carried in order to maintain the stocks. Because the purchased stocks have to manually updated into the </a:t>
            </a:r>
            <a:r>
              <a:rPr lang="en-US" baseline="0" smtClean="0"/>
              <a:t>system.</a:t>
            </a:r>
            <a:endParaRPr lang="en-US" baseline="0" dirty="0" smtClean="0"/>
          </a:p>
        </p:txBody>
      </p:sp>
      <p:sp>
        <p:nvSpPr>
          <p:cNvPr id="4" name="Slide Number Placeholder 3"/>
          <p:cNvSpPr>
            <a:spLocks noGrp="1"/>
          </p:cNvSpPr>
          <p:nvPr>
            <p:ph type="sldNum" sz="quarter" idx="10"/>
          </p:nvPr>
        </p:nvSpPr>
        <p:spPr/>
        <p:txBody>
          <a:bodyPr/>
          <a:lstStyle/>
          <a:p>
            <a:fld id="{E5A5E837-3E5E-4E9D-994C-F76C4A83F0EF}" type="slidenum">
              <a:rPr lang="en-US" smtClean="0"/>
              <a:pPr/>
              <a:t>1</a:t>
            </a:fld>
            <a:endParaRPr lang="en-US"/>
          </a:p>
        </p:txBody>
      </p:sp>
    </p:spTree>
    <p:extLst>
      <p:ext uri="{BB962C8B-B14F-4D97-AF65-F5344CB8AC3E}">
        <p14:creationId xmlns="" xmlns:p14="http://schemas.microsoft.com/office/powerpoint/2010/main" val="177520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5E837-3E5E-4E9D-994C-F76C4A83F0EF}" type="slidenum">
              <a:rPr lang="en-US" smtClean="0"/>
              <a:pPr/>
              <a:t>2</a:t>
            </a:fld>
            <a:endParaRPr lang="en-US"/>
          </a:p>
        </p:txBody>
      </p:sp>
    </p:spTree>
    <p:extLst>
      <p:ext uri="{BB962C8B-B14F-4D97-AF65-F5344CB8AC3E}">
        <p14:creationId xmlns="" xmlns:p14="http://schemas.microsoft.com/office/powerpoint/2010/main" val="95322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29967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84034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223878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13665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B0859-7E68-486B-91F8-7CE1EC896267}" type="datetimeFigureOut">
              <a:rPr lang="en-US" smtClean="0"/>
              <a:pPr/>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25985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7B0859-7E68-486B-91F8-7CE1EC896267}"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409804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7B0859-7E68-486B-91F8-7CE1EC896267}" type="datetimeFigureOut">
              <a:rPr lang="en-US" smtClean="0"/>
              <a:pPr/>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213119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7B0859-7E68-486B-91F8-7CE1EC896267}" type="datetimeFigureOut">
              <a:rPr lang="en-US" smtClean="0"/>
              <a:pPr/>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159934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B0859-7E68-486B-91F8-7CE1EC896267}" type="datetimeFigureOut">
              <a:rPr lang="en-US" smtClean="0"/>
              <a:pPr/>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60341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167519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pPr/>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112779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B0859-7E68-486B-91F8-7CE1EC896267}" type="datetimeFigureOut">
              <a:rPr lang="en-US" smtClean="0"/>
              <a:pPr/>
              <a:t>5/3/2017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EA0E2-7F64-4069-93AE-9BE6D9CFFC6E}" type="slidenum">
              <a:rPr lang="en-US" smtClean="0"/>
              <a:pPr/>
              <a:t>‹#›</a:t>
            </a:fld>
            <a:endParaRPr lang="en-US"/>
          </a:p>
        </p:txBody>
      </p:sp>
    </p:spTree>
    <p:extLst>
      <p:ext uri="{BB962C8B-B14F-4D97-AF65-F5344CB8AC3E}">
        <p14:creationId xmlns="" xmlns:p14="http://schemas.microsoft.com/office/powerpoint/2010/main" val="318507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 xmlns:p14="http://schemas.microsoft.com/office/powerpoint/2010/main" val="1523439344"/>
              </p:ext>
            </p:extLst>
          </p:nvPr>
        </p:nvGraphicFramePr>
        <p:xfrm>
          <a:off x="762000" y="914400"/>
          <a:ext cx="7543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10816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555933149"/>
              </p:ext>
            </p:extLst>
          </p:nvPr>
        </p:nvGraphicFramePr>
        <p:xfrm>
          <a:off x="457200" y="9144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84927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 xmlns:p14="http://schemas.microsoft.com/office/powerpoint/2010/main" val="1527915868"/>
              </p:ext>
            </p:extLst>
          </p:nvPr>
        </p:nvGraphicFramePr>
        <p:xfrm>
          <a:off x="838200" y="609600"/>
          <a:ext cx="7467600" cy="530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1306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 xmlns:p14="http://schemas.microsoft.com/office/powerpoint/2010/main" val="2196458566"/>
              </p:ext>
            </p:extLst>
          </p:nvPr>
        </p:nvGraphicFramePr>
        <p:xfrm>
          <a:off x="762000" y="685800"/>
          <a:ext cx="78486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13727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113</Words>
  <Application>Microsoft Office PowerPoint</Application>
  <PresentationFormat>On-screen Show (4:3)</PresentationFormat>
  <Paragraphs>9</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Shunmuga Prabhu</dc:creator>
  <cp:lastModifiedBy>Dell</cp:lastModifiedBy>
  <cp:revision>6</cp:revision>
  <dcterms:created xsi:type="dcterms:W3CDTF">2017-05-01T13:42:42Z</dcterms:created>
  <dcterms:modified xsi:type="dcterms:W3CDTF">2017-05-03T21:56:31Z</dcterms:modified>
</cp:coreProperties>
</file>