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sldIdLst>
    <p:sldId id="256" r:id="rId2"/>
    <p:sldId id="258" r:id="rId3"/>
    <p:sldId id="259" r:id="rId4"/>
    <p:sldId id="261" r:id="rId5"/>
    <p:sldId id="260" r:id="rId6"/>
    <p:sldId id="257" r:id="rId7"/>
    <p:sldId id="262" r:id="rId8"/>
    <p:sldId id="265" r:id="rId9"/>
    <p:sldId id="266" r:id="rId10"/>
    <p:sldId id="264" r:id="rId11"/>
    <p:sldId id="263" r:id="rId12"/>
    <p:sldId id="270" r:id="rId13"/>
    <p:sldId id="269" r:id="rId14"/>
    <p:sldId id="268" r:id="rId15"/>
    <p:sldId id="267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237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5731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107395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2217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9811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0981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11880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21789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03179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06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560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497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167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3747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9604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17520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06255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36D1B63-0DC1-4B2C-A204-804EF0E60AAB}" type="datetimeFigureOut">
              <a:rPr lang="en-IL" smtClean="0"/>
              <a:t>02/02/2025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C219BBD-DACD-48E4-96E3-CAEBCC8BF8E6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050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4E7-6943-FFB5-3619-36078CEDEF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1485" y="1600200"/>
            <a:ext cx="8201552" cy="22957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CrowdAlpha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9961-E514-7264-E76C-710A50C340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485" y="4067661"/>
            <a:ext cx="8201552" cy="1118764"/>
          </a:xfrm>
        </p:spPr>
        <p:txBody>
          <a:bodyPr anchor="t">
            <a:normAutofit/>
          </a:bodyPr>
          <a:lstStyle/>
          <a:p>
            <a:r>
              <a:rPr lang="en-US" sz="1600" dirty="0"/>
              <a:t>Harnessing Social Sentiment to Outperform the Market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By Yaniv Gutman</a:t>
            </a:r>
            <a:endParaRPr lang="en-IL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550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44B2B9-EDCE-C9D5-BA78-A9D68055C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טכנולוגיות</a:t>
            </a:r>
            <a:endParaRPr lang="en-IL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F3E66F5-355D-6D3D-9E27-778E0EB48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965887-5D76-D6CF-50AC-D3759D37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3335336"/>
            <a:ext cx="4895056" cy="3322137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400" dirty="0"/>
              <a:t>Database</a:t>
            </a:r>
          </a:p>
          <a:p>
            <a:pPr lvl="1" algn="l"/>
            <a:r>
              <a:rPr lang="en-US" dirty="0"/>
              <a:t>Microsoft SQL Server</a:t>
            </a:r>
          </a:p>
          <a:p>
            <a:pPr algn="l"/>
            <a:r>
              <a:rPr lang="en-US" sz="2400" dirty="0"/>
              <a:t>Sentiment Analysis</a:t>
            </a:r>
          </a:p>
          <a:p>
            <a:pPr lvl="1" algn="l"/>
            <a:r>
              <a:rPr lang="en-US" dirty="0"/>
              <a:t>Microsoft Cognitive services</a:t>
            </a:r>
          </a:p>
          <a:p>
            <a:pPr algn="l"/>
            <a:r>
              <a:rPr lang="en-US" sz="2400" dirty="0"/>
              <a:t>Hosting</a:t>
            </a:r>
          </a:p>
          <a:p>
            <a:pPr lvl="1" algn="l"/>
            <a:r>
              <a:rPr lang="en-US" dirty="0"/>
              <a:t>Azure Function – serverless</a:t>
            </a:r>
          </a:p>
          <a:p>
            <a:pPr lvl="1" algn="l"/>
            <a:r>
              <a:rPr lang="en-US" dirty="0"/>
              <a:t>Kubernetes </a:t>
            </a:r>
            <a:r>
              <a:rPr lang="en-US" dirty="0" err="1"/>
              <a:t>CronJob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162168-10EE-F602-F111-845B3BFA7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Research - ML</a:t>
            </a:r>
            <a:endParaRPr lang="en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DA5240E-1F89-6A6A-9B09-EE2D8FA6C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3322137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Data collection</a:t>
            </a:r>
          </a:p>
          <a:p>
            <a:pPr lvl="1"/>
            <a:r>
              <a:rPr lang="en-US" dirty="0"/>
              <a:t>Python scripts</a:t>
            </a:r>
          </a:p>
          <a:p>
            <a:r>
              <a:rPr lang="en-US" sz="2400" dirty="0"/>
              <a:t>Database</a:t>
            </a:r>
          </a:p>
          <a:p>
            <a:pPr lvl="1"/>
            <a:r>
              <a:rPr lang="en-US" dirty="0"/>
              <a:t>Microsoft SQL Server</a:t>
            </a:r>
          </a:p>
          <a:p>
            <a:pPr algn="l"/>
            <a:r>
              <a:rPr lang="en-US" sz="2400" dirty="0"/>
              <a:t>Sentiment Analysis</a:t>
            </a:r>
          </a:p>
          <a:p>
            <a:pPr lvl="1" algn="l"/>
            <a:r>
              <a:rPr lang="en-US" dirty="0"/>
              <a:t>Microsoft Cognitive services</a:t>
            </a:r>
          </a:p>
          <a:p>
            <a:r>
              <a:rPr lang="en-US" sz="2400" dirty="0"/>
              <a:t>Machine Learning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Libraries – </a:t>
            </a:r>
            <a:r>
              <a:rPr lang="en-US" dirty="0" err="1"/>
              <a:t>numpy</a:t>
            </a:r>
            <a:r>
              <a:rPr lang="en-US" dirty="0"/>
              <a:t>, pandas, </a:t>
            </a:r>
            <a:r>
              <a:rPr lang="en-US" dirty="0" err="1"/>
              <a:t>scipy</a:t>
            </a:r>
            <a:r>
              <a:rPr lang="en-US" dirty="0"/>
              <a:t>, scikit-learn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3748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9E8C40F-8817-0D20-45E6-BFFD66B8D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ארכיטקטורה</a:t>
            </a:r>
            <a:endParaRPr lang="en-IL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81250F9-43DF-9D8E-F82A-EF3888F51D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028574" y="1274751"/>
            <a:ext cx="6134852" cy="520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408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03B6-872E-6FEE-6129-690FB0A52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90500"/>
            <a:ext cx="10018713" cy="1752599"/>
          </a:xfrm>
        </p:spPr>
        <p:txBody>
          <a:bodyPr/>
          <a:lstStyle/>
          <a:p>
            <a:r>
              <a:rPr lang="en-US"/>
              <a:t>Sentiments Assesment</a:t>
            </a:r>
            <a:endParaRPr lang="en-IL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D5C5F0E-70E2-00AB-7CC6-A1ACFDA27B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3725" y="1680980"/>
            <a:ext cx="6719888" cy="5096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98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EA30-BCB9-EAC7-7B80-4FD8F32A9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809" y="190500"/>
            <a:ext cx="10018713" cy="1752599"/>
          </a:xfrm>
        </p:spPr>
        <p:txBody>
          <a:bodyPr/>
          <a:lstStyle/>
          <a:p>
            <a:r>
              <a:rPr lang="en-US" dirty="0"/>
              <a:t>ERD</a:t>
            </a:r>
            <a:endParaRPr lang="en-IL" dirty="0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6561EB87-90A8-8954-3C6F-AEFEFBE24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07850"/>
            <a:ext cx="7086600" cy="664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105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E351E-2B9D-58E3-7247-0161E0B20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תכנית עבודה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4BFC2D-99C3-B03D-11AD-1B7A6E188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85974"/>
            <a:ext cx="10018713" cy="3124201"/>
          </a:xfrm>
        </p:spPr>
        <p:txBody>
          <a:bodyPr>
            <a:normAutofit fontScale="85000" lnSpcReduction="20000"/>
          </a:bodyPr>
          <a:lstStyle/>
          <a:p>
            <a:pPr marL="457200" indent="-457200" algn="r" rtl="1">
              <a:buFont typeface="+mj-lt"/>
              <a:buAutoNum type="arabicPeriod"/>
            </a:pPr>
            <a:r>
              <a:rPr lang="he-IL" b="1"/>
              <a:t>יצירת תשתיות</a:t>
            </a:r>
            <a:r>
              <a:rPr lang="he-IL"/>
              <a:t> – הקמה של התשתיות הנדרשות לפרויקט – </a:t>
            </a:r>
            <a:r>
              <a:rPr lang="en-US"/>
              <a:t>DB, CognitiveServices</a:t>
            </a:r>
            <a:endParaRPr lang="he-IL" b="1"/>
          </a:p>
          <a:p>
            <a:pPr marL="457200" indent="-457200" algn="r" rtl="1">
              <a:buFont typeface="+mj-lt"/>
              <a:buAutoNum type="arabicPeriod"/>
            </a:pPr>
            <a:r>
              <a:rPr lang="he-IL" b="1"/>
              <a:t>איסוף נתונים </a:t>
            </a:r>
            <a:r>
              <a:rPr lang="he-IL"/>
              <a:t>– פוסטים היסטוריים, מידע על משתמשים, מחירים היסטוריים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/>
              <a:t>אינטגרציה עם </a:t>
            </a:r>
            <a:r>
              <a:rPr lang="en-US" b="1"/>
              <a:t>Azure Cognitive Services</a:t>
            </a:r>
            <a:r>
              <a:rPr lang="he-IL"/>
              <a:t> – כתיבת הקוד האחראי על ביצוע ניתוח הסנטימנטים</a:t>
            </a:r>
            <a:endParaRPr lang="he-IL" b="1"/>
          </a:p>
          <a:p>
            <a:pPr marL="457200" indent="-457200" algn="r" rtl="1">
              <a:buFont typeface="+mj-lt"/>
              <a:buAutoNum type="arabicPeriod"/>
            </a:pPr>
            <a:r>
              <a:rPr lang="he-IL" b="1"/>
              <a:t>ניתוח סנטימנטים היסטוריים</a:t>
            </a:r>
            <a:r>
              <a:rPr lang="he-IL"/>
              <a:t> – ניתוח סנטימנטים של הפוסטים, וכיול המנתח ע"י מעבר על פוסטים מדגמיים.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/>
              <a:t>פיתוח האלגוריתם ומחקר ערכים בעזרת </a:t>
            </a:r>
            <a:r>
              <a:rPr lang="en-US" b="1"/>
              <a:t>Machine Learning</a:t>
            </a:r>
            <a:r>
              <a:rPr lang="he-IL" b="1"/>
              <a:t> – </a:t>
            </a:r>
            <a:r>
              <a:rPr lang="he-IL"/>
              <a:t>פיתוח האלגוריתם מעל המידע שנאסף, כיול ספים בעזרת </a:t>
            </a:r>
            <a:r>
              <a:rPr lang="en-US"/>
              <a:t>Machine learning</a:t>
            </a:r>
            <a:r>
              <a:rPr lang="he-IL"/>
              <a:t> וביצוע </a:t>
            </a:r>
            <a:r>
              <a:rPr lang="en-US"/>
              <a:t>Backtesting</a:t>
            </a:r>
            <a:r>
              <a:rPr lang="he-IL"/>
              <a:t> – </a:t>
            </a:r>
            <a:r>
              <a:rPr lang="he-IL" u="sng"/>
              <a:t>איטרטיבי</a:t>
            </a:r>
          </a:p>
          <a:p>
            <a:pPr marL="457200" indent="-457200" algn="r" rtl="1">
              <a:buFont typeface="+mj-lt"/>
              <a:buAutoNum type="arabicPeriod"/>
            </a:pPr>
            <a:r>
              <a:rPr lang="he-IL" b="1"/>
              <a:t>ניתוח תוצאות המודל והצגה </a:t>
            </a:r>
            <a:r>
              <a:rPr lang="he-IL"/>
              <a:t>– ניתוח של תוצאות המחקר ובדיקה אם עומד בדרישת וניתן להמשיך לפיתוח</a:t>
            </a:r>
            <a:endParaRPr lang="he-IL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5C8AB-0217-1103-1790-1D84EDA0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82209"/>
            <a:ext cx="12192000" cy="137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97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A7F17-5FD5-8757-051C-782FE71C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שאלות?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FF5688-07D7-CA10-E2E6-91C85DE7D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35158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4272E04-E720-B3EF-5251-60F85F44A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417388"/>
            <a:ext cx="10018713" cy="835150"/>
          </a:xfrm>
        </p:spPr>
        <p:txBody>
          <a:bodyPr/>
          <a:lstStyle/>
          <a:p>
            <a:r>
              <a:rPr lang="he-IL" dirty="0"/>
              <a:t>כולם רוצים לנצח את השוק – מעטים מצליחים</a:t>
            </a:r>
            <a:endParaRPr lang="en-I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B87AFE-6BE6-3250-6A9E-AE3CE70B4B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9" y="2505075"/>
            <a:ext cx="12077062" cy="4286250"/>
          </a:xfrm>
          <a:prstGeom prst="rect">
            <a:avLst/>
          </a:prstGeom>
          <a:ln>
            <a:noFill/>
          </a:ln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C6D3627-EAAF-1F1D-F013-333166D3D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he-IL" altLang="en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כולם רוצים לנצח את השוק – מעטים מצליחים</a:t>
            </a:r>
            <a:r>
              <a:rPr kumimoji="0" lang="en-IL" altLang="en-IL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IL" altLang="en-I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47971A-231F-C733-8DD8-836F0543A3C1}"/>
              </a:ext>
            </a:extLst>
          </p:cNvPr>
          <p:cNvSpPr txBox="1"/>
          <p:nvPr/>
        </p:nvSpPr>
        <p:spPr>
          <a:xfrm>
            <a:off x="3099725" y="745616"/>
            <a:ext cx="151802" cy="722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L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D0434AA-81A1-68C2-BBE6-504253CAB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312" y="980601"/>
            <a:ext cx="1001871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השוק מלא במידע, דעות ותחזיות – אך רק מעטים מצליחים להפוך אותו לתשואות עקביות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היתרון קיים, אך מפוזר בין מיליוני קולות ברשתות החברתיות – איך ננצל אותו נכון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המספרים לא משקרים: הרוב לא מצליחים להכות את המדד, אך הסודות להצלחה נמצאים בפיד</a:t>
            </a:r>
            <a:r>
              <a:rPr kumimoji="0" lang="en-IL" altLang="en-I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4479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7336314C-E1E6-E7FF-FA8F-81959EED08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72" y="247650"/>
            <a:ext cx="5487828" cy="6362700"/>
          </a:xfrm>
        </p:spPr>
      </p:pic>
      <p:pic>
        <p:nvPicPr>
          <p:cNvPr id="10" name="Content Placeholder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A74D3F0A-D08E-B6EF-CD35-2F0120BC7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50382"/>
            <a:ext cx="6066004" cy="2557236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0499E8F-AEDD-4130-825A-E3BF071C2ED3}"/>
              </a:ext>
            </a:extLst>
          </p:cNvPr>
          <p:cNvSpPr/>
          <p:nvPr/>
        </p:nvSpPr>
        <p:spPr>
          <a:xfrm>
            <a:off x="795386" y="359092"/>
            <a:ext cx="581025" cy="5619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CC69AF-BC5B-1CD3-DD9B-751A9A879E5C}"/>
              </a:ext>
            </a:extLst>
          </p:cNvPr>
          <p:cNvSpPr/>
          <p:nvPr/>
        </p:nvSpPr>
        <p:spPr>
          <a:xfrm>
            <a:off x="1472184" y="484631"/>
            <a:ext cx="914400" cy="1828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46C171-96AC-80F5-CFEE-81FEAABD5182}"/>
              </a:ext>
            </a:extLst>
          </p:cNvPr>
          <p:cNvSpPr txBox="1"/>
          <p:nvPr/>
        </p:nvSpPr>
        <p:spPr>
          <a:xfrm>
            <a:off x="7451078" y="576071"/>
            <a:ext cx="335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Detailed Analysis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424534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43FD3819-B790-C138-6426-BF2B094F82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71" y="304799"/>
            <a:ext cx="5517219" cy="6155869"/>
          </a:xfr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9755AA-24BD-EBEF-3449-4004B4750FB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493479"/>
            <a:ext cx="6087970" cy="177850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C4F17A-3D8C-C64B-CACD-5F0BE9278BF5}"/>
              </a:ext>
            </a:extLst>
          </p:cNvPr>
          <p:cNvSpPr/>
          <p:nvPr/>
        </p:nvSpPr>
        <p:spPr>
          <a:xfrm>
            <a:off x="678156" y="366851"/>
            <a:ext cx="603504" cy="6461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249BAA-D907-ADB6-D374-0A2B78ACC6D1}"/>
              </a:ext>
            </a:extLst>
          </p:cNvPr>
          <p:cNvSpPr/>
          <p:nvPr/>
        </p:nvSpPr>
        <p:spPr>
          <a:xfrm>
            <a:off x="1380744" y="397332"/>
            <a:ext cx="1243584" cy="27018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9BBBFE-D3CB-A771-C802-3CE4228D76D0}"/>
              </a:ext>
            </a:extLst>
          </p:cNvPr>
          <p:cNvSpPr txBox="1"/>
          <p:nvPr/>
        </p:nvSpPr>
        <p:spPr>
          <a:xfrm>
            <a:off x="7451078" y="576071"/>
            <a:ext cx="3355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Market Insights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3506609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E22B55-35E3-2453-466E-A221754DB8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06" y="1381125"/>
            <a:ext cx="5651094" cy="4095748"/>
          </a:xfrm>
        </p:spPr>
      </p:pic>
      <p:pic>
        <p:nvPicPr>
          <p:cNvPr id="10" name="Content Placeholder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B294EBC6-E0CA-BD5E-1D41-5D70E22339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343751"/>
            <a:ext cx="6092778" cy="2170498"/>
          </a:xfr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7D7B792-076F-0C82-416C-46672E86A3E9}"/>
              </a:ext>
            </a:extLst>
          </p:cNvPr>
          <p:cNvSpPr/>
          <p:nvPr/>
        </p:nvSpPr>
        <p:spPr>
          <a:xfrm>
            <a:off x="539496" y="1453896"/>
            <a:ext cx="649224" cy="65836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9B2517-894B-491E-C983-DD5F5BD2EED2}"/>
              </a:ext>
            </a:extLst>
          </p:cNvPr>
          <p:cNvSpPr/>
          <p:nvPr/>
        </p:nvSpPr>
        <p:spPr>
          <a:xfrm>
            <a:off x="1257910" y="1616456"/>
            <a:ext cx="1130706" cy="1920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55A8FB-3842-38FD-5B4B-2D5F432977CA}"/>
              </a:ext>
            </a:extLst>
          </p:cNvPr>
          <p:cNvSpPr txBox="1"/>
          <p:nvPr/>
        </p:nvSpPr>
        <p:spPr>
          <a:xfrm>
            <a:off x="7303492" y="576071"/>
            <a:ext cx="3651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Doomsday Prediction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177095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00AC-36BA-8C82-749D-D3259E6DB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הגדרת הפרויקט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0246D-78AA-59F6-0C07-7719267C9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800" b="1" i="1" dirty="0">
                <a:solidFill>
                  <a:srgbClr val="0070C0"/>
                </a:solidFill>
              </a:rPr>
              <a:t>אלגוריתם מסחר </a:t>
            </a:r>
            <a:r>
              <a:rPr lang="he-IL" sz="2800" dirty="0"/>
              <a:t>המנתח פוסטים </a:t>
            </a:r>
            <a:r>
              <a:rPr lang="he-IL" sz="2800" b="1" i="1" dirty="0">
                <a:solidFill>
                  <a:srgbClr val="0070C0"/>
                </a:solidFill>
              </a:rPr>
              <a:t>ברשת מסחר חברתית</a:t>
            </a:r>
            <a:r>
              <a:rPr lang="he-IL" sz="2800" dirty="0"/>
              <a:t>, כדי לזהות מניות בעלות פוטנציאל </a:t>
            </a:r>
            <a:r>
              <a:rPr lang="he-IL" sz="2800" b="1" i="1" dirty="0">
                <a:solidFill>
                  <a:srgbClr val="0070C0"/>
                </a:solidFill>
              </a:rPr>
              <a:t>תשואת יתר </a:t>
            </a:r>
            <a:r>
              <a:rPr lang="he-IL" sz="2800" dirty="0"/>
              <a:t>בהשוואה למדד הייחוס.</a:t>
            </a:r>
          </a:p>
          <a:p>
            <a:pPr algn="r" rtl="1"/>
            <a:r>
              <a:rPr lang="he-IL" sz="2800" dirty="0"/>
              <a:t>מדד הייחוס – </a:t>
            </a:r>
            <a:r>
              <a:rPr lang="en-US" sz="2800" dirty="0"/>
              <a:t>S&amp;P500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268691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AD00F15-6260-CCFA-E10B-5607BFD3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סקירת מתחרים</a:t>
            </a:r>
            <a:endParaRPr lang="en-I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5FAE8F-7602-7CE7-826D-FA5FBF85B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Alpaca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0A1125-24FA-1D58-4710-F4293CA429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sz="2200" dirty="0"/>
              <a:t>מסחר אלגוריתמי בקריפטו בפלטפורמה של אלפקה</a:t>
            </a:r>
          </a:p>
          <a:p>
            <a:pPr algn="r" rtl="1"/>
            <a:r>
              <a:rPr lang="he-IL" sz="2200" dirty="0"/>
              <a:t>מבוסס טוויטר</a:t>
            </a:r>
          </a:p>
          <a:p>
            <a:pPr algn="r" rtl="1"/>
            <a:r>
              <a:rPr lang="he-IL" sz="2200" dirty="0"/>
              <a:t>עובד ע"פ חיפוש מילות מפתח בטוויטר, וניתוח סנטימנטים של התוצאות</a:t>
            </a:r>
            <a:endParaRPr lang="en-IL" sz="2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4A5232-EB3B-E629-0A2B-5B782BE18C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Personal </a:t>
            </a:r>
            <a:r>
              <a:rPr lang="en-US" dirty="0" err="1"/>
              <a:t>AlgoTrading</a:t>
            </a:r>
            <a:endParaRPr lang="en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35F50E5-6B2A-7B70-0D13-36FF687E20C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algn="r" rtl="1"/>
            <a:r>
              <a:rPr lang="he-IL" sz="2200" dirty="0"/>
              <a:t>מסחר אלגוריתמי במניות בפלטפורמות מסחר שונות</a:t>
            </a:r>
          </a:p>
          <a:p>
            <a:pPr algn="r" rtl="1"/>
            <a:r>
              <a:rPr lang="he-IL" sz="2200" dirty="0"/>
              <a:t>מבוסס פורומים ברדיט ו/או טוויטר</a:t>
            </a:r>
          </a:p>
          <a:p>
            <a:pPr algn="r" rtl="1"/>
            <a:r>
              <a:rPr lang="he-IL" sz="2200" dirty="0"/>
              <a:t>עובר על פוסטים בפורומים ייעודיים, או של יוזרים ייעודיים לביצוע החלטות</a:t>
            </a:r>
            <a:endParaRPr lang="en-IL" sz="2200" dirty="0"/>
          </a:p>
        </p:txBody>
      </p:sp>
      <p:pic>
        <p:nvPicPr>
          <p:cNvPr id="2050" name="Picture 2" descr="API v2 - Documentation | Alpaca">
            <a:extLst>
              <a:ext uri="{FF2B5EF4-FFF2-40B4-BE49-F238E27FC236}">
                <a16:creationId xmlns:a16="http://schemas.microsoft.com/office/drawing/2014/main" id="{77D370FD-6973-185D-04D6-A7311DB05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379" y="2606280"/>
            <a:ext cx="680768" cy="6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F904CE86-8F6E-81A7-FA1A-D2D175EC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6868" y="2666047"/>
            <a:ext cx="681926" cy="56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ddit 101 — The Sneaky Artist">
            <a:extLst>
              <a:ext uri="{FF2B5EF4-FFF2-40B4-BE49-F238E27FC236}">
                <a16:creationId xmlns:a16="http://schemas.microsoft.com/office/drawing/2014/main" id="{DB13A5E9-0FE9-D374-938C-88FA0F9AC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7305" y="2666047"/>
            <a:ext cx="680768" cy="680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709565-5AD6-B291-319A-A13F0B98F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2060" y="2748576"/>
            <a:ext cx="681926" cy="56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F2BC21-67B8-7647-5797-71B986CEC747}"/>
              </a:ext>
            </a:extLst>
          </p:cNvPr>
          <p:cNvSpPr txBox="1"/>
          <p:nvPr/>
        </p:nvSpPr>
        <p:spPr>
          <a:xfrm>
            <a:off x="3950037" y="5791199"/>
            <a:ext cx="58609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e-IL" sz="2800" b="1" dirty="0"/>
              <a:t>מה חסר?</a:t>
            </a:r>
          </a:p>
          <a:p>
            <a:pPr algn="ctr"/>
            <a:r>
              <a:rPr lang="he-IL" sz="2800" b="1" dirty="0"/>
              <a:t>בדיקת מהימנות ואמינות של כותב הפוסט</a:t>
            </a:r>
            <a:endParaRPr lang="en-IL" sz="2800" b="1" dirty="0"/>
          </a:p>
        </p:txBody>
      </p:sp>
    </p:spTree>
    <p:extLst>
      <p:ext uri="{BB962C8B-B14F-4D97-AF65-F5344CB8AC3E}">
        <p14:creationId xmlns:p14="http://schemas.microsoft.com/office/powerpoint/2010/main" val="289962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C8AE-574B-566A-F9EA-3E546B39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פונקציונאליות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8B6C5-5C81-0F8A-DF56-01A2B7A8B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r" rtl="1"/>
            <a:r>
              <a:rPr lang="he-IL" dirty="0"/>
              <a:t>ניתוח סנטימנטים – זיוי חיובי/שלילי של הדיעות המובעות בפוסטים על מניות ספציפיות</a:t>
            </a:r>
          </a:p>
          <a:p>
            <a:pPr algn="r" rtl="1"/>
            <a:r>
              <a:rPr lang="he-IL" dirty="0"/>
              <a:t>דירוג כותבים – שקלול שנות פעילות, תשואות עבר, ודירוג מקצועי</a:t>
            </a:r>
          </a:p>
          <a:p>
            <a:pPr algn="r" rtl="1"/>
            <a:r>
              <a:rPr lang="he-IL" dirty="0"/>
              <a:t>דירוג מניות – שילוש סנטימנטים ודירוג כותבים ליצירת רשימת מניות מומלצות</a:t>
            </a:r>
          </a:p>
          <a:p>
            <a:pPr algn="r" rtl="1"/>
            <a:r>
              <a:rPr lang="en-IL" dirty="0"/>
              <a:t> </a:t>
            </a:r>
            <a:r>
              <a:rPr lang="he-IL" dirty="0"/>
              <a:t>ניהול פורטפוליו – החזקה של 10-20 המניות עם הדירוג הגבוה ביותר</a:t>
            </a:r>
          </a:p>
          <a:p>
            <a:pPr algn="r" rtl="1"/>
            <a:r>
              <a:rPr lang="he-IL" dirty="0"/>
              <a:t>סינון מניות – שימוש אך ורק במניות הנכללות במדד ה-</a:t>
            </a:r>
            <a:r>
              <a:rPr lang="en-US" dirty="0"/>
              <a:t>S&amp;P500</a:t>
            </a:r>
            <a:endParaRPr lang="he-IL" dirty="0"/>
          </a:p>
          <a:p>
            <a:pPr algn="r" rtl="1"/>
            <a:r>
              <a:rPr lang="en-US" dirty="0" err="1"/>
              <a:t>Backtesting</a:t>
            </a:r>
            <a:r>
              <a:rPr lang="he-IL" dirty="0"/>
              <a:t> – בדיקה רטרוספקטיבית של האסטרטגיה</a:t>
            </a:r>
          </a:p>
          <a:p>
            <a:pPr algn="r" rtl="1"/>
            <a:r>
              <a:rPr lang="he-IL" dirty="0"/>
              <a:t>הערכת הצלחת המודל מול תשואת השוק – מדד </a:t>
            </a:r>
            <a:r>
              <a:rPr lang="en-US" dirty="0"/>
              <a:t>S&amp;P500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29061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84160-C834-DC65-6126-397F25C0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E6A-4444-82E7-495E-9F8EE644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דרישות לא פונקציונאליות</a:t>
            </a:r>
            <a:endParaRPr lang="en-I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286AD-327E-F63C-F1DB-C6E0C6F31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/>
            <a:r>
              <a:rPr lang="he-IL" dirty="0"/>
              <a:t>דיוק גבוה – האלגוריתם צריך לסנן רעשים ולתת משקל גדול יותר לניתוחים מעמיקים</a:t>
            </a:r>
          </a:p>
          <a:p>
            <a:pPr algn="r" rtl="1"/>
            <a:r>
              <a:rPr lang="he-IL" dirty="0"/>
              <a:t>סקלאביליות – תמיכה בניתוח כמות גדולה של פוסטים</a:t>
            </a:r>
            <a:r>
              <a:rPr lang="en-US" dirty="0"/>
              <a:t> </a:t>
            </a:r>
            <a:endParaRPr lang="he-IL" dirty="0"/>
          </a:p>
          <a:p>
            <a:pPr algn="r" rtl="1"/>
            <a:r>
              <a:rPr lang="he-IL" dirty="0"/>
              <a:t>ביצועים – עיבוד נתונים מהיר כדי לספק החלטות בזמן</a:t>
            </a:r>
          </a:p>
          <a:p>
            <a:pPr algn="r" rtl="1"/>
            <a:r>
              <a:rPr lang="he-IL" dirty="0"/>
              <a:t>אבטחת מידע – הגנה על נתונים ולקוחות, ולא לחשוף מידע פרטי</a:t>
            </a:r>
          </a:p>
          <a:p>
            <a:pPr algn="r" rtl="1"/>
            <a:r>
              <a:rPr lang="he-IL" dirty="0"/>
              <a:t>תשואת יתר של 2% - המטרה המרכזית: עקיפת מדד ה-</a:t>
            </a:r>
            <a:r>
              <a:rPr lang="en-US" dirty="0"/>
              <a:t>S&amp;P500</a:t>
            </a:r>
            <a:r>
              <a:rPr lang="he-IL" dirty="0"/>
              <a:t> בלפחות 2%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7013923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4972</TotalTime>
  <Words>462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Parallax</vt:lpstr>
      <vt:lpstr>CrowdAlpha</vt:lpstr>
      <vt:lpstr>כולם רוצים לנצח את השוק – מעטים מצליחים</vt:lpstr>
      <vt:lpstr>PowerPoint Presentation</vt:lpstr>
      <vt:lpstr>PowerPoint Presentation</vt:lpstr>
      <vt:lpstr>PowerPoint Presentation</vt:lpstr>
      <vt:lpstr>הגדרת הפרויקט</vt:lpstr>
      <vt:lpstr>סקירת מתחרים</vt:lpstr>
      <vt:lpstr>דרישות פונקציונאליות</vt:lpstr>
      <vt:lpstr>דרישות לא פונקציונאליות</vt:lpstr>
      <vt:lpstr>טכנולוגיות</vt:lpstr>
      <vt:lpstr>ארכיטקטורה</vt:lpstr>
      <vt:lpstr>Sentiments Assesment</vt:lpstr>
      <vt:lpstr>ERD</vt:lpstr>
      <vt:lpstr>תכנית עבודה</vt:lpstr>
      <vt:lpstr>שאלות?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Yaniv Gutman</dc:creator>
  <cp:lastModifiedBy>Yaniv Gutman</cp:lastModifiedBy>
  <cp:revision>10</cp:revision>
  <dcterms:created xsi:type="dcterms:W3CDTF">2025-02-02T20:09:57Z</dcterms:created>
  <dcterms:modified xsi:type="dcterms:W3CDTF">2025-02-06T07:02:27Z</dcterms:modified>
</cp:coreProperties>
</file>