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2" r:id="rId7"/>
    <p:sldId id="258" r:id="rId8"/>
    <p:sldId id="264" r:id="rId9"/>
    <p:sldId id="259" r:id="rId10"/>
    <p:sldId id="260" r:id="rId11"/>
    <p:sldId id="263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6343A7B-58EB-E44B-BA68-3157D29903FE}">
          <p14:sldIdLst>
            <p14:sldId id="256"/>
            <p14:sldId id="257"/>
            <p14:sldId id="262"/>
            <p14:sldId id="258"/>
            <p14:sldId id="264"/>
            <p14:sldId id="259"/>
            <p14:sldId id="260"/>
            <p14:sldId id="263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9"/>
  </p:normalViewPr>
  <p:slideViewPr>
    <p:cSldViewPr snapToGrid="0">
      <p:cViewPr varScale="1">
        <p:scale>
          <a:sx n="88" d="100"/>
          <a:sy n="88" d="100"/>
        </p:scale>
        <p:origin x="9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van Dronkelaar" userId="S::dennis.van.dronkelaar@hva.nl::4db12362-02b9-427d-a3b6-7f3a3183519f" providerId="AD" clId="Web-{92FCEEE3-E1CF-E895-5160-3FA56BA4EBF0}"/>
  </pc:docChgLst>
  <pc:docChgLst>
    <pc:chgData name="Lucas de Swart" userId="S::lucas.de.swart@hva.nl::a61ad225-809b-4c57-af09-f38ffe6bf369" providerId="AD" clId="Web-{19C8E22F-2600-AB3F-0FF5-9183796F2F78}"/>
  </pc:docChgLst>
  <pc:docChgLst>
    <pc:chgData name="Luuk Terweijden" userId="S::luuk.terweijden@hva.nl::f31b530b-2d5f-42b8-ad45-d78107f04565" providerId="AD" clId="Web-{E1FD1D27-239F-89EE-8FC3-EC3BCA66F091}"/>
  </pc:docChgLst>
  <pc:docChgLst>
    <pc:chgData name="Leon van Dijk" userId="S::leon.van.dijk2@hva.nl::0c9b83c7-0852-4af2-a4a8-ee37f76df8c6" providerId="AD" clId="Web-{132E3681-AF29-0747-F818-4540B2F11747}"/>
    <pc:docChg chg="modSld">
      <pc:chgData name="Leon van Dijk" userId="S::leon.van.dijk2@hva.nl::0c9b83c7-0852-4af2-a4a8-ee37f76df8c6" providerId="AD" clId="Web-{132E3681-AF29-0747-F818-4540B2F11747}" dt="2025-01-27T10:27:10.050" v="0"/>
      <pc:docMkLst>
        <pc:docMk/>
      </pc:docMkLst>
      <pc:sldChg chg="modSp">
        <pc:chgData name="Leon van Dijk" userId="S::leon.van.dijk2@hva.nl::0c9b83c7-0852-4af2-a4a8-ee37f76df8c6" providerId="AD" clId="Web-{132E3681-AF29-0747-F818-4540B2F11747}" dt="2025-01-27T10:27:10.050" v="0"/>
        <pc:sldMkLst>
          <pc:docMk/>
          <pc:sldMk cId="1829386623" sldId="262"/>
        </pc:sldMkLst>
        <pc:graphicFrameChg chg="modGraphic">
          <ac:chgData name="Leon van Dijk" userId="S::leon.van.dijk2@hva.nl::0c9b83c7-0852-4af2-a4a8-ee37f76df8c6" providerId="AD" clId="Web-{132E3681-AF29-0747-F818-4540B2F11747}" dt="2025-01-27T10:27:10.050" v="0"/>
          <ac:graphicFrameMkLst>
            <pc:docMk/>
            <pc:sldMk cId="1829386623" sldId="262"/>
            <ac:graphicFrameMk id="4" creationId="{8F22DF0B-8541-5846-BF4F-180FB1FB4BD5}"/>
          </ac:graphicFrameMkLst>
        </pc:graphicFrameChg>
      </pc:sldChg>
    </pc:docChg>
  </pc:docChgLst>
  <pc:docChgLst>
    <pc:chgData name="Thijs Snel" userId="S::thijs.snel@hva.nl::ac8e6200-a093-4684-8b89-ff3a28e63bae" providerId="AD" clId="Web-{A90047D9-F5BC-BA44-C71F-8F21626B3DFD}"/>
  </pc:docChgLst>
  <pc:docChgLst>
    <pc:chgData name="Bas de Kuijer" userId="S::bas.de.kuijer@hva.nl::0e4ed072-c018-4c23-b512-57142aaf37cb" providerId="AD" clId="Web-{5CE1EC60-D81D-2046-2FC1-0B7CA009A983}"/>
  </pc:docChgLst>
  <pc:docChgLst>
    <pc:chgData name="Tristam Boer" userId="S::tristam.boer@hva.nl::5b83ac91-ccc6-4c17-9cca-4c75565f7928" providerId="AD" clId="Web-{C66182A9-D9A8-3550-3339-BDF9030F5D2C}"/>
  </pc:docChgLst>
  <pc:docChgLst>
    <pc:chgData name="Leon van Dijk" userId="0c9b83c7-0852-4af2-a4a8-ee37f76df8c6" providerId="ADAL" clId="{06204854-6DA5-419C-BED3-963188C9981C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DCD0-ED3A-B249-937E-D8E380D74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56ED6-3820-CD45-BA05-04B3E5E2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2E62-5BB7-DD4B-BFA0-FB6DC224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6785A-3C33-944D-89B1-AE96B8EA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A9B54-A7E7-E548-90D4-69DB8899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7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8128F-F60F-0443-8662-D5BA492A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A6CA2-8B15-EB4F-A963-04E787DA2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D1FD2-CD05-8D48-8E49-624EC0D8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52E59-1831-DE4B-8953-6B4AA3DB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CFE31-EA24-8A40-BB59-EE840DDA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67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21B55B-7D5F-C642-9F94-CCFFDB5D4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A2F79-8F83-6947-9338-97988E54E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B449-A691-8F47-BC7C-8EE6478A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7B3E-060B-CD45-B1BA-6BFB682E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B9AF-7F36-934F-BE42-39EDD20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65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DAB1-7926-034E-AF31-707E2093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61F9B-C0C3-F340-9200-27585DD29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FE48-7CE5-7941-8082-BCAB9BFA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E349-67C4-2541-B893-7DC1B210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9DA55-2CC2-A347-B4CE-65D6D288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9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C852-D103-0448-AA31-8F5AED121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810D89-636B-A94B-8E8C-866F8C662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9A5B-82A5-EC4C-9D19-1CE7FD5A0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B073-69B3-5749-8C07-A2A9356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16AE-46A2-384A-B399-35B15E2E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2E67-0612-9E4C-8C3F-9F6870DC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8915-9420-DB40-9D0F-6E9ACCE2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DACC4-E6C2-624F-BAC1-B9CC60D55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022E1-FB62-5E4A-99EB-F43D1E24C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EE66B-7491-2848-A4C6-D5FECB96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86D9-5BBA-5F4A-9BA0-4AE8ED0B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2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210BE-3CA5-E843-9353-6DA5AF12A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5173D-5508-BC4F-B3D8-C0BDD848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6A448-7819-6A46-A303-25849A0C5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FFA8C-8801-E346-B74E-3ECD7487A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D9206-897E-324E-9748-753CF11B9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A28AC-A462-584B-85A3-35DBBC3A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71EA4-F3D9-DE46-93DE-15FFCEB6C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74A1A-5B9D-1B49-80A4-E97D7128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0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FC70-C297-5943-A2B8-2F40EAE9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F914-8F0F-E741-9732-EF10E9D6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CFAF1-FEEC-4440-9407-08C1D5DF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D3BA9-70AB-0449-B61F-9A4D90E0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BE4B2-89EB-654B-92E1-28E2B6D9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14520-4213-214B-AF64-B945FCB2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8300F-B277-C140-8179-A4026A04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5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6A01-9E23-DE40-979D-EFB5FD51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8F7A-6A04-E149-B5B7-2E38E8660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D5B12-4822-6D4E-8C71-2699DDBD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B0333-88B2-1D4E-8E1B-433EBEE99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2CDD3-E017-A544-8E9F-5DE6145E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C8F55-CBD4-E046-9FCE-442656BE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59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6C36F-1CE2-B34D-A983-E1666FE9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24017-520B-1240-A04E-8BC38C39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1907E3-7525-EC44-B704-0B9A9E8A7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19BD6-E6D1-8445-8AEA-07532ECFF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05DFE-A887-2D4B-A1A5-4E0D3FC9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8ADF0-88E4-1947-85A6-D466BD27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E7A8B-1F96-0B4F-B883-CF2E74B0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AEA2A-0D52-C545-90C3-ED438F51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9D00-96D7-544B-AC02-206C312965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D6B2-F18C-7F46-8EB9-E5578F9CD612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FD762-F362-0844-AD6D-5B595A2CE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BC584-5F80-8643-A717-971F2932A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894FC-F76F-F347-A54F-69F695294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8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4189-7849-4748-8882-91B608ECF9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Smart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89767-CD85-A449-867E-69D8C2DF6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Werkcollege</a:t>
            </a:r>
            <a:r>
              <a:rPr lang="en-US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7409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C310-6151-8648-9564-44DD8410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F677B-0F2D-5847-99D2-45BA4BE67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Werkcolleges</a:t>
            </a:r>
            <a:r>
              <a:rPr lang="en-US" dirty="0"/>
              <a:t> (</a:t>
            </a:r>
            <a:r>
              <a:rPr lang="en-US" dirty="0" err="1"/>
              <a:t>verschillende</a:t>
            </a:r>
            <a:r>
              <a:rPr lang="en-US" dirty="0"/>
              <a:t> </a:t>
            </a:r>
            <a:r>
              <a:rPr lang="en-US" dirty="0" err="1"/>
              <a:t>dagen</a:t>
            </a:r>
            <a:r>
              <a:rPr lang="en-US" dirty="0"/>
              <a:t>)</a:t>
            </a:r>
          </a:p>
          <a:p>
            <a:r>
              <a:rPr lang="en-US" dirty="0"/>
              <a:t>Consult </a:t>
            </a:r>
            <a:r>
              <a:rPr lang="en-US" dirty="0" err="1"/>
              <a:t>groepsopdracht</a:t>
            </a:r>
            <a:r>
              <a:rPr lang="en-US" dirty="0"/>
              <a:t> (</a:t>
            </a:r>
            <a:r>
              <a:rPr lang="en-US" dirty="0" err="1"/>
              <a:t>samen</a:t>
            </a:r>
            <a:r>
              <a:rPr lang="en-US" dirty="0"/>
              <a:t> in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plannen</a:t>
            </a:r>
            <a:r>
              <a:rPr lang="en-US" dirty="0"/>
              <a:t> – </a:t>
            </a:r>
            <a:r>
              <a:rPr lang="en-US" dirty="0" err="1"/>
              <a:t>voor</a:t>
            </a:r>
            <a:r>
              <a:rPr lang="en-US" dirty="0"/>
              <a:t>/</a:t>
            </a:r>
            <a:r>
              <a:rPr lang="en-US" dirty="0" err="1"/>
              <a:t>na</a:t>
            </a:r>
            <a:r>
              <a:rPr lang="en-US" dirty="0"/>
              <a:t> college)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3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1C771-F3F6-AB4B-A8B8-93F75B54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Beoordeling</a:t>
            </a:r>
            <a:r>
              <a:rPr lang="en-US" dirty="0"/>
              <a:t> Smart Industry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F22DF0B-8541-5846-BF4F-180FB1FB4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971520"/>
              </p:ext>
            </p:extLst>
          </p:nvPr>
        </p:nvGraphicFramePr>
        <p:xfrm>
          <a:off x="838200" y="1690687"/>
          <a:ext cx="10515599" cy="45408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86266">
                  <a:extLst>
                    <a:ext uri="{9D8B030D-6E8A-4147-A177-3AD203B41FA5}">
                      <a16:colId xmlns:a16="http://schemas.microsoft.com/office/drawing/2014/main" val="274536010"/>
                    </a:ext>
                  </a:extLst>
                </a:gridCol>
                <a:gridCol w="2370666">
                  <a:extLst>
                    <a:ext uri="{9D8B030D-6E8A-4147-A177-3AD203B41FA5}">
                      <a16:colId xmlns:a16="http://schemas.microsoft.com/office/drawing/2014/main" val="2668422082"/>
                    </a:ext>
                  </a:extLst>
                </a:gridCol>
                <a:gridCol w="2406318">
                  <a:extLst>
                    <a:ext uri="{9D8B030D-6E8A-4147-A177-3AD203B41FA5}">
                      <a16:colId xmlns:a16="http://schemas.microsoft.com/office/drawing/2014/main" val="3463148487"/>
                    </a:ext>
                  </a:extLst>
                </a:gridCol>
                <a:gridCol w="926014">
                  <a:extLst>
                    <a:ext uri="{9D8B030D-6E8A-4147-A177-3AD203B41FA5}">
                      <a16:colId xmlns:a16="http://schemas.microsoft.com/office/drawing/2014/main" val="2228909886"/>
                    </a:ext>
                  </a:extLst>
                </a:gridCol>
                <a:gridCol w="1210942">
                  <a:extLst>
                    <a:ext uri="{9D8B030D-6E8A-4147-A177-3AD203B41FA5}">
                      <a16:colId xmlns:a16="http://schemas.microsoft.com/office/drawing/2014/main" val="599903648"/>
                    </a:ext>
                  </a:extLst>
                </a:gridCol>
                <a:gridCol w="1215393">
                  <a:extLst>
                    <a:ext uri="{9D8B030D-6E8A-4147-A177-3AD203B41FA5}">
                      <a16:colId xmlns:a16="http://schemas.microsoft.com/office/drawing/2014/main" val="1535650795"/>
                    </a:ext>
                  </a:extLst>
                </a:gridCol>
              </a:tblGrid>
              <a:tr h="423774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Berekening 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754567"/>
                  </a:ext>
                </a:extLst>
              </a:tr>
              <a:tr h="42377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Beoordeling door: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Deelcijfer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Onderdeel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Score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Weging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966387"/>
                  </a:ext>
                </a:extLst>
              </a:tr>
              <a:tr h="409648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Opdrachtgever</a:t>
                      </a:r>
                      <a:endParaRPr lang="en-US" sz="1200" u="none" strike="sng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Docenten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63913485"/>
                  </a:ext>
                </a:extLst>
              </a:tr>
              <a:tr h="678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sngStrike" dirty="0" err="1">
                          <a:effectLst/>
                        </a:rPr>
                        <a:t>Eindrapport</a:t>
                      </a:r>
                      <a:r>
                        <a:rPr lang="en-US" sz="1200" u="none" strike="sngStrike" dirty="0">
                          <a:effectLst/>
                        </a:rPr>
                        <a:t>, </a:t>
                      </a:r>
                      <a:r>
                        <a:rPr lang="en-US" sz="1200" u="none" strike="sngStrike" dirty="0" err="1">
                          <a:effectLst/>
                        </a:rPr>
                        <a:t>eindpresentatie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en</a:t>
                      </a:r>
                      <a:r>
                        <a:rPr lang="en-US" sz="1200" u="none" strike="sngStrike" dirty="0">
                          <a:effectLst/>
                        </a:rPr>
                        <a:t> </a:t>
                      </a:r>
                      <a:r>
                        <a:rPr lang="en-US" sz="1200" u="none" strike="sngStrike" dirty="0" err="1">
                          <a:effectLst/>
                        </a:rPr>
                        <a:t>werkwijze</a:t>
                      </a:r>
                      <a:r>
                        <a:rPr lang="en-US" sz="1200" u="none" strike="sngStrike" dirty="0">
                          <a:effectLst/>
                        </a:rPr>
                        <a:t> van het team</a:t>
                      </a:r>
                    </a:p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opdrachten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tijdens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werkcolleges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68896"/>
                  </a:ext>
                </a:extLst>
              </a:tr>
              <a:tr h="423774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Docent(</a:t>
                      </a:r>
                      <a:r>
                        <a:rPr lang="en-US" sz="1200" u="none" strike="noStrike" dirty="0" err="1">
                          <a:effectLst/>
                        </a:rPr>
                        <a:t>en</a:t>
                      </a:r>
                      <a:r>
                        <a:rPr lang="en-US" sz="1200" u="none" strike="noStrike" dirty="0">
                          <a:effectLst/>
                        </a:rPr>
                        <a:t>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B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PVA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69744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Eindrapport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4396041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Presentatie van het team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72120780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Peer to peer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u="none" strike="noStrike">
                          <a:effectLst/>
                        </a:rPr>
                        <a:t>0,1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69807105"/>
                  </a:ext>
                </a:extLst>
              </a:tr>
              <a:tr h="4237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err="1">
                          <a:effectLst/>
                        </a:rPr>
                        <a:t>Individuele</a:t>
                      </a:r>
                      <a:r>
                        <a:rPr lang="en-US" sz="1200" u="none" strike="noStrike">
                          <a:effectLst/>
                        </a:rPr>
                        <a:t> </a:t>
                      </a:r>
                      <a:r>
                        <a:rPr lang="en-US" sz="1200" u="none" strike="noStrike" err="1">
                          <a:effectLst/>
                        </a:rPr>
                        <a:t>opdrachten</a:t>
                      </a:r>
                      <a:r>
                        <a:rPr lang="en-US" sz="1200" u="none" strike="noStrike">
                          <a:effectLst/>
                        </a:rPr>
                        <a:t> tracks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u="none" strike="noStrike" dirty="0">
                          <a:effectLst/>
                        </a:rPr>
                        <a:t>0,2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</a:rPr>
                        <a:t> 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3199116"/>
                  </a:ext>
                </a:extLst>
              </a:tr>
              <a:tr h="423774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Eindcijfer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65201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38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60AA-17BF-5D4E-8CD7-0A3AEC2A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</a:t>
            </a:r>
            <a:r>
              <a:rPr lang="en-US" dirty="0"/>
              <a:t> </a:t>
            </a:r>
            <a:r>
              <a:rPr lang="en-US" dirty="0" err="1"/>
              <a:t>Werkcolleges</a:t>
            </a:r>
            <a:r>
              <a:rPr lang="en-US" dirty="0"/>
              <a:t> Smart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8667-9F1E-3243-80A2-1182E155E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time-series data outlier detection (Colleges 1-2)</a:t>
            </a:r>
          </a:p>
          <a:p>
            <a:r>
              <a:rPr lang="en-US" dirty="0"/>
              <a:t>2D outlier detection (Colleges 2-8)</a:t>
            </a:r>
          </a:p>
          <a:p>
            <a:r>
              <a:rPr lang="en-US" dirty="0"/>
              <a:t>Image detection (Colleges 3-8)</a:t>
            </a:r>
          </a:p>
          <a:p>
            <a:r>
              <a:rPr lang="en-US" dirty="0"/>
              <a:t>Tiny Machine Learning -&gt; </a:t>
            </a:r>
            <a:r>
              <a:rPr lang="en-US" dirty="0" err="1"/>
              <a:t>nog</a:t>
            </a:r>
            <a:r>
              <a:rPr lang="en-US" dirty="0"/>
              <a:t> even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kijken</a:t>
            </a:r>
            <a:r>
              <a:rPr lang="en-US" dirty="0"/>
              <a:t> (Colleges 9-12)</a:t>
            </a:r>
          </a:p>
          <a:p>
            <a:r>
              <a:rPr lang="en-US" dirty="0"/>
              <a:t>Motion amplification (Colleges 12-15)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D8E178E-EA38-FC43-816F-1BE2578FEE48}"/>
              </a:ext>
            </a:extLst>
          </p:cNvPr>
          <p:cNvSpPr/>
          <p:nvPr/>
        </p:nvSpPr>
        <p:spPr>
          <a:xfrm>
            <a:off x="232229" y="1825625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1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5E35B-1194-3E4B-A45F-6D3ADE63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 time-series data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B7331-2AEE-274A-ABDA-9AA971F6A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Generieke</a:t>
            </a:r>
            <a:r>
              <a:rPr lang="en-US"/>
              <a:t> Time-Series </a:t>
            </a:r>
            <a:r>
              <a:rPr lang="en-US" err="1"/>
              <a:t>analyse</a:t>
            </a:r>
            <a:endParaRPr lang="en-US"/>
          </a:p>
          <a:p>
            <a:r>
              <a:rPr lang="en-US" err="1"/>
              <a:t>Analyse</a:t>
            </a:r>
            <a:r>
              <a:rPr lang="en-US"/>
              <a:t> </a:t>
            </a:r>
            <a:r>
              <a:rPr lang="en-US" err="1"/>
              <a:t>koelinstallatie</a:t>
            </a:r>
            <a:r>
              <a:rPr lang="en-US"/>
              <a:t> Maintenance Lab</a:t>
            </a:r>
          </a:p>
          <a:p>
            <a:r>
              <a:rPr lang="en-US" err="1"/>
              <a:t>Gebruik</a:t>
            </a:r>
            <a:r>
              <a:rPr lang="en-US"/>
              <a:t> </a:t>
            </a:r>
            <a:r>
              <a:rPr lang="en-US" err="1"/>
              <a:t>verschillende</a:t>
            </a:r>
            <a:r>
              <a:rPr lang="en-US"/>
              <a:t> outlier detection </a:t>
            </a:r>
            <a:r>
              <a:rPr lang="en-US" err="1"/>
              <a:t>technieken</a:t>
            </a:r>
            <a:endParaRPr lang="en-US"/>
          </a:p>
          <a:p>
            <a:r>
              <a:rPr lang="en-US" err="1"/>
              <a:t>Testen</a:t>
            </a:r>
            <a:r>
              <a:rPr lang="en-US"/>
              <a:t> </a:t>
            </a:r>
            <a:r>
              <a:rPr lang="en-US" err="1"/>
              <a:t>modellen</a:t>
            </a:r>
            <a:endParaRPr lang="en-US"/>
          </a:p>
          <a:p>
            <a:r>
              <a:rPr lang="en-US"/>
              <a:t>Forecasting</a:t>
            </a:r>
          </a:p>
          <a:p>
            <a:r>
              <a:rPr lang="en-US" err="1"/>
              <a:t>Presenteren</a:t>
            </a:r>
            <a:r>
              <a:rPr lang="en-US"/>
              <a:t> van </a:t>
            </a:r>
            <a:r>
              <a:rPr lang="en-US" err="1"/>
              <a:t>analyse</a:t>
            </a:r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F98CCE3-E839-614B-BD9D-8570D795E43A}"/>
              </a:ext>
            </a:extLst>
          </p:cNvPr>
          <p:cNvSpPr/>
          <p:nvPr/>
        </p:nvSpPr>
        <p:spPr>
          <a:xfrm>
            <a:off x="232229" y="1825625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30EE14D-EB29-B54F-950A-BC18605D3E5D}"/>
              </a:ext>
            </a:extLst>
          </p:cNvPr>
          <p:cNvSpPr/>
          <p:nvPr/>
        </p:nvSpPr>
        <p:spPr>
          <a:xfrm>
            <a:off x="232228" y="2427968"/>
            <a:ext cx="489857" cy="3805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87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A1CF7-F888-2448-A895-49B5FEF52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Werkcollege</a:t>
            </a:r>
            <a:r>
              <a:rPr lang="en-US"/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4CB6-F503-494E-BDE1-21C157E0A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Track </a:t>
            </a:r>
            <a:r>
              <a:rPr lang="en-US" dirty="0" err="1"/>
              <a:t>indeling</a:t>
            </a:r>
            <a:r>
              <a:rPr lang="en-US" dirty="0"/>
              <a:t> + </a:t>
            </a:r>
            <a:r>
              <a:rPr lang="en-US" dirty="0" err="1"/>
              <a:t>groepen</a:t>
            </a:r>
            <a:r>
              <a:rPr lang="en-US" dirty="0"/>
              <a:t> –  </a:t>
            </a:r>
            <a:r>
              <a:rPr lang="en-US" dirty="0" err="1"/>
              <a:t>opdrachten</a:t>
            </a:r>
            <a:r>
              <a:rPr lang="en-US" dirty="0"/>
              <a:t> (20 min)</a:t>
            </a:r>
          </a:p>
          <a:p>
            <a:endParaRPr lang="en-US" dirty="0"/>
          </a:p>
          <a:p>
            <a:r>
              <a:rPr lang="en-US" dirty="0"/>
              <a:t>Time-series </a:t>
            </a:r>
            <a:r>
              <a:rPr lang="en-US" dirty="0" err="1"/>
              <a:t>kort</a:t>
            </a:r>
            <a:r>
              <a:rPr lang="en-US" dirty="0"/>
              <a:t> </a:t>
            </a:r>
            <a:r>
              <a:rPr lang="en-US" dirty="0" err="1"/>
              <a:t>doornemen</a:t>
            </a:r>
            <a:endParaRPr lang="en-US" dirty="0"/>
          </a:p>
          <a:p>
            <a:r>
              <a:rPr lang="en-US" dirty="0"/>
              <a:t>Time-series </a:t>
            </a:r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dirty="0" err="1"/>
              <a:t>opdracht</a:t>
            </a:r>
            <a:endParaRPr lang="en-US" dirty="0"/>
          </a:p>
          <a:p>
            <a:r>
              <a:rPr lang="en-US" dirty="0"/>
              <a:t>Time-series prediction</a:t>
            </a:r>
          </a:p>
          <a:p>
            <a:r>
              <a:rPr lang="en-US" dirty="0" err="1"/>
              <a:t>Pauze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Uitleg</a:t>
            </a:r>
            <a:r>
              <a:rPr lang="en-US" dirty="0"/>
              <a:t> </a:t>
            </a:r>
            <a:r>
              <a:rPr lang="en-US" dirty="0" err="1"/>
              <a:t>opdracht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woensdag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05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767A-3B37-3A46-A17B-26CB45EA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Opdracht</a:t>
            </a:r>
            <a:r>
              <a:rPr lang="en-US"/>
              <a:t> </a:t>
            </a:r>
            <a:r>
              <a:rPr lang="en-US" err="1"/>
              <a:t>binnen</a:t>
            </a:r>
            <a:r>
              <a:rPr lang="en-US"/>
              <a:t> les (50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D10FB-F99F-A345-895C-58280B56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Teams -&gt; Hidden channel Smart Industry-&gt; Files-&gt; College 1</a:t>
            </a:r>
          </a:p>
          <a:p>
            <a:pPr lvl="1"/>
            <a:r>
              <a:rPr lang="en-US"/>
              <a:t>Wat </a:t>
            </a:r>
            <a:r>
              <a:rPr lang="en-US" err="1"/>
              <a:t>heb</a:t>
            </a:r>
            <a:r>
              <a:rPr lang="en-US"/>
              <a:t>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nodig</a:t>
            </a:r>
            <a:r>
              <a:rPr lang="en-US"/>
              <a:t>: </a:t>
            </a:r>
          </a:p>
          <a:p>
            <a:pPr lvl="2"/>
            <a:r>
              <a:rPr lang="en-US"/>
              <a:t>Timeseries-anomaly </a:t>
            </a:r>
            <a:r>
              <a:rPr lang="en-US" err="1"/>
              <a:t>detection.ipynb</a:t>
            </a:r>
            <a:endParaRPr lang="en-US"/>
          </a:p>
          <a:p>
            <a:pPr lvl="2"/>
            <a:r>
              <a:rPr lang="en-US" err="1"/>
              <a:t>Catfish.csv</a:t>
            </a:r>
            <a:endParaRPr lang="en-US"/>
          </a:p>
          <a:p>
            <a:pPr lvl="2"/>
            <a:r>
              <a:rPr lang="en-US" err="1"/>
              <a:t>Timeseries_od.csv</a:t>
            </a:r>
            <a:endParaRPr lang="en-US"/>
          </a:p>
          <a:p>
            <a:r>
              <a:rPr lang="en-US" err="1"/>
              <a:t>Gebruik</a:t>
            </a:r>
            <a:r>
              <a:rPr lang="en-US"/>
              <a:t> de </a:t>
            </a:r>
            <a:r>
              <a:rPr lang="en-US" err="1"/>
              <a:t>gedeelde</a:t>
            </a:r>
            <a:r>
              <a:rPr lang="en-US"/>
              <a:t> dataset (</a:t>
            </a:r>
            <a:r>
              <a:rPr lang="en-US" err="1"/>
              <a:t>time_series_od.csv</a:t>
            </a:r>
            <a:r>
              <a:rPr lang="en-US"/>
              <a:t>)</a:t>
            </a:r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time-series </a:t>
            </a:r>
            <a:r>
              <a:rPr lang="en-US" err="1"/>
              <a:t>analyse</a:t>
            </a:r>
            <a:r>
              <a:rPr lang="en-US"/>
              <a:t> (</a:t>
            </a:r>
            <a:r>
              <a:rPr lang="en-US" err="1"/>
              <a:t>gebruik</a:t>
            </a:r>
            <a:r>
              <a:rPr lang="en-US"/>
              <a:t> </a:t>
            </a:r>
            <a:r>
              <a:rPr lang="en-US" err="1"/>
              <a:t>Timeseries_anomaly</a:t>
            </a:r>
            <a:r>
              <a:rPr lang="en-US"/>
              <a:t> </a:t>
            </a:r>
            <a:r>
              <a:rPr lang="en-US" err="1"/>
              <a:t>detection.ipynb</a:t>
            </a:r>
            <a:r>
              <a:rPr lang="en-US"/>
              <a:t>)</a:t>
            </a:r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decomposed seasonal plot</a:t>
            </a:r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plot met </a:t>
            </a:r>
            <a:r>
              <a:rPr lang="en-US" err="1"/>
              <a:t>duidelijke</a:t>
            </a:r>
            <a:r>
              <a:rPr lang="en-US"/>
              <a:t> </a:t>
            </a:r>
            <a:r>
              <a:rPr lang="en-US" err="1"/>
              <a:t>scheidslijnen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elke</a:t>
            </a:r>
            <a:r>
              <a:rPr lang="en-US"/>
              <a:t> </a:t>
            </a:r>
            <a:r>
              <a:rPr lang="en-US" err="1"/>
              <a:t>periode</a:t>
            </a:r>
            <a:endParaRPr lang="en-US"/>
          </a:p>
          <a:p>
            <a:r>
              <a:rPr lang="en-US" err="1"/>
              <a:t>Maak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plot met deviation differences</a:t>
            </a:r>
          </a:p>
          <a:p>
            <a:r>
              <a:rPr lang="en-US" err="1"/>
              <a:t>Kijk</a:t>
            </a:r>
            <a:r>
              <a:rPr lang="en-US"/>
              <a:t> of </a:t>
            </a:r>
            <a:r>
              <a:rPr lang="en-US" err="1"/>
              <a:t>je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voorspelling</a:t>
            </a:r>
            <a:r>
              <a:rPr lang="en-US"/>
              <a:t> </a:t>
            </a:r>
            <a:r>
              <a:rPr lang="en-US" err="1"/>
              <a:t>kan</a:t>
            </a:r>
            <a:r>
              <a:rPr lang="en-US"/>
              <a:t> </a:t>
            </a:r>
            <a:r>
              <a:rPr lang="en-US" err="1"/>
              <a:t>maken</a:t>
            </a:r>
            <a:r>
              <a:rPr lang="en-US"/>
              <a:t> </a:t>
            </a:r>
            <a:r>
              <a:rPr lang="en-US" err="1"/>
              <a:t>binnen</a:t>
            </a:r>
            <a:r>
              <a:rPr lang="en-US"/>
              <a:t> </a:t>
            </a:r>
            <a:r>
              <a:rPr lang="en-US" err="1"/>
              <a:t>een</a:t>
            </a:r>
            <a:r>
              <a:rPr lang="en-US"/>
              <a:t> </a:t>
            </a:r>
            <a:r>
              <a:rPr lang="en-US" err="1"/>
              <a:t>bepaalde</a:t>
            </a:r>
            <a:r>
              <a:rPr lang="en-US"/>
              <a:t> </a:t>
            </a:r>
            <a:r>
              <a:rPr lang="en-US" err="1"/>
              <a:t>tijdsperiode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38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AFBC4-3893-5A44-A9B9-0A42622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Opdracht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woensdag</a:t>
            </a:r>
            <a:r>
              <a:rPr lang="en-US"/>
              <a:t> (1 </a:t>
            </a:r>
            <a:r>
              <a:rPr lang="en-US" err="1"/>
              <a:t>uur</a:t>
            </a:r>
            <a:r>
              <a:rPr lang="en-US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8529D-D471-4143-A8C2-C4EFCBA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nl-NL" dirty="0"/>
              <a:t>Gebruik de data van de koelinstallatie en maak hier de volgende analyses op: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Maak een plot van de gehele dataset van alle variabelen (zie voorbeeld volgende slide)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Maak een plot van 300 minuten om het fysische proces te zien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Maak een plot met duidelijke scheidslijnen voor elke periode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Maak een </a:t>
            </a:r>
            <a:r>
              <a:rPr lang="nl-NL" dirty="0" err="1"/>
              <a:t>decomposed</a:t>
            </a:r>
            <a:r>
              <a:rPr lang="nl-NL" dirty="0"/>
              <a:t> </a:t>
            </a:r>
            <a:r>
              <a:rPr lang="nl-NL" dirty="0" err="1"/>
              <a:t>seasonal</a:t>
            </a:r>
            <a:r>
              <a:rPr lang="nl-NL" dirty="0"/>
              <a:t> plot</a:t>
            </a:r>
            <a:endParaRPr lang="nl-NL" dirty="0">
              <a:cs typeface="Calibri" panose="020F0502020204030204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Maak een plot met </a:t>
            </a:r>
            <a:r>
              <a:rPr lang="nl-NL" dirty="0" err="1"/>
              <a:t>deviation</a:t>
            </a:r>
            <a:r>
              <a:rPr lang="nl-NL" dirty="0"/>
              <a:t> </a:t>
            </a:r>
            <a:r>
              <a:rPr lang="nl-NL" dirty="0" err="1"/>
              <a:t>differences</a:t>
            </a:r>
            <a:endParaRPr lang="nl-NL" dirty="0"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nl-NL" dirty="0"/>
              <a:t>Laat zien waar de koelinstallatie </a:t>
            </a:r>
            <a:r>
              <a:rPr lang="nl-NL" dirty="0" err="1"/>
              <a:t>anomalies</a:t>
            </a:r>
            <a:r>
              <a:rPr lang="nl-NL" dirty="0"/>
              <a:t> heeft!</a:t>
            </a:r>
          </a:p>
          <a:p>
            <a:pPr lvl="1"/>
            <a:endParaRPr lang="nl-NL" dirty="0"/>
          </a:p>
          <a:p>
            <a:r>
              <a:rPr lang="nl-NL" b="1" dirty="0"/>
              <a:t>Cijfer</a:t>
            </a:r>
            <a:r>
              <a:rPr lang="nl-NL" dirty="0"/>
              <a:t> </a:t>
            </a:r>
            <a:r>
              <a:rPr lang="nl-NL"/>
              <a:t>voor portfolio = </a:t>
            </a:r>
            <a:r>
              <a:rPr lang="nl-NL" dirty="0"/>
              <a:t>aantal onderdelen gedaan / 6 * 10</a:t>
            </a:r>
          </a:p>
        </p:txBody>
      </p:sp>
    </p:spTree>
    <p:extLst>
      <p:ext uri="{BB962C8B-B14F-4D97-AF65-F5344CB8AC3E}">
        <p14:creationId xmlns:p14="http://schemas.microsoft.com/office/powerpoint/2010/main" val="321224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2401-C2BB-564D-962A-E7E350C6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8742" y="365125"/>
            <a:ext cx="2569029" cy="5208361"/>
          </a:xfrm>
        </p:spPr>
        <p:txBody>
          <a:bodyPr/>
          <a:lstStyle/>
          <a:p>
            <a:r>
              <a:rPr lang="en-US"/>
              <a:t>Plot hele dataset (l) </a:t>
            </a:r>
            <a:r>
              <a:rPr lang="en-US" err="1"/>
              <a:t>en</a:t>
            </a:r>
            <a:r>
              <a:rPr lang="en-US"/>
              <a:t> plot 15-03 (r)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E2E5B7-79EB-1447-AB62-526313B8E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86321" y="-142241"/>
            <a:ext cx="4673600" cy="68597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1357D5-91C7-5647-A8C3-F437290BD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65" y="-144162"/>
            <a:ext cx="4688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0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A086EBA44544194B59571368E8881" ma:contentTypeVersion="4" ma:contentTypeDescription="Een nieuw document maken." ma:contentTypeScope="" ma:versionID="72c8b84ec59176cec2cfb8d76a758b32">
  <xsd:schema xmlns:xsd="http://www.w3.org/2001/XMLSchema" xmlns:xs="http://www.w3.org/2001/XMLSchema" xmlns:p="http://schemas.microsoft.com/office/2006/metadata/properties" xmlns:ns2="db004b36-c27b-414c-a746-b86b4665d60a" targetNamespace="http://schemas.microsoft.com/office/2006/metadata/properties" ma:root="true" ma:fieldsID="d2378fcf6a2cba7c5b22f911b21ed6b2" ns2:_="">
    <xsd:import namespace="db004b36-c27b-414c-a746-b86b4665d6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04b36-c27b-414c-a746-b86b4665d6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5F4025-5400-4696-BE6C-7F42626678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1ED991-4DF2-45A7-988B-B10CE2C5280A}">
  <ds:schemaRefs>
    <ds:schemaRef ds:uri="807ebf0e-55e0-464b-a24f-3b5f612e3b17"/>
    <ds:schemaRef ds:uri="c81633dc-7c45-47ba-b3d6-86434853fa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1B8ED7B-D48E-492F-9C5C-06B7225C3880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386</Words>
  <Application>Microsoft Macintosh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Smart Industry</vt:lpstr>
      <vt:lpstr>Opzet Smart Industry</vt:lpstr>
      <vt:lpstr>Beoordeling Smart Industry</vt:lpstr>
      <vt:lpstr>Opzet Werkcolleges Smart Industry</vt:lpstr>
      <vt:lpstr>1D time-series data outlier detection</vt:lpstr>
      <vt:lpstr>Werkcollege 1</vt:lpstr>
      <vt:lpstr>Opdracht binnen les (50 min)</vt:lpstr>
      <vt:lpstr>Opdracht voor woensdag (1 uur)</vt:lpstr>
      <vt:lpstr>Plot hele dataset (l) en plot 15-03 (r)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Maintenance </dc:title>
  <dc:creator>Microsoft Office User</dc:creator>
  <cp:lastModifiedBy>Microsoft Office User</cp:lastModifiedBy>
  <cp:revision>8</cp:revision>
  <dcterms:created xsi:type="dcterms:W3CDTF">2022-11-17T10:28:45Z</dcterms:created>
  <dcterms:modified xsi:type="dcterms:W3CDTF">2025-04-14T06:55:09Z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0x010100D0FA086EBA44544194B59571368E8881</vt:lpwstr>
  </property>
  <property fmtid="{D5CDD505-2E9C-101B-9397-08002B2CF9AE}" pid="3" name="MediaServiceImageTags">
    <vt:lpwstr/>
  </property>
</Properties>
</file>