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7" r:id="rId5"/>
    <p:sldId id="280" r:id="rId6"/>
    <p:sldId id="281" r:id="rId7"/>
    <p:sldId id="258" r:id="rId8"/>
    <p:sldId id="265" r:id="rId9"/>
    <p:sldId id="267" r:id="rId10"/>
    <p:sldId id="266" r:id="rId11"/>
    <p:sldId id="269" r:id="rId12"/>
    <p:sldId id="273" r:id="rId13"/>
    <p:sldId id="271" r:id="rId14"/>
    <p:sldId id="279" r:id="rId15"/>
    <p:sldId id="270" r:id="rId16"/>
    <p:sldId id="275" r:id="rId17"/>
    <p:sldId id="276" r:id="rId18"/>
    <p:sldId id="277" r:id="rId19"/>
    <p:sldId id="268" r:id="rId20"/>
    <p:sldId id="278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CB12B-7198-8DC9-D7C2-9DB11F765688}" v="2" dt="2024-11-18T10:08:14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9"/>
  </p:normalViewPr>
  <p:slideViewPr>
    <p:cSldViewPr snapToGrid="0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uk Terweijden" userId="S::luuk.terweijden@hva.nl::f31b530b-2d5f-42b8-ad45-d78107f04565" providerId="AD" clId="Web-{52EBA27B-E5D2-1EB3-7E3C-604323179F02}"/>
    <pc:docChg chg="modSld">
      <pc:chgData name="Luuk Terweijden" userId="S::luuk.terweijden@hva.nl::f31b530b-2d5f-42b8-ad45-d78107f04565" providerId="AD" clId="Web-{52EBA27B-E5D2-1EB3-7E3C-604323179F02}" dt="2024-11-13T15:12:04.583" v="9" actId="20577"/>
      <pc:docMkLst>
        <pc:docMk/>
      </pc:docMkLst>
      <pc:sldChg chg="modSp">
        <pc:chgData name="Luuk Terweijden" userId="S::luuk.terweijden@hva.nl::f31b530b-2d5f-42b8-ad45-d78107f04565" providerId="AD" clId="Web-{52EBA27B-E5D2-1EB3-7E3C-604323179F02}" dt="2024-11-13T15:12:04.583" v="9" actId="20577"/>
        <pc:sldMkLst>
          <pc:docMk/>
          <pc:sldMk cId="4036671120" sldId="271"/>
        </pc:sldMkLst>
        <pc:spChg chg="mod">
          <ac:chgData name="Luuk Terweijden" userId="S::luuk.terweijden@hva.nl::f31b530b-2d5f-42b8-ad45-d78107f04565" providerId="AD" clId="Web-{52EBA27B-E5D2-1EB3-7E3C-604323179F02}" dt="2024-11-13T15:12:04.583" v="9" actId="20577"/>
          <ac:spMkLst>
            <pc:docMk/>
            <pc:sldMk cId="4036671120" sldId="271"/>
            <ac:spMk id="3" creationId="{916E73D9-136F-ED4A-B71F-84D153212246}"/>
          </ac:spMkLst>
        </pc:spChg>
      </pc:sldChg>
    </pc:docChg>
  </pc:docChgLst>
  <pc:docChgLst>
    <pc:chgData name="Matthijs van Balen" userId="S::matthijs.van.balen@hva.nl::7f62050e-2564-4dff-84eb-ac3f9885a011" providerId="AD" clId="Web-{F1FA8EE6-1127-FFF2-2C0C-603C0F467D79}"/>
    <pc:docChg chg="sldOrd">
      <pc:chgData name="Matthijs van Balen" userId="S::matthijs.van.balen@hva.nl::7f62050e-2564-4dff-84eb-ac3f9885a011" providerId="AD" clId="Web-{F1FA8EE6-1127-FFF2-2C0C-603C0F467D79}" dt="2024-11-13T11:38:37.781" v="0"/>
      <pc:docMkLst>
        <pc:docMk/>
      </pc:docMkLst>
      <pc:sldChg chg="ord">
        <pc:chgData name="Matthijs van Balen" userId="S::matthijs.van.balen@hva.nl::7f62050e-2564-4dff-84eb-ac3f9885a011" providerId="AD" clId="Web-{F1FA8EE6-1127-FFF2-2C0C-603C0F467D79}" dt="2024-11-13T11:38:37.781" v="0"/>
        <pc:sldMkLst>
          <pc:docMk/>
          <pc:sldMk cId="2588299951" sldId="258"/>
        </pc:sldMkLst>
      </pc:sldChg>
    </pc:docChg>
  </pc:docChgLst>
  <pc:docChgLst>
    <pc:chgData name="Max de Swart" userId="S::max.de.swart@hva.nl::c2917eab-7f75-4f47-8d8a-e769a795a54d" providerId="AD" clId="Web-{7570485A-BFB9-A542-2DD2-ACEC5F2E5AA7}"/>
    <pc:docChg chg="sldOrd">
      <pc:chgData name="Max de Swart" userId="S::max.de.swart@hva.nl::c2917eab-7f75-4f47-8d8a-e769a795a54d" providerId="AD" clId="Web-{7570485A-BFB9-A542-2DD2-ACEC5F2E5AA7}" dt="2024-11-13T15:09:43.039" v="5"/>
      <pc:docMkLst>
        <pc:docMk/>
      </pc:docMkLst>
      <pc:sldChg chg="ord">
        <pc:chgData name="Max de Swart" userId="S::max.de.swart@hva.nl::c2917eab-7f75-4f47-8d8a-e769a795a54d" providerId="AD" clId="Web-{7570485A-BFB9-A542-2DD2-ACEC5F2E5AA7}" dt="2024-11-13T15:09:43.039" v="5"/>
        <pc:sldMkLst>
          <pc:docMk/>
          <pc:sldMk cId="2716238152" sldId="270"/>
        </pc:sldMkLst>
      </pc:sldChg>
    </pc:docChg>
  </pc:docChgLst>
  <pc:docChgLst>
    <pc:chgData name="Jerome Mies" userId="S::j.j.mies@hva.nl::11bba5d5-bc8a-4724-883f-4668b89d9ed2" providerId="AD" clId="Web-{D818BBAC-60E4-42F8-A0FF-9945EE0FF789}"/>
    <pc:docChg chg="modSld">
      <pc:chgData name="Jerome Mies" userId="S::j.j.mies@hva.nl::11bba5d5-bc8a-4724-883f-4668b89d9ed2" providerId="AD" clId="Web-{D818BBAC-60E4-42F8-A0FF-9945EE0FF789}" dt="2024-11-13T14:44:54.165" v="5" actId="20577"/>
      <pc:docMkLst>
        <pc:docMk/>
      </pc:docMkLst>
      <pc:sldChg chg="modSp">
        <pc:chgData name="Jerome Mies" userId="S::j.j.mies@hva.nl::11bba5d5-bc8a-4724-883f-4668b89d9ed2" providerId="AD" clId="Web-{D818BBAC-60E4-42F8-A0FF-9945EE0FF789}" dt="2024-11-13T14:44:54.165" v="5" actId="20577"/>
        <pc:sldMkLst>
          <pc:docMk/>
          <pc:sldMk cId="330157667" sldId="269"/>
        </pc:sldMkLst>
        <pc:spChg chg="mod">
          <ac:chgData name="Jerome Mies" userId="S::j.j.mies@hva.nl::11bba5d5-bc8a-4724-883f-4668b89d9ed2" providerId="AD" clId="Web-{D818BBAC-60E4-42F8-A0FF-9945EE0FF789}" dt="2024-11-13T14:44:54.165" v="5" actId="20577"/>
          <ac:spMkLst>
            <pc:docMk/>
            <pc:sldMk cId="330157667" sldId="269"/>
            <ac:spMk id="3" creationId="{45A41A06-ADA5-7F47-B42B-7091C39E7A96}"/>
          </ac:spMkLst>
        </pc:spChg>
      </pc:sldChg>
      <pc:sldChg chg="modSp">
        <pc:chgData name="Jerome Mies" userId="S::j.j.mies@hva.nl::11bba5d5-bc8a-4724-883f-4668b89d9ed2" providerId="AD" clId="Web-{D818BBAC-60E4-42F8-A0FF-9945EE0FF789}" dt="2024-11-13T14:37:49.930" v="2" actId="14100"/>
        <pc:sldMkLst>
          <pc:docMk/>
          <pc:sldMk cId="1131624709" sldId="273"/>
        </pc:sldMkLst>
        <pc:spChg chg="mod">
          <ac:chgData name="Jerome Mies" userId="S::j.j.mies@hva.nl::11bba5d5-bc8a-4724-883f-4668b89d9ed2" providerId="AD" clId="Web-{D818BBAC-60E4-42F8-A0FF-9945EE0FF789}" dt="2024-11-13T14:37:49.930" v="2" actId="14100"/>
          <ac:spMkLst>
            <pc:docMk/>
            <pc:sldMk cId="1131624709" sldId="273"/>
            <ac:spMk id="3" creationId="{CC40EFE7-E17F-8B41-81D4-117239AB6748}"/>
          </ac:spMkLst>
        </pc:spChg>
      </pc:sldChg>
    </pc:docChg>
  </pc:docChgLst>
  <pc:docChgLst>
    <pc:chgData name="Bas de Kuijer" userId="S::bas.de.kuijer@hva.nl::0e4ed072-c018-4c23-b512-57142aaf37cb" providerId="AD" clId="Web-{7752B4BE-8ECC-9449-ACC2-D251D2A65E32}"/>
    <pc:docChg chg="modSld">
      <pc:chgData name="Bas de Kuijer" userId="S::bas.de.kuijer@hva.nl::0e4ed072-c018-4c23-b512-57142aaf37cb" providerId="AD" clId="Web-{7752B4BE-8ECC-9449-ACC2-D251D2A65E32}" dt="2024-11-13T15:13:53.984" v="7" actId="20577"/>
      <pc:docMkLst>
        <pc:docMk/>
      </pc:docMkLst>
      <pc:sldChg chg="modSp">
        <pc:chgData name="Bas de Kuijer" userId="S::bas.de.kuijer@hva.nl::0e4ed072-c018-4c23-b512-57142aaf37cb" providerId="AD" clId="Web-{7752B4BE-8ECC-9449-ACC2-D251D2A65E32}" dt="2024-11-13T15:13:53.984" v="7" actId="20577"/>
        <pc:sldMkLst>
          <pc:docMk/>
          <pc:sldMk cId="4036671120" sldId="271"/>
        </pc:sldMkLst>
        <pc:spChg chg="mod">
          <ac:chgData name="Bas de Kuijer" userId="S::bas.de.kuijer@hva.nl::0e4ed072-c018-4c23-b512-57142aaf37cb" providerId="AD" clId="Web-{7752B4BE-8ECC-9449-ACC2-D251D2A65E32}" dt="2024-11-13T15:13:53.984" v="7" actId="20577"/>
          <ac:spMkLst>
            <pc:docMk/>
            <pc:sldMk cId="4036671120" sldId="271"/>
            <ac:spMk id="2" creationId="{5625240F-17BB-8645-9FA8-9F2108BD3081}"/>
          </ac:spMkLst>
        </pc:spChg>
      </pc:sldChg>
    </pc:docChg>
  </pc:docChgLst>
  <pc:docChgLst>
    <pc:chgData name="Max Acda" userId="S::max.acda@hva.nl::c5d3eb49-e960-4c43-b8bf-f1a5d384264b" providerId="AD" clId="Web-{78EE4C7E-49CA-DDCA-FCC7-AC965139CC50}"/>
    <pc:docChg chg="modSld">
      <pc:chgData name="Max Acda" userId="S::max.acda@hva.nl::c5d3eb49-e960-4c43-b8bf-f1a5d384264b" providerId="AD" clId="Web-{78EE4C7E-49CA-DDCA-FCC7-AC965139CC50}" dt="2024-11-13T15:12:25.452" v="19" actId="20577"/>
      <pc:docMkLst>
        <pc:docMk/>
      </pc:docMkLst>
      <pc:sldChg chg="modSp">
        <pc:chgData name="Max Acda" userId="S::max.acda@hva.nl::c5d3eb49-e960-4c43-b8bf-f1a5d384264b" providerId="AD" clId="Web-{78EE4C7E-49CA-DDCA-FCC7-AC965139CC50}" dt="2024-11-13T14:47:14.704" v="8" actId="20577"/>
        <pc:sldMkLst>
          <pc:docMk/>
          <pc:sldMk cId="330157667" sldId="269"/>
        </pc:sldMkLst>
        <pc:spChg chg="mod">
          <ac:chgData name="Max Acda" userId="S::max.acda@hva.nl::c5d3eb49-e960-4c43-b8bf-f1a5d384264b" providerId="AD" clId="Web-{78EE4C7E-49CA-DDCA-FCC7-AC965139CC50}" dt="2024-11-13T14:47:14.704" v="8" actId="20577"/>
          <ac:spMkLst>
            <pc:docMk/>
            <pc:sldMk cId="330157667" sldId="269"/>
            <ac:spMk id="2" creationId="{6AF00A17-BCEC-5D48-A3C6-B5211C4A7C94}"/>
          </ac:spMkLst>
        </pc:spChg>
      </pc:sldChg>
      <pc:sldChg chg="modSp">
        <pc:chgData name="Max Acda" userId="S::max.acda@hva.nl::c5d3eb49-e960-4c43-b8bf-f1a5d384264b" providerId="AD" clId="Web-{78EE4C7E-49CA-DDCA-FCC7-AC965139CC50}" dt="2024-11-13T15:12:25.452" v="19" actId="20577"/>
        <pc:sldMkLst>
          <pc:docMk/>
          <pc:sldMk cId="4036671120" sldId="271"/>
        </pc:sldMkLst>
        <pc:spChg chg="mod">
          <ac:chgData name="Max Acda" userId="S::max.acda@hva.nl::c5d3eb49-e960-4c43-b8bf-f1a5d384264b" providerId="AD" clId="Web-{78EE4C7E-49CA-DDCA-FCC7-AC965139CC50}" dt="2024-11-13T15:12:25.452" v="19" actId="20577"/>
          <ac:spMkLst>
            <pc:docMk/>
            <pc:sldMk cId="4036671120" sldId="271"/>
            <ac:spMk id="2" creationId="{5625240F-17BB-8645-9FA8-9F2108BD3081}"/>
          </ac:spMkLst>
        </pc:spChg>
      </pc:sldChg>
    </pc:docChg>
  </pc:docChgLst>
  <pc:docChgLst>
    <pc:chgData name="Lucas de Swart" userId="S::lucas.de.swart@hva.nl::a61ad225-809b-4c57-af09-f38ffe6bf369" providerId="AD" clId="Web-{29ACA2EF-73EE-7AC8-E1EE-07C69F8A1E06}"/>
    <pc:docChg chg="modSld">
      <pc:chgData name="Lucas de Swart" userId="S::lucas.de.swart@hva.nl::a61ad225-809b-4c57-af09-f38ffe6bf369" providerId="AD" clId="Web-{29ACA2EF-73EE-7AC8-E1EE-07C69F8A1E06}" dt="2024-11-13T15:10:28.922" v="1" actId="1076"/>
      <pc:docMkLst>
        <pc:docMk/>
      </pc:docMkLst>
      <pc:sldChg chg="modSp">
        <pc:chgData name="Lucas de Swart" userId="S::lucas.de.swart@hva.nl::a61ad225-809b-4c57-af09-f38ffe6bf369" providerId="AD" clId="Web-{29ACA2EF-73EE-7AC8-E1EE-07C69F8A1E06}" dt="2024-11-13T15:10:28.922" v="1" actId="1076"/>
        <pc:sldMkLst>
          <pc:docMk/>
          <pc:sldMk cId="1131624709" sldId="273"/>
        </pc:sldMkLst>
        <pc:spChg chg="mod">
          <ac:chgData name="Lucas de Swart" userId="S::lucas.de.swart@hva.nl::a61ad225-809b-4c57-af09-f38ffe6bf369" providerId="AD" clId="Web-{29ACA2EF-73EE-7AC8-E1EE-07C69F8A1E06}" dt="2024-11-13T15:10:28.922" v="1" actId="1076"/>
          <ac:spMkLst>
            <pc:docMk/>
            <pc:sldMk cId="1131624709" sldId="273"/>
            <ac:spMk id="3" creationId="{CC40EFE7-E17F-8B41-81D4-117239AB6748}"/>
          </ac:spMkLst>
        </pc:spChg>
      </pc:sldChg>
    </pc:docChg>
  </pc:docChgLst>
  <pc:docChgLst>
    <pc:chgData name="Jasper Minnen" userId="S::jasper.minnen@hva.nl::f842aa90-a53d-4d33-ba97-985b7cc6805b" providerId="AD" clId="Web-{869CB12B-7198-8DC9-D7C2-9DB11F765688}"/>
    <pc:docChg chg="modSld">
      <pc:chgData name="Jasper Minnen" userId="S::jasper.minnen@hva.nl::f842aa90-a53d-4d33-ba97-985b7cc6805b" providerId="AD" clId="Web-{869CB12B-7198-8DC9-D7C2-9DB11F765688}" dt="2024-11-18T10:08:14.341" v="1" actId="1076"/>
      <pc:docMkLst>
        <pc:docMk/>
      </pc:docMkLst>
      <pc:sldChg chg="modSp">
        <pc:chgData name="Jasper Minnen" userId="S::jasper.minnen@hva.nl::f842aa90-a53d-4d33-ba97-985b7cc6805b" providerId="AD" clId="Web-{869CB12B-7198-8DC9-D7C2-9DB11F765688}" dt="2024-11-18T10:08:14.341" v="1" actId="1076"/>
        <pc:sldMkLst>
          <pc:docMk/>
          <pc:sldMk cId="2969599300" sldId="268"/>
        </pc:sldMkLst>
        <pc:spChg chg="mod">
          <ac:chgData name="Jasper Minnen" userId="S::jasper.minnen@hva.nl::f842aa90-a53d-4d33-ba97-985b7cc6805b" providerId="AD" clId="Web-{869CB12B-7198-8DC9-D7C2-9DB11F765688}" dt="2024-11-18T10:08:14.341" v="1" actId="1076"/>
          <ac:spMkLst>
            <pc:docMk/>
            <pc:sldMk cId="2969599300" sldId="268"/>
            <ac:spMk id="3" creationId="{5076E926-42FF-CE4B-AC75-C20862578BD5}"/>
          </ac:spMkLst>
        </pc:spChg>
      </pc:sldChg>
    </pc:docChg>
  </pc:docChgLst>
  <pc:docChgLst>
    <pc:chgData name="Luuk Terweijden" userId="S::luuk.terweijden@hva.nl::f31b530b-2d5f-42b8-ad45-d78107f04565" providerId="AD" clId="Web-{9748AC9A-DB1A-95DD-0B42-26CA04BCCF4B}"/>
    <pc:docChg chg="modSld">
      <pc:chgData name="Luuk Terweijden" userId="S::luuk.terweijden@hva.nl::f31b530b-2d5f-42b8-ad45-d78107f04565" providerId="AD" clId="Web-{9748AC9A-DB1A-95DD-0B42-26CA04BCCF4B}" dt="2024-11-14T11:22:52.537" v="0"/>
      <pc:docMkLst>
        <pc:docMk/>
      </pc:docMkLst>
      <pc:sldChg chg="modSp">
        <pc:chgData name="Luuk Terweijden" userId="S::luuk.terweijden@hva.nl::f31b530b-2d5f-42b8-ad45-d78107f04565" providerId="AD" clId="Web-{9748AC9A-DB1A-95DD-0B42-26CA04BCCF4B}" dt="2024-11-14T11:22:52.537" v="0"/>
        <pc:sldMkLst>
          <pc:docMk/>
          <pc:sldMk cId="1867553199" sldId="262"/>
        </pc:sldMkLst>
        <pc:graphicFrameChg chg="modGraphic">
          <ac:chgData name="Luuk Terweijden" userId="S::luuk.terweijden@hva.nl::f31b530b-2d5f-42b8-ad45-d78107f04565" providerId="AD" clId="Web-{9748AC9A-DB1A-95DD-0B42-26CA04BCCF4B}" dt="2024-11-14T11:22:52.537" v="0"/>
          <ac:graphicFrameMkLst>
            <pc:docMk/>
            <pc:sldMk cId="1867553199" sldId="262"/>
            <ac:graphicFrameMk id="4" creationId="{8F22DF0B-8541-5846-BF4F-180FB1FB4BD5}"/>
          </ac:graphicFrameMkLst>
        </pc:graphicFrameChg>
      </pc:sldChg>
    </pc:docChg>
  </pc:docChgLst>
  <pc:docChgLst>
    <pc:chgData name="Jerome Mies" userId="S::j.j.mies@hva.nl::11bba5d5-bc8a-4724-883f-4668b89d9ed2" providerId="AD" clId="Web-{C1F667F9-E6C1-4154-84C1-7742EBEA1528}"/>
    <pc:docChg chg="addSld modSld">
      <pc:chgData name="Jerome Mies" userId="S::j.j.mies@hva.nl::11bba5d5-bc8a-4724-883f-4668b89d9ed2" providerId="AD" clId="Web-{C1F667F9-E6C1-4154-84C1-7742EBEA1528}" dt="2024-11-13T15:36:21.953" v="176" actId="20577"/>
      <pc:docMkLst>
        <pc:docMk/>
      </pc:docMkLst>
      <pc:sldChg chg="modSp">
        <pc:chgData name="Jerome Mies" userId="S::j.j.mies@hva.nl::11bba5d5-bc8a-4724-883f-4668b89d9ed2" providerId="AD" clId="Web-{C1F667F9-E6C1-4154-84C1-7742EBEA1528}" dt="2024-11-13T15:36:21.953" v="176" actId="20577"/>
        <pc:sldMkLst>
          <pc:docMk/>
          <pc:sldMk cId="1946376369" sldId="278"/>
        </pc:sldMkLst>
        <pc:spChg chg="mod">
          <ac:chgData name="Jerome Mies" userId="S::j.j.mies@hva.nl::11bba5d5-bc8a-4724-883f-4668b89d9ed2" providerId="AD" clId="Web-{C1F667F9-E6C1-4154-84C1-7742EBEA1528}" dt="2024-11-13T15:36:21.953" v="176" actId="20577"/>
          <ac:spMkLst>
            <pc:docMk/>
            <pc:sldMk cId="1946376369" sldId="278"/>
            <ac:spMk id="3" creationId="{BFA8DF38-D254-1441-8880-8F7DAE7A0298}"/>
          </ac:spMkLst>
        </pc:spChg>
      </pc:sldChg>
      <pc:sldChg chg="modSp new">
        <pc:chgData name="Jerome Mies" userId="S::j.j.mies@hva.nl::11bba5d5-bc8a-4724-883f-4668b89d9ed2" providerId="AD" clId="Web-{C1F667F9-E6C1-4154-84C1-7742EBEA1528}" dt="2024-11-13T15:30:45.085" v="72" actId="20577"/>
        <pc:sldMkLst>
          <pc:docMk/>
          <pc:sldMk cId="3696945956" sldId="279"/>
        </pc:sldMkLst>
        <pc:spChg chg="mod">
          <ac:chgData name="Jerome Mies" userId="S::j.j.mies@hva.nl::11bba5d5-bc8a-4724-883f-4668b89d9ed2" providerId="AD" clId="Web-{C1F667F9-E6C1-4154-84C1-7742EBEA1528}" dt="2024-11-13T15:30:45.085" v="72" actId="20577"/>
          <ac:spMkLst>
            <pc:docMk/>
            <pc:sldMk cId="3696945956" sldId="279"/>
            <ac:spMk id="2" creationId="{A6DF2FF9-45A8-EF8A-7FE3-87FE81C77816}"/>
          </ac:spMkLst>
        </pc:spChg>
        <pc:spChg chg="mod">
          <ac:chgData name="Jerome Mies" userId="S::j.j.mies@hva.nl::11bba5d5-bc8a-4724-883f-4668b89d9ed2" providerId="AD" clId="Web-{C1F667F9-E6C1-4154-84C1-7742EBEA1528}" dt="2024-11-13T15:30:39.429" v="71" actId="20577"/>
          <ac:spMkLst>
            <pc:docMk/>
            <pc:sldMk cId="3696945956" sldId="279"/>
            <ac:spMk id="3" creationId="{4ABB5736-5DC8-B60A-3061-25AF89D96175}"/>
          </ac:spMkLst>
        </pc:spChg>
      </pc:sldChg>
    </pc:docChg>
  </pc:docChgLst>
  <pc:docChgLst>
    <pc:chgData name="Thijs Snel" userId="S::thijs.snel@hva.nl::ac8e6200-a093-4684-8b89-ff3a28e63bae" providerId="AD" clId="Web-{C3CCCA73-F370-7890-2116-283841690955}"/>
    <pc:docChg chg="sldOrd">
      <pc:chgData name="Thijs Snel" userId="S::thijs.snel@hva.nl::ac8e6200-a093-4684-8b89-ff3a28e63bae" providerId="AD" clId="Web-{C3CCCA73-F370-7890-2116-283841690955}" dt="2024-11-14T11:03:29.019" v="3"/>
      <pc:docMkLst>
        <pc:docMk/>
      </pc:docMkLst>
      <pc:sldChg chg="ord">
        <pc:chgData name="Thijs Snel" userId="S::thijs.snel@hva.nl::ac8e6200-a093-4684-8b89-ff3a28e63bae" providerId="AD" clId="Web-{C3CCCA73-F370-7890-2116-283841690955}" dt="2024-11-14T11:03:29.019" v="3"/>
        <pc:sldMkLst>
          <pc:docMk/>
          <pc:sldMk cId="330157667" sldId="269"/>
        </pc:sldMkLst>
      </pc:sldChg>
    </pc:docChg>
  </pc:docChgLst>
  <pc:docChgLst>
    <pc:chgData name="Niels Nooij" userId="S::niels.nooij@hva.nl::57975378-b43f-43ea-a627-db63880b7f52" providerId="AD" clId="Web-{C7374415-88E5-33AF-BBDF-FEE63A4C75E8}"/>
    <pc:docChg chg="modSld">
      <pc:chgData name="Niels Nooij" userId="S::niels.nooij@hva.nl::57975378-b43f-43ea-a627-db63880b7f52" providerId="AD" clId="Web-{C7374415-88E5-33AF-BBDF-FEE63A4C75E8}" dt="2024-11-15T15:04:05.180" v="1" actId="20577"/>
      <pc:docMkLst>
        <pc:docMk/>
      </pc:docMkLst>
      <pc:sldChg chg="modSp">
        <pc:chgData name="Niels Nooij" userId="S::niels.nooij@hva.nl::57975378-b43f-43ea-a627-db63880b7f52" providerId="AD" clId="Web-{C7374415-88E5-33AF-BBDF-FEE63A4C75E8}" dt="2024-11-15T15:04:05.180" v="1" actId="20577"/>
        <pc:sldMkLst>
          <pc:docMk/>
          <pc:sldMk cId="2716238152" sldId="270"/>
        </pc:sldMkLst>
        <pc:spChg chg="mod">
          <ac:chgData name="Niels Nooij" userId="S::niels.nooij@hva.nl::57975378-b43f-43ea-a627-db63880b7f52" providerId="AD" clId="Web-{C7374415-88E5-33AF-BBDF-FEE63A4C75E8}" dt="2024-11-15T15:04:05.180" v="1" actId="20577"/>
          <ac:spMkLst>
            <pc:docMk/>
            <pc:sldMk cId="2716238152" sldId="270"/>
            <ac:spMk id="3" creationId="{3211BB2B-DA97-394D-A026-F8DD9CF4C6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C5511-2469-6A4C-AC73-E898DA23BFD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9B23C-41BE-7744-B32B-F5D84A0ED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0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2692-DD8E-1841-88BB-34BBE7EEC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7043A-3DB9-DB40-9BEA-C95AB6F3C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75938-2081-F249-AF14-D11E6C8B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57ED-16B1-9D45-90B2-308DE3CD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952E-A5C1-4046-AA37-6E29A7FB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8980-B4E4-C443-BD2D-C0FA2BF12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AEBFE-5F82-AB49-B1D5-1EF22EA5E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CC1DE-71B2-EA4C-9DEC-88E28A7E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404-FC5B-1A47-BF4B-6961DE88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55968-35F1-3944-8FEC-7852FA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8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363D7-EED8-7542-B805-CC19F1651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ABDD2-9C26-2B48-91E6-9A049F060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EC21-EDEC-7A48-A3F2-72109354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32421-A46B-354D-9DC8-279A869B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5A97E-DA4D-E34F-B357-662DD15B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43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44B6-189D-3245-A033-B34D1FEB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A5DD-C6FB-7A46-9007-D2CB1685B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65C74-EA73-F14F-B644-49A99525E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60D5F-ADCC-CB45-8D5C-52F46543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1B6A-07B2-384C-B121-C84C9B18B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0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445F-D762-7444-97A2-F3171FCB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3AD1A-AD9B-1B4A-9844-786C6E54A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D6530-56E1-BD4F-B1B2-8BAE9817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E3EC-36F5-C049-A35B-7DA913084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CD5C8-4480-1B45-A55E-829EE5E0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6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F75B8-032B-174C-8426-94630411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5DD5-C5C0-B648-B4A6-7CAE81FA3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EDD0F-FBAA-A248-9DF3-08ACBADA9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3659F-9349-8147-99F4-9190085F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58A1C-095E-884C-B65D-134CF0C2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90F41-8D0B-3F4C-A4FC-D87E1A11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7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06E4-90E1-8045-90BB-9AF6E7D9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E40C2-00B2-9D47-8DC9-68B22522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439A2-4DFF-014C-9CE4-3B34D3A90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B3973-29D6-5840-872D-A4B9F8FA1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396BD-14D2-BC40-8A94-923306B5E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440BF-9A99-1348-92B1-FF0A58A6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7AFD65-8210-A849-8776-3EACE521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A6D9D8-0ED8-C24E-AD54-3E8BA0EF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2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19F4-CE13-724D-AA77-3062E3B4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03AC7-0AC4-B84C-9280-C9E5CECA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FA218-B1AB-BE41-84BE-985BFB93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ECB3B-1883-854C-90C1-542663DCE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8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A3B94-1496-014D-9778-9F47C632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2AABF-23C2-E644-AC8F-EE59A046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AD634-B965-9640-9663-F3CD7A4F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EF7B-0EE2-B245-8D35-C889B359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C448-0338-744B-91A8-2CC0535F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DE66F-F0F2-A848-9339-9C90857C8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0B4E0-2973-3E43-954E-CE5AB081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ED14D-F895-2E46-9E8C-9228432A4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21D66-D1FE-1446-83C0-43C9B4FC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3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0153-F3D6-EC45-815B-319A2B4D6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922BB4-2542-6849-9E6F-3C8056F3A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58BBC1-DC86-0747-A31E-CE5A5530D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0AB19-7B6F-3542-AD28-FC3D8B29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A4EBE-48FE-404F-BF64-B6856912639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3D659-0364-0744-BDE3-822E0C0B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A3553-D375-1448-884E-643B9E92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2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377EB-39BD-CE43-A0C6-0F39834F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09A6-4607-734E-BDD1-D3990A6A1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A15A4-62AD-A249-8268-605DD61F7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A4EBE-48FE-404F-BF64-B6856912639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A23AC-93EE-0F4C-B8A3-B5B38D042E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A4615-57AC-F54F-925F-ECB890563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73719-CF6C-814F-A382-E0A925CF1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4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owardsdatascience.com/practical-guide-for-anomaly-detection-in-time-series-with-python-d4847d6c099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dataman-in-ai/handbook-of-anomaly-detection-with-python-outlier-detection-5-pca-d1acbdba1b7e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owardsdatascience.com/practical-guide-for-anomaly-detection-in-time-series-with-python-d4847d6c099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signal.find_peaks.html" TargetMode="External"/><Relationship Id="rId2" Type="http://schemas.openxmlformats.org/officeDocument/2006/relationships/hyperlink" Target="https://plotly.com/python/peak-find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otly.com/python/horizontal-vertical-shap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4189-7849-4748-8882-91B608ECF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Smart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89767-CD85-A449-867E-69D8C2DF6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Werkcollege</a:t>
            </a:r>
            <a:r>
              <a:rPr lang="en-US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57384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240F-17BB-8645-9FA8-9F2108BD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Opdracht</a:t>
            </a:r>
            <a:r>
              <a:rPr lang="en-US"/>
              <a:t> </a:t>
            </a:r>
            <a:r>
              <a:rPr lang="en-US" err="1"/>
              <a:t>testen</a:t>
            </a:r>
            <a:r>
              <a:rPr lang="en-US"/>
              <a:t> model (30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3D9-136F-ED4A-B71F-84D15321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5099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Download </a:t>
            </a:r>
            <a:r>
              <a:rPr lang="en-US" sz="2400" err="1"/>
              <a:t>vanuit</a:t>
            </a:r>
            <a:r>
              <a:rPr lang="en-US" sz="2400"/>
              <a:t> teams de dataset met outliers</a:t>
            </a:r>
          </a:p>
          <a:p>
            <a:r>
              <a:rPr lang="en-US" sz="2400" err="1"/>
              <a:t>Gebruik</a:t>
            </a:r>
            <a:r>
              <a:rPr lang="en-US" sz="2400"/>
              <a:t> </a:t>
            </a:r>
            <a:r>
              <a:rPr lang="en-US" sz="2400" err="1"/>
              <a:t>voor</a:t>
            </a:r>
            <a:r>
              <a:rPr lang="en-US" sz="2400"/>
              <a:t> het prediction model </a:t>
            </a:r>
            <a:r>
              <a:rPr lang="en-US" sz="2400" err="1"/>
              <a:t>alleen</a:t>
            </a:r>
            <a:r>
              <a:rPr lang="en-US" sz="2400"/>
              <a:t> de </a:t>
            </a:r>
            <a:r>
              <a:rPr lang="en-US" sz="2400" err="1"/>
              <a:t>toppen</a:t>
            </a:r>
            <a:r>
              <a:rPr lang="en-US" sz="2400"/>
              <a:t> </a:t>
            </a:r>
            <a:r>
              <a:rPr lang="en-US" sz="2400" err="1"/>
              <a:t>en</a:t>
            </a:r>
            <a:r>
              <a:rPr lang="en-US" sz="2400"/>
              <a:t> </a:t>
            </a:r>
            <a:r>
              <a:rPr lang="en-US" sz="2400" err="1"/>
              <a:t>dalen</a:t>
            </a:r>
            <a:r>
              <a:rPr lang="en-US" sz="2400"/>
              <a:t> dataframe.</a:t>
            </a:r>
          </a:p>
          <a:p>
            <a:r>
              <a:rPr lang="en-US" sz="2400" err="1"/>
              <a:t>Maak</a:t>
            </a:r>
            <a:r>
              <a:rPr lang="en-US" sz="2400"/>
              <a:t> </a:t>
            </a:r>
            <a:r>
              <a:rPr lang="en-US" sz="2400" err="1"/>
              <a:t>een</a:t>
            </a:r>
            <a:r>
              <a:rPr lang="en-US" sz="2400"/>
              <a:t> prediction op basis van </a:t>
            </a:r>
            <a:r>
              <a:rPr lang="en-US" sz="2400" err="1"/>
              <a:t>een</a:t>
            </a:r>
            <a:r>
              <a:rPr lang="en-US" sz="2400"/>
              <a:t> basis model (</a:t>
            </a:r>
            <a:r>
              <a:rPr lang="en-US" sz="2400" err="1"/>
              <a:t>bijvoorbeeld</a:t>
            </a:r>
            <a:r>
              <a:rPr lang="en-US" sz="2400"/>
              <a:t> </a:t>
            </a:r>
            <a:r>
              <a:rPr lang="en-US" sz="2400" err="1"/>
              <a:t>hoger</a:t>
            </a:r>
            <a:r>
              <a:rPr lang="en-US" sz="2400"/>
              <a:t> </a:t>
            </a:r>
            <a:r>
              <a:rPr lang="en-US" sz="2400" err="1"/>
              <a:t>dan</a:t>
            </a:r>
            <a:r>
              <a:rPr lang="en-US" sz="2400"/>
              <a:t> 1,5*IQR of </a:t>
            </a:r>
            <a:r>
              <a:rPr lang="en-US" sz="2400" err="1"/>
              <a:t>iets</a:t>
            </a:r>
            <a:r>
              <a:rPr lang="en-US" sz="2400"/>
              <a:t> </a:t>
            </a:r>
            <a:r>
              <a:rPr lang="en-US" sz="2400" err="1"/>
              <a:t>anders</a:t>
            </a:r>
            <a:r>
              <a:rPr lang="en-US" sz="2400"/>
              <a:t> </a:t>
            </a:r>
            <a:r>
              <a:rPr lang="en-US" sz="2400" err="1"/>
              <a:t>meer</a:t>
            </a:r>
            <a:r>
              <a:rPr lang="en-US" sz="2400"/>
              <a:t> </a:t>
            </a:r>
            <a:r>
              <a:rPr lang="en-US" sz="2400" err="1"/>
              <a:t>ingewikkeld</a:t>
            </a:r>
            <a:r>
              <a:rPr lang="en-US" sz="2400"/>
              <a:t>).</a:t>
            </a:r>
          </a:p>
          <a:p>
            <a:r>
              <a:rPr lang="en-US" sz="2400" err="1"/>
              <a:t>Vergelijk</a:t>
            </a:r>
            <a:r>
              <a:rPr lang="en-US" sz="2400"/>
              <a:t> het </a:t>
            </a:r>
            <a:r>
              <a:rPr lang="en-US" sz="2400" err="1"/>
              <a:t>aantal</a:t>
            </a:r>
            <a:r>
              <a:rPr lang="en-US" sz="2400"/>
              <a:t> true and false (confusion matrix) - false-positive, false-negatives</a:t>
            </a:r>
          </a:p>
          <a:p>
            <a:r>
              <a:rPr lang="en-US" sz="2400" err="1"/>
              <a:t>Maak</a:t>
            </a:r>
            <a:r>
              <a:rPr lang="en-US" sz="2400"/>
              <a:t> </a:t>
            </a:r>
            <a:r>
              <a:rPr lang="en-US" sz="2400" err="1"/>
              <a:t>er</a:t>
            </a:r>
            <a:r>
              <a:rPr lang="en-US" sz="2400"/>
              <a:t> percentages van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4D6FC-245D-874A-A26C-3ACD168B8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174" y="0"/>
            <a:ext cx="3765826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9ADBDE-D48D-2747-9320-12E47C27C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877" y="4695568"/>
            <a:ext cx="3840319" cy="216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71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2FF9-45A8-EF8A-7FE3-87FE81C7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cs typeface="Calibri Light"/>
              </a:rPr>
              <a:t>Uitleg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tijdens</a:t>
            </a:r>
            <a:r>
              <a:rPr lang="en-GB">
                <a:cs typeface="Calibri Light"/>
              </a:rPr>
              <a:t> les </a:t>
            </a:r>
            <a:r>
              <a:rPr lang="en-GB" err="1">
                <a:cs typeface="Calibri Light"/>
              </a:rPr>
              <a:t>voor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pieken</a:t>
            </a:r>
            <a:r>
              <a:rPr lang="en-GB">
                <a:cs typeface="Calibri Light"/>
              </a:rPr>
              <a:t> </a:t>
            </a:r>
            <a:r>
              <a:rPr lang="en-GB" err="1">
                <a:cs typeface="Calibri Light"/>
              </a:rPr>
              <a:t>dalen</a:t>
            </a:r>
            <a:r>
              <a:rPr lang="en-GB">
                <a:cs typeface="Calibri Light"/>
              </a:rPr>
              <a:t> dataset outliers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B5736-5DC8-B60A-3061-25AF89D96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GB">
                <a:cs typeface="Calibri" panose="020F0502020204030204"/>
              </a:rPr>
              <a:t>outliers = </a:t>
            </a:r>
            <a:r>
              <a:rPr lang="en-GB" err="1">
                <a:cs typeface="Calibri" panose="020F0502020204030204"/>
              </a:rPr>
              <a:t>pd.read_csv</a:t>
            </a:r>
            <a:r>
              <a:rPr lang="en-GB">
                <a:cs typeface="Calibri" panose="020F0502020204030204"/>
              </a:rPr>
              <a:t>('freezerdata_clean_outliers.csv')</a:t>
            </a:r>
          </a:p>
          <a:p>
            <a:pPr marL="0" indent="0">
              <a:lnSpc>
                <a:spcPct val="70000"/>
              </a:lnSpc>
              <a:buNone/>
            </a:pPr>
            <a:endParaRPr lang="en-GB">
              <a:cs typeface="Calibri" panose="020F0502020204030204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>
                <a:cs typeface="Calibri" panose="020F0502020204030204"/>
              </a:rPr>
              <a:t># make it a </a:t>
            </a:r>
            <a:r>
              <a:rPr lang="en-GB" err="1">
                <a:cs typeface="Calibri" panose="020F0502020204030204"/>
              </a:rPr>
              <a:t>numpy</a:t>
            </a:r>
            <a:r>
              <a:rPr lang="en-GB">
                <a:cs typeface="Calibri" panose="020F0502020204030204"/>
              </a:rPr>
              <a:t> array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>
                <a:cs typeface="Calibri" panose="020F0502020204030204"/>
              </a:rPr>
              <a:t>temp = outliers['Refrigerated'][600:1500].</a:t>
            </a:r>
            <a:r>
              <a:rPr lang="en-GB" err="1">
                <a:cs typeface="Calibri" panose="020F0502020204030204"/>
              </a:rPr>
              <a:t>to_numpy</a:t>
            </a:r>
            <a:r>
              <a:rPr lang="en-GB">
                <a:cs typeface="Calibri" panose="020F0502020204030204"/>
              </a:rPr>
              <a:t>()</a:t>
            </a:r>
          </a:p>
          <a:p>
            <a:pPr marL="0" indent="0">
              <a:lnSpc>
                <a:spcPct val="70000"/>
              </a:lnSpc>
              <a:buNone/>
            </a:pPr>
            <a:endParaRPr lang="en-GB">
              <a:cs typeface="Calibri" panose="020F0502020204030204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>
                <a:cs typeface="Calibri" panose="020F0502020204030204"/>
              </a:rPr>
              <a:t># Get peaks and valleys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err="1">
                <a:cs typeface="Calibri" panose="020F0502020204030204"/>
              </a:rPr>
              <a:t>max_peaks</a:t>
            </a:r>
            <a:r>
              <a:rPr lang="en-GB">
                <a:cs typeface="Calibri" panose="020F0502020204030204"/>
              </a:rPr>
              <a:t>, </a:t>
            </a:r>
            <a:r>
              <a:rPr lang="en-GB" err="1">
                <a:cs typeface="Calibri" panose="020F0502020204030204"/>
              </a:rPr>
              <a:t>max_info</a:t>
            </a:r>
            <a:r>
              <a:rPr lang="en-GB">
                <a:cs typeface="Calibri" panose="020F0502020204030204"/>
              </a:rPr>
              <a:t> = </a:t>
            </a:r>
            <a:r>
              <a:rPr lang="en-GB" err="1">
                <a:cs typeface="Calibri" panose="020F0502020204030204"/>
              </a:rPr>
              <a:t>find_peaks</a:t>
            </a:r>
            <a:r>
              <a:rPr lang="en-GB">
                <a:cs typeface="Calibri" panose="020F0502020204030204"/>
              </a:rPr>
              <a:t>(temp, height=1, distance = 5)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err="1">
                <a:cs typeface="Calibri" panose="020F0502020204030204"/>
              </a:rPr>
              <a:t>min_peaks</a:t>
            </a:r>
            <a:r>
              <a:rPr lang="en-GB">
                <a:cs typeface="Calibri" panose="020F0502020204030204"/>
              </a:rPr>
              <a:t>, </a:t>
            </a:r>
            <a:r>
              <a:rPr lang="en-GB" err="1">
                <a:cs typeface="Calibri" panose="020F0502020204030204"/>
              </a:rPr>
              <a:t>min_info</a:t>
            </a:r>
            <a:r>
              <a:rPr lang="en-GB">
                <a:cs typeface="Calibri" panose="020F0502020204030204"/>
              </a:rPr>
              <a:t> = </a:t>
            </a:r>
            <a:r>
              <a:rPr lang="en-GB" err="1">
                <a:cs typeface="Calibri" panose="020F0502020204030204"/>
              </a:rPr>
              <a:t>find_peaks</a:t>
            </a:r>
            <a:r>
              <a:rPr lang="en-GB">
                <a:cs typeface="Calibri" panose="020F0502020204030204"/>
              </a:rPr>
              <a:t>(temp * -1, height=-3, distance = 20)</a:t>
            </a:r>
          </a:p>
          <a:p>
            <a:pPr marL="0" indent="0">
              <a:lnSpc>
                <a:spcPct val="70000"/>
              </a:lnSpc>
              <a:buNone/>
            </a:pPr>
            <a:endParaRPr lang="en-GB">
              <a:cs typeface="Calibri" panose="020F0502020204030204"/>
            </a:endParaRPr>
          </a:p>
          <a:p>
            <a:pPr marL="0" indent="0">
              <a:lnSpc>
                <a:spcPct val="70000"/>
              </a:lnSpc>
              <a:buNone/>
            </a:pPr>
            <a:endParaRPr lang="en-GB">
              <a:cs typeface="Calibri" panose="020F0502020204030204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>
                <a:cs typeface="Calibri" panose="020F0502020204030204"/>
              </a:rPr>
              <a:t># Peaks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err="1">
                <a:cs typeface="Calibri" panose="020F0502020204030204"/>
              </a:rPr>
              <a:t>subset_max</a:t>
            </a:r>
            <a:r>
              <a:rPr lang="en-GB">
                <a:cs typeface="Calibri" panose="020F0502020204030204"/>
              </a:rPr>
              <a:t> = outliers[600:1500].</a:t>
            </a:r>
            <a:r>
              <a:rPr lang="en-GB" err="1">
                <a:cs typeface="Calibri" panose="020F0502020204030204"/>
              </a:rPr>
              <a:t>iloc</a:t>
            </a:r>
            <a:r>
              <a:rPr lang="en-GB">
                <a:cs typeface="Calibri" panose="020F0502020204030204"/>
              </a:rPr>
              <a:t>[</a:t>
            </a:r>
            <a:r>
              <a:rPr lang="en-GB" err="1">
                <a:cs typeface="Calibri" panose="020F0502020204030204"/>
              </a:rPr>
              <a:t>max_peaks</a:t>
            </a:r>
            <a:r>
              <a:rPr lang="en-GB">
                <a:cs typeface="Calibri" panose="020F0502020204030204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err="1">
                <a:cs typeface="Calibri" panose="020F0502020204030204"/>
              </a:rPr>
              <a:t>peaks_valleys</a:t>
            </a:r>
            <a:r>
              <a:rPr lang="en-GB">
                <a:cs typeface="Calibri" panose="020F0502020204030204"/>
              </a:rPr>
              <a:t> = </a:t>
            </a:r>
            <a:r>
              <a:rPr lang="en-GB" err="1">
                <a:cs typeface="Calibri" panose="020F0502020204030204"/>
              </a:rPr>
              <a:t>pd.DataFrame</a:t>
            </a:r>
            <a:r>
              <a:rPr lang="en-GB">
                <a:cs typeface="Calibri" panose="020F0502020204030204"/>
              </a:rPr>
              <a:t>({'Peaks': </a:t>
            </a:r>
            <a:r>
              <a:rPr lang="en-GB" err="1">
                <a:cs typeface="Calibri" panose="020F0502020204030204"/>
              </a:rPr>
              <a:t>subset_max.values</a:t>
            </a:r>
            <a:r>
              <a:rPr lang="en-GB">
                <a:cs typeface="Calibri" panose="020F0502020204030204"/>
              </a:rPr>
              <a:t>[:,7]})</a:t>
            </a:r>
          </a:p>
          <a:p>
            <a:pPr marL="0" indent="0">
              <a:lnSpc>
                <a:spcPct val="70000"/>
              </a:lnSpc>
              <a:buNone/>
            </a:pPr>
            <a:endParaRPr lang="en-GB">
              <a:cs typeface="Calibri" panose="020F0502020204030204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>
                <a:cs typeface="Calibri" panose="020F0502020204030204"/>
              </a:rPr>
              <a:t># Valleys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err="1">
                <a:cs typeface="Calibri" panose="020F0502020204030204"/>
              </a:rPr>
              <a:t>subset_min</a:t>
            </a:r>
            <a:r>
              <a:rPr lang="en-GB">
                <a:cs typeface="Calibri" panose="020F0502020204030204"/>
              </a:rPr>
              <a:t> = outliers[600:1500].</a:t>
            </a:r>
            <a:r>
              <a:rPr lang="en-GB" err="1">
                <a:cs typeface="Calibri" panose="020F0502020204030204"/>
              </a:rPr>
              <a:t>iloc</a:t>
            </a:r>
            <a:r>
              <a:rPr lang="en-GB">
                <a:cs typeface="Calibri" panose="020F0502020204030204"/>
              </a:rPr>
              <a:t>[</a:t>
            </a:r>
            <a:r>
              <a:rPr lang="en-GB" err="1">
                <a:cs typeface="Calibri" panose="020F0502020204030204"/>
              </a:rPr>
              <a:t>min_peaks</a:t>
            </a:r>
            <a:r>
              <a:rPr lang="en-GB">
                <a:cs typeface="Calibri" panose="020F0502020204030204"/>
              </a:rPr>
              <a:t>]</a:t>
            </a:r>
          </a:p>
          <a:p>
            <a:pPr marL="0" indent="0">
              <a:lnSpc>
                <a:spcPct val="70000"/>
              </a:lnSpc>
              <a:buNone/>
            </a:pPr>
            <a:endParaRPr lang="en-GB">
              <a:cs typeface="Calibri" panose="020F0502020204030204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GB">
                <a:cs typeface="Calibri" panose="020F0502020204030204"/>
              </a:rPr>
              <a:t># Add tot </a:t>
            </a:r>
            <a:r>
              <a:rPr lang="en-GB" err="1">
                <a:cs typeface="Calibri" panose="020F0502020204030204"/>
              </a:rPr>
              <a:t>df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GB" err="1">
                <a:cs typeface="Calibri" panose="020F0502020204030204"/>
              </a:rPr>
              <a:t>peaks_valleys</a:t>
            </a:r>
            <a:r>
              <a:rPr lang="en-GB">
                <a:cs typeface="Calibri" panose="020F0502020204030204"/>
              </a:rPr>
              <a:t>['Valleys'] = </a:t>
            </a:r>
            <a:r>
              <a:rPr lang="en-GB" err="1">
                <a:cs typeface="Calibri" panose="020F0502020204030204"/>
              </a:rPr>
              <a:t>pd.Series</a:t>
            </a:r>
            <a:r>
              <a:rPr lang="en-GB">
                <a:cs typeface="Calibri" panose="020F0502020204030204"/>
              </a:rPr>
              <a:t>(</a:t>
            </a:r>
            <a:r>
              <a:rPr lang="en-GB" err="1">
                <a:cs typeface="Calibri" panose="020F0502020204030204"/>
              </a:rPr>
              <a:t>subset_min.values</a:t>
            </a:r>
            <a:r>
              <a:rPr lang="en-GB">
                <a:cs typeface="Calibri" panose="020F0502020204030204"/>
              </a:rPr>
              <a:t>[:,7])</a:t>
            </a:r>
          </a:p>
          <a:p>
            <a:pPr marL="0" indent="0">
              <a:buNone/>
            </a:pPr>
            <a:r>
              <a:rPr lang="en-GB" err="1">
                <a:cs typeface="Calibri" panose="020F0502020204030204"/>
              </a:rPr>
              <a:t>peaks_valleys</a:t>
            </a:r>
            <a:r>
              <a:rPr lang="en-GB">
                <a:cs typeface="Calibri" panose="020F0502020204030204"/>
              </a:rPr>
              <a:t>['Valleys'].</a:t>
            </a:r>
            <a:r>
              <a:rPr lang="en-GB" err="1">
                <a:cs typeface="Calibri" panose="020F0502020204030204"/>
              </a:rPr>
              <a:t>fillna</a:t>
            </a:r>
            <a:r>
              <a:rPr lang="en-GB">
                <a:cs typeface="Calibri" panose="020F0502020204030204"/>
              </a:rPr>
              <a:t>(0, </a:t>
            </a:r>
            <a:r>
              <a:rPr lang="en-GB" err="1">
                <a:cs typeface="Calibri" panose="020F0502020204030204"/>
              </a:rPr>
              <a:t>inplace</a:t>
            </a:r>
            <a:r>
              <a:rPr lang="en-GB">
                <a:cs typeface="Calibri" panose="020F0502020204030204"/>
              </a:rPr>
              <a:t>=True)</a:t>
            </a:r>
          </a:p>
        </p:txBody>
      </p:sp>
    </p:spTree>
    <p:extLst>
      <p:ext uri="{BB962C8B-B14F-4D97-AF65-F5344CB8AC3E}">
        <p14:creationId xmlns:p14="http://schemas.microsoft.com/office/powerpoint/2010/main" val="3696945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E9DE-F340-8A4D-96CF-30D3A1EB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Pauze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1BB2B-DA97-394D-A026-F8DD9CF4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623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8332-6090-4145-9CCB-C6DC5EC3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11" y="141680"/>
            <a:ext cx="6337282" cy="1325563"/>
          </a:xfrm>
        </p:spPr>
        <p:txBody>
          <a:bodyPr/>
          <a:lstStyle/>
          <a:p>
            <a:r>
              <a:rPr lang="en-US" err="1"/>
              <a:t>Presentatie</a:t>
            </a:r>
            <a:r>
              <a:rPr lang="en-US"/>
              <a:t> </a:t>
            </a:r>
            <a:r>
              <a:rPr lang="en-US" err="1"/>
              <a:t>mogelijkheden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AD76-F722-4247-A51E-543F83EB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>
              <a:hlinkClick r:id="rId2"/>
            </a:endParaRPr>
          </a:p>
          <a:p>
            <a:pPr marL="0" indent="0">
              <a:buNone/>
            </a:pPr>
            <a:endParaRPr lang="en-US">
              <a:hlinkClick r:id="rId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E22E6-A39F-5847-BA87-7C777E4D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26" y="302196"/>
            <a:ext cx="5945312" cy="2106187"/>
          </a:xfrm>
          <a:prstGeom prst="rect">
            <a:avLst/>
          </a:prstGeom>
        </p:spPr>
      </p:pic>
      <p:pic>
        <p:nvPicPr>
          <p:cNvPr id="6" name="Tijdelijke aanduiding voor inhoud 10">
            <a:extLst>
              <a:ext uri="{FF2B5EF4-FFF2-40B4-BE49-F238E27FC236}">
                <a16:creationId xmlns:a16="http://schemas.microsoft.com/office/drawing/2014/main" id="{6FD8E230-0C0C-4541-A0EA-5B9D871F1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4" y="1399375"/>
            <a:ext cx="5189112" cy="2701460"/>
          </a:xfrm>
          <a:prstGeom prst="rect">
            <a:avLst/>
          </a:prstGeom>
        </p:spPr>
      </p:pic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8754C1BE-EEA9-0C45-86A6-AC900B4BA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3" y="3867952"/>
            <a:ext cx="5390985" cy="2879211"/>
          </a:xfrm>
          <a:prstGeom prst="rect">
            <a:avLst/>
          </a:prstGeom>
        </p:spPr>
      </p:pic>
      <p:pic>
        <p:nvPicPr>
          <p:cNvPr id="13" name="Tijdelijke aanduiding voor inhoud 3">
            <a:extLst>
              <a:ext uri="{FF2B5EF4-FFF2-40B4-BE49-F238E27FC236}">
                <a16:creationId xmlns:a16="http://schemas.microsoft.com/office/drawing/2014/main" id="{F8137F8B-4FE4-9743-BBC3-45162C832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6615" y="2544563"/>
            <a:ext cx="6985385" cy="3632400"/>
          </a:xfrm>
          <a:prstGeom prst="rect">
            <a:avLst/>
          </a:prstGeom>
          <a:noFill/>
        </p:spPr>
      </p:pic>
      <p:cxnSp>
        <p:nvCxnSpPr>
          <p:cNvPr id="14" name="Rechte verbindingslijn met pijl 6">
            <a:extLst>
              <a:ext uri="{FF2B5EF4-FFF2-40B4-BE49-F238E27FC236}">
                <a16:creationId xmlns:a16="http://schemas.microsoft.com/office/drawing/2014/main" id="{0D3A53D2-7F2F-BE4C-B94B-97837186B397}"/>
              </a:ext>
            </a:extLst>
          </p:cNvPr>
          <p:cNvCxnSpPr>
            <a:cxnSpLocks/>
          </p:cNvCxnSpPr>
          <p:nvPr/>
        </p:nvCxnSpPr>
        <p:spPr>
          <a:xfrm flipV="1">
            <a:off x="7518441" y="5273383"/>
            <a:ext cx="714058" cy="1204364"/>
          </a:xfrm>
          <a:prstGeom prst="straightConnector1">
            <a:avLst/>
          </a:prstGeom>
          <a:ln w="25400">
            <a:solidFill>
              <a:srgbClr val="F0624A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kstvak 10">
            <a:extLst>
              <a:ext uri="{FF2B5EF4-FFF2-40B4-BE49-F238E27FC236}">
                <a16:creationId xmlns:a16="http://schemas.microsoft.com/office/drawing/2014/main" id="{997E6DE6-FC24-B24B-8A18-B2D512A4154D}"/>
              </a:ext>
            </a:extLst>
          </p:cNvPr>
          <p:cNvSpPr txBox="1"/>
          <p:nvPr/>
        </p:nvSpPr>
        <p:spPr>
          <a:xfrm>
            <a:off x="6948052" y="6477747"/>
            <a:ext cx="1192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>
                <a:solidFill>
                  <a:schemeClr val="tx2"/>
                </a:solidFill>
              </a:rPr>
              <a:t>Indicator 1</a:t>
            </a:r>
          </a:p>
        </p:txBody>
      </p:sp>
      <p:cxnSp>
        <p:nvCxnSpPr>
          <p:cNvPr id="16" name="Rechte verbindingslijn met pijl 11">
            <a:extLst>
              <a:ext uri="{FF2B5EF4-FFF2-40B4-BE49-F238E27FC236}">
                <a16:creationId xmlns:a16="http://schemas.microsoft.com/office/drawing/2014/main" id="{2922A5CE-DABD-7B4F-8EA1-AEF4E7FC7B12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055401" y="3967210"/>
            <a:ext cx="2177098" cy="2510537"/>
          </a:xfrm>
          <a:prstGeom prst="straightConnector1">
            <a:avLst/>
          </a:prstGeom>
          <a:ln w="25400">
            <a:solidFill>
              <a:srgbClr val="FF9C5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kstvak 14">
            <a:extLst>
              <a:ext uri="{FF2B5EF4-FFF2-40B4-BE49-F238E27FC236}">
                <a16:creationId xmlns:a16="http://schemas.microsoft.com/office/drawing/2014/main" id="{7D482C8A-5B1F-AF48-9121-CF7EF37E956D}"/>
              </a:ext>
            </a:extLst>
          </p:cNvPr>
          <p:cNvSpPr txBox="1"/>
          <p:nvPr/>
        </p:nvSpPr>
        <p:spPr>
          <a:xfrm>
            <a:off x="5433609" y="6477747"/>
            <a:ext cx="1243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>
                <a:solidFill>
                  <a:schemeClr val="tx2"/>
                </a:solidFill>
              </a:rPr>
              <a:t>Indicator 2</a:t>
            </a:r>
          </a:p>
        </p:txBody>
      </p:sp>
    </p:spTree>
    <p:extLst>
      <p:ext uri="{BB962C8B-B14F-4D97-AF65-F5344CB8AC3E}">
        <p14:creationId xmlns:p14="http://schemas.microsoft.com/office/powerpoint/2010/main" val="29588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0A17-BCEC-5D48-A3C6-B5211C4A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Vervolg</a:t>
            </a:r>
            <a:r>
              <a:rPr lang="en-US"/>
              <a:t> </a:t>
            </a:r>
            <a:r>
              <a:rPr lang="en-US" err="1"/>
              <a:t>opdracht</a:t>
            </a:r>
            <a:r>
              <a:rPr lang="en-US"/>
              <a:t> </a:t>
            </a:r>
            <a:r>
              <a:rPr lang="en-US" err="1"/>
              <a:t>tijdens</a:t>
            </a:r>
            <a:r>
              <a:rPr lang="en-US"/>
              <a:t> les (20 min):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41A06-ADA5-7F47-B42B-7091C39E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/>
              <a:t>Maak de volgende plots:</a:t>
            </a:r>
          </a:p>
          <a:p>
            <a:pPr lvl="1"/>
            <a:r>
              <a:rPr lang="nl-NL"/>
              <a:t>Maak een plot, waarbij de </a:t>
            </a:r>
            <a:r>
              <a:rPr lang="nl-NL" err="1"/>
              <a:t>predicted</a:t>
            </a:r>
            <a:r>
              <a:rPr lang="nl-NL"/>
              <a:t> </a:t>
            </a:r>
            <a:r>
              <a:rPr lang="nl-NL" err="1"/>
              <a:t>outliers</a:t>
            </a:r>
            <a:r>
              <a:rPr lang="nl-NL"/>
              <a:t> gevisualiseerd worden.</a:t>
            </a:r>
          </a:p>
          <a:p>
            <a:pPr lvl="1"/>
            <a:r>
              <a:rPr lang="nl-NL"/>
              <a:t>Maak een plot waarbij je de ‘echte’ </a:t>
            </a:r>
            <a:r>
              <a:rPr lang="nl-NL" err="1"/>
              <a:t>outliers</a:t>
            </a:r>
            <a:r>
              <a:rPr lang="nl-NL"/>
              <a:t> (zie </a:t>
            </a:r>
            <a:r>
              <a:rPr lang="nl-NL" err="1"/>
              <a:t>csv</a:t>
            </a:r>
            <a:r>
              <a:rPr lang="nl-NL"/>
              <a:t> bestand Teams) visualiseert over tijd op 1 variabele (bijvoorbeeld </a:t>
            </a:r>
            <a:r>
              <a:rPr lang="nl-NL" err="1"/>
              <a:t>Refrigerated</a:t>
            </a:r>
            <a:r>
              <a:rPr lang="nl-NL"/>
              <a:t>)</a:t>
            </a:r>
          </a:p>
          <a:p>
            <a:pPr lvl="1"/>
            <a:r>
              <a:rPr lang="nl-NL"/>
              <a:t>Maak een plot waarbij je zowel goed </a:t>
            </a:r>
            <a:r>
              <a:rPr lang="nl-NL" err="1"/>
              <a:t>predicted</a:t>
            </a:r>
            <a:r>
              <a:rPr lang="nl-NL"/>
              <a:t> </a:t>
            </a:r>
            <a:r>
              <a:rPr lang="nl-NL" err="1"/>
              <a:t>outliers</a:t>
            </a:r>
            <a:r>
              <a:rPr lang="nl-NL"/>
              <a:t> en niet goed </a:t>
            </a:r>
            <a:r>
              <a:rPr lang="nl-NL" err="1"/>
              <a:t>predicted</a:t>
            </a:r>
            <a:r>
              <a:rPr lang="nl-NL"/>
              <a:t> </a:t>
            </a:r>
            <a:r>
              <a:rPr lang="nl-NL" err="1"/>
              <a:t>outliers</a:t>
            </a:r>
            <a:r>
              <a:rPr lang="nl-NL"/>
              <a:t> over tijd op de </a:t>
            </a:r>
            <a:r>
              <a:rPr lang="nl-NL" err="1"/>
              <a:t>Refrigerated</a:t>
            </a:r>
            <a:r>
              <a:rPr lang="nl-NL"/>
              <a:t> kolom laat zien</a:t>
            </a:r>
          </a:p>
          <a:p>
            <a:pPr lvl="1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85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240F-17BB-8645-9FA8-9F2108BD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Uitleg</a:t>
            </a:r>
            <a:r>
              <a:rPr lang="en-US"/>
              <a:t> 2D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E73D9-136F-ED4A-B71F-84D153212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err="1"/>
              <a:t>Maak</a:t>
            </a:r>
            <a:r>
              <a:rPr lang="en-US"/>
              <a:t> </a:t>
            </a:r>
            <a:r>
              <a:rPr lang="en-US" err="1"/>
              <a:t>er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2D model van door de </a:t>
            </a:r>
            <a:r>
              <a:rPr lang="en-US" err="1"/>
              <a:t>verschillen</a:t>
            </a:r>
            <a:r>
              <a:rPr lang="en-US"/>
              <a:t> </a:t>
            </a:r>
            <a:r>
              <a:rPr lang="en-US" err="1"/>
              <a:t>tussen</a:t>
            </a:r>
            <a:r>
              <a:rPr lang="en-US"/>
              <a:t> de </a:t>
            </a:r>
            <a:r>
              <a:rPr lang="en-US" err="1"/>
              <a:t>vorige</a:t>
            </a:r>
            <a:r>
              <a:rPr lang="en-US"/>
              <a:t> </a:t>
            </a:r>
            <a:r>
              <a:rPr lang="en-US" err="1"/>
              <a:t>waarnemingen</a:t>
            </a:r>
            <a:r>
              <a:rPr lang="en-US"/>
              <a:t> </a:t>
            </a:r>
            <a:r>
              <a:rPr lang="en-US" err="1"/>
              <a:t>als</a:t>
            </a:r>
            <a:r>
              <a:rPr lang="en-US"/>
              <a:t> </a:t>
            </a:r>
            <a:r>
              <a:rPr lang="en-US" err="1"/>
              <a:t>dataframe</a:t>
            </a:r>
            <a:r>
              <a:rPr lang="en-US"/>
              <a:t>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maken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alle</a:t>
            </a:r>
            <a:r>
              <a:rPr lang="en-US"/>
              <a:t> </a:t>
            </a:r>
            <a:r>
              <a:rPr lang="en-US" err="1"/>
              <a:t>sensoren</a:t>
            </a:r>
            <a:r>
              <a:rPr lang="en-US"/>
              <a:t>.</a:t>
            </a:r>
          </a:p>
          <a:p>
            <a:r>
              <a:rPr lang="en-US" err="1"/>
              <a:t>Kies</a:t>
            </a:r>
            <a:r>
              <a:rPr lang="en-US"/>
              <a:t> 2 </a:t>
            </a:r>
            <a:r>
              <a:rPr lang="en-US" err="1"/>
              <a:t>sensoren</a:t>
            </a:r>
            <a:r>
              <a:rPr lang="en-US"/>
              <a:t> (</a:t>
            </a:r>
            <a:r>
              <a:rPr lang="en-US" err="1"/>
              <a:t>bijv</a:t>
            </a:r>
            <a:r>
              <a:rPr lang="en-US"/>
              <a:t>. </a:t>
            </a:r>
            <a:r>
              <a:rPr lang="en-US" err="1"/>
              <a:t>HotGasPipe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Refrigerated) die </a:t>
            </a:r>
            <a:r>
              <a:rPr lang="en-US" err="1"/>
              <a:t>je</a:t>
            </a:r>
            <a:r>
              <a:rPr lang="en-US"/>
              <a:t> wilt </a:t>
            </a:r>
            <a:r>
              <a:rPr lang="en-US" err="1"/>
              <a:t>gebruiken</a:t>
            </a:r>
            <a:r>
              <a:rPr lang="en-US"/>
              <a:t>.</a:t>
            </a:r>
          </a:p>
          <a:p>
            <a:r>
              <a:rPr lang="en-US" err="1"/>
              <a:t>Maak</a:t>
            </a:r>
            <a:r>
              <a:rPr lang="en-US"/>
              <a:t>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2D </a:t>
            </a:r>
            <a:r>
              <a:rPr lang="en-US" err="1"/>
              <a:t>visualisatie</a:t>
            </a:r>
            <a:r>
              <a:rPr lang="en-US"/>
              <a:t> van </a:t>
            </a:r>
            <a:r>
              <a:rPr lang="en-US" err="1"/>
              <a:t>alle</a:t>
            </a:r>
            <a:r>
              <a:rPr lang="en-US"/>
              <a:t> </a:t>
            </a:r>
            <a:r>
              <a:rPr lang="en-US" err="1"/>
              <a:t>punten</a:t>
            </a:r>
            <a:r>
              <a:rPr lang="en-US"/>
              <a:t> met de outliers (</a:t>
            </a:r>
            <a:r>
              <a:rPr lang="en-US" err="1"/>
              <a:t>zie</a:t>
            </a:r>
            <a:r>
              <a:rPr lang="en-US"/>
              <a:t> dataset teams met outliers)</a:t>
            </a:r>
          </a:p>
          <a:p>
            <a:r>
              <a:rPr lang="en-US"/>
              <a:t>Op basis van </a:t>
            </a:r>
            <a:r>
              <a:rPr lang="en-US" err="1"/>
              <a:t>welke</a:t>
            </a:r>
            <a:r>
              <a:rPr lang="en-US"/>
              <a:t> </a:t>
            </a:r>
            <a:r>
              <a:rPr lang="en-US" err="1"/>
              <a:t>variabelen</a:t>
            </a:r>
            <a:r>
              <a:rPr lang="en-US"/>
              <a:t> 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en-US" err="1"/>
              <a:t>je</a:t>
            </a:r>
            <a:r>
              <a:rPr lang="en-US"/>
              <a:t> </a:t>
            </a:r>
            <a:r>
              <a:rPr lang="en-US" err="1"/>
              <a:t>iets</a:t>
            </a:r>
            <a:r>
              <a:rPr lang="en-US"/>
              <a:t> </a:t>
            </a:r>
            <a:r>
              <a:rPr lang="en-US" err="1"/>
              <a:t>zeggen</a:t>
            </a:r>
            <a:r>
              <a:rPr lang="en-US"/>
              <a:t>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01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2342-89D8-4E4A-8782-7EE200D0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Opdracht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volgende</a:t>
            </a:r>
            <a:r>
              <a:rPr lang="en-US"/>
              <a:t> 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E926-42FF-CE4B-AC75-C20862578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>
                <a:hlinkClick r:id="rId2"/>
              </a:rPr>
              <a:t>https://medium.com/dataman-in-ai/handbook-of-anomaly-detection-with-python-outlier-detection-5-pca-d1acbdba1b7e</a:t>
            </a:r>
            <a:endParaRPr lang="en-US"/>
          </a:p>
          <a:p>
            <a:r>
              <a:rPr lang="en-US" err="1"/>
              <a:t>Gebruik</a:t>
            </a:r>
            <a:r>
              <a:rPr lang="en-US"/>
              <a:t> de PCA </a:t>
            </a:r>
            <a:r>
              <a:rPr lang="en-US" err="1"/>
              <a:t>methode</a:t>
            </a:r>
            <a:r>
              <a:rPr lang="en-US"/>
              <a:t> om outliers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detecteren</a:t>
            </a:r>
            <a:r>
              <a:rPr lang="en-US"/>
              <a:t>.</a:t>
            </a:r>
          </a:p>
          <a:p>
            <a:r>
              <a:rPr lang="en-US" err="1"/>
              <a:t>Je</a:t>
            </a:r>
            <a:r>
              <a:rPr lang="en-US"/>
              <a:t> 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en-US" err="1"/>
              <a:t>eerst</a:t>
            </a:r>
            <a:r>
              <a:rPr lang="en-US"/>
              <a:t> </a:t>
            </a:r>
            <a:r>
              <a:rPr lang="en-US" err="1"/>
              <a:t>gebruik</a:t>
            </a:r>
            <a:r>
              <a:rPr lang="en-US"/>
              <a:t> </a:t>
            </a:r>
            <a:r>
              <a:rPr lang="en-US" err="1"/>
              <a:t>maken</a:t>
            </a:r>
            <a:r>
              <a:rPr lang="en-US"/>
              <a:t> van de </a:t>
            </a:r>
            <a:r>
              <a:rPr lang="en-US" err="1"/>
              <a:t>proef</a:t>
            </a:r>
            <a:r>
              <a:rPr lang="en-US"/>
              <a:t> dataset om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kijken</a:t>
            </a:r>
            <a:r>
              <a:rPr lang="en-US"/>
              <a:t> </a:t>
            </a:r>
            <a:r>
              <a:rPr lang="en-US" err="1"/>
              <a:t>hier</a:t>
            </a:r>
            <a:r>
              <a:rPr lang="en-US"/>
              <a:t> het </a:t>
            </a:r>
            <a:r>
              <a:rPr lang="en-US" err="1"/>
              <a:t>werkt</a:t>
            </a:r>
            <a:r>
              <a:rPr lang="en-US"/>
              <a:t> (door generate data </a:t>
            </a:r>
            <a:r>
              <a:rPr lang="en-US" err="1"/>
              <a:t>functie</a:t>
            </a:r>
            <a:r>
              <a:rPr lang="en-US"/>
              <a:t>)</a:t>
            </a:r>
          </a:p>
          <a:p>
            <a:r>
              <a:rPr lang="en-US" err="1"/>
              <a:t>Converteer</a:t>
            </a:r>
            <a:r>
              <a:rPr lang="en-US"/>
              <a:t> de data van de </a:t>
            </a:r>
            <a:r>
              <a:rPr lang="en-US" err="1"/>
              <a:t>koelinstallatie</a:t>
            </a:r>
            <a:r>
              <a:rPr lang="en-US"/>
              <a:t> </a:t>
            </a:r>
            <a:r>
              <a:rPr lang="en-US" err="1"/>
              <a:t>naar</a:t>
            </a:r>
            <a:r>
              <a:rPr lang="en-US"/>
              <a:t> </a:t>
            </a:r>
            <a:r>
              <a:rPr lang="en-US" err="1"/>
              <a:t>zelfde</a:t>
            </a:r>
            <a:r>
              <a:rPr lang="en-US"/>
              <a:t> format (</a:t>
            </a:r>
            <a:r>
              <a:rPr lang="en-US" err="1"/>
              <a:t>zie</a:t>
            </a:r>
            <a:r>
              <a:rPr lang="en-US"/>
              <a:t> </a:t>
            </a:r>
            <a:r>
              <a:rPr lang="en-US" err="1"/>
              <a:t>png</a:t>
            </a:r>
            <a:r>
              <a:rPr lang="en-US"/>
              <a:t> </a:t>
            </a:r>
            <a:r>
              <a:rPr lang="en-US" err="1"/>
              <a:t>bestand</a:t>
            </a:r>
            <a:r>
              <a:rPr lang="en-US"/>
              <a:t> in Teams) </a:t>
            </a:r>
          </a:p>
          <a:p>
            <a:r>
              <a:rPr lang="en-US" err="1"/>
              <a:t>Kies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test set </a:t>
            </a:r>
            <a:r>
              <a:rPr lang="en-US" err="1"/>
              <a:t>uit</a:t>
            </a:r>
            <a:r>
              <a:rPr lang="en-US"/>
              <a:t> de data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maak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voorspelling</a:t>
            </a:r>
            <a:r>
              <a:rPr lang="en-US"/>
              <a:t> met de PCA </a:t>
            </a:r>
            <a:r>
              <a:rPr lang="en-US" err="1"/>
              <a:t>methode</a:t>
            </a:r>
            <a:r>
              <a:rPr lang="en-US"/>
              <a:t> op de data van de </a:t>
            </a:r>
            <a:r>
              <a:rPr lang="en-US" err="1"/>
              <a:t>koelinstallatie</a:t>
            </a:r>
            <a:endParaRPr lang="en-US"/>
          </a:p>
          <a:p>
            <a:r>
              <a:rPr lang="en-US" err="1"/>
              <a:t>Kijk</a:t>
            </a:r>
            <a:r>
              <a:rPr lang="en-US"/>
              <a:t> hoe </a:t>
            </a:r>
            <a:r>
              <a:rPr lang="en-US" err="1"/>
              <a:t>goed</a:t>
            </a:r>
            <a:r>
              <a:rPr lang="en-US"/>
              <a:t> </a:t>
            </a:r>
            <a:r>
              <a:rPr lang="en-US" err="1"/>
              <a:t>je</a:t>
            </a:r>
            <a:r>
              <a:rPr lang="en-US"/>
              <a:t> </a:t>
            </a:r>
            <a:r>
              <a:rPr lang="en-US" err="1"/>
              <a:t>voorspelling</a:t>
            </a:r>
            <a:r>
              <a:rPr lang="en-US"/>
              <a:t> </a:t>
            </a:r>
            <a:r>
              <a:rPr lang="en-US" err="1"/>
              <a:t>werkt</a:t>
            </a:r>
            <a:r>
              <a:rPr lang="en-US"/>
              <a:t> met </a:t>
            </a:r>
            <a:r>
              <a:rPr lang="en-US" err="1"/>
              <a:t>een</a:t>
            </a:r>
            <a:r>
              <a:rPr lang="en-US"/>
              <a:t> confusion matrix</a:t>
            </a:r>
          </a:p>
          <a:p>
            <a:r>
              <a:rPr lang="en-US" err="1"/>
              <a:t>Kijk</a:t>
            </a:r>
            <a:r>
              <a:rPr lang="en-US"/>
              <a:t> of </a:t>
            </a:r>
            <a:r>
              <a:rPr lang="en-US" err="1"/>
              <a:t>je</a:t>
            </a:r>
            <a:r>
              <a:rPr lang="en-US"/>
              <a:t> wat </a:t>
            </a:r>
            <a:r>
              <a:rPr lang="en-US" err="1"/>
              <a:t>moet</a:t>
            </a:r>
            <a:r>
              <a:rPr lang="en-US"/>
              <a:t> </a:t>
            </a:r>
            <a:r>
              <a:rPr lang="en-US" err="1"/>
              <a:t>aanpassen</a:t>
            </a:r>
            <a:r>
              <a:rPr lang="en-US"/>
              <a:t> </a:t>
            </a:r>
            <a:r>
              <a:rPr lang="en-US" err="1"/>
              <a:t>aan</a:t>
            </a:r>
            <a:r>
              <a:rPr lang="en-US"/>
              <a:t> de contamination rate </a:t>
            </a:r>
            <a:r>
              <a:rPr lang="en-US" err="1"/>
              <a:t>binnen</a:t>
            </a:r>
            <a:r>
              <a:rPr lang="en-US"/>
              <a:t> de PCA </a:t>
            </a:r>
            <a:r>
              <a:rPr lang="en-US" err="1"/>
              <a:t>functie</a:t>
            </a:r>
            <a:endParaRPr lang="en-US"/>
          </a:p>
          <a:p>
            <a:r>
              <a:rPr lang="en-US" err="1"/>
              <a:t>Visualiseer</a:t>
            </a:r>
            <a:r>
              <a:rPr lang="en-US"/>
              <a:t> </a:t>
            </a:r>
            <a:r>
              <a:rPr lang="en-US" err="1"/>
              <a:t>welke</a:t>
            </a:r>
            <a:r>
              <a:rPr lang="en-US"/>
              <a:t> </a:t>
            </a:r>
            <a:r>
              <a:rPr lang="en-US" err="1"/>
              <a:t>punten</a:t>
            </a:r>
            <a:r>
              <a:rPr lang="en-US"/>
              <a:t> </a:t>
            </a:r>
            <a:r>
              <a:rPr lang="en-US" err="1"/>
              <a:t>goed</a:t>
            </a:r>
            <a:r>
              <a:rPr lang="en-US"/>
              <a:t> </a:t>
            </a:r>
            <a:r>
              <a:rPr lang="en-US" err="1"/>
              <a:t>voorspeld</a:t>
            </a:r>
            <a:r>
              <a:rPr lang="en-US"/>
              <a:t> </a:t>
            </a:r>
            <a:r>
              <a:rPr lang="en-US" err="1"/>
              <a:t>zijn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welke</a:t>
            </a:r>
            <a:r>
              <a:rPr lang="en-US"/>
              <a:t> </a:t>
            </a:r>
            <a:r>
              <a:rPr lang="en-US" err="1"/>
              <a:t>niet</a:t>
            </a:r>
            <a:r>
              <a:rPr lang="en-US"/>
              <a:t> (false-positive / false-negative).</a:t>
            </a:r>
          </a:p>
          <a:p>
            <a:r>
              <a:rPr lang="en-US" err="1"/>
              <a:t>Maak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conclusie</a:t>
            </a:r>
            <a:r>
              <a:rPr lang="en-US"/>
              <a:t> over </a:t>
            </a:r>
            <a:r>
              <a:rPr lang="en-US" err="1"/>
              <a:t>welke</a:t>
            </a:r>
            <a:r>
              <a:rPr lang="en-US"/>
              <a:t> contamination rate </a:t>
            </a:r>
            <a:r>
              <a:rPr lang="en-US" err="1"/>
              <a:t>je</a:t>
            </a:r>
            <a:r>
              <a:rPr lang="en-US"/>
              <a:t> 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en-US" err="1"/>
              <a:t>gebruiken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hoe </a:t>
            </a:r>
            <a:r>
              <a:rPr lang="en-US" err="1"/>
              <a:t>goed</a:t>
            </a:r>
            <a:r>
              <a:rPr lang="en-US"/>
              <a:t> </a:t>
            </a:r>
            <a:r>
              <a:rPr lang="en-US" err="1"/>
              <a:t>je</a:t>
            </a:r>
            <a:r>
              <a:rPr lang="en-US"/>
              <a:t> </a:t>
            </a:r>
            <a:r>
              <a:rPr lang="en-US" err="1"/>
              <a:t>voorspellingen</a:t>
            </a:r>
            <a:r>
              <a:rPr lang="en-US"/>
              <a:t> </a:t>
            </a:r>
            <a:r>
              <a:rPr lang="en-US" err="1"/>
              <a:t>zijn</a:t>
            </a:r>
            <a:r>
              <a:rPr lang="en-US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99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43A3-074C-C74C-AF38-107828533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Beoordelingscriteria</a:t>
            </a:r>
            <a:r>
              <a:rPr lang="en-US"/>
              <a:t> </a:t>
            </a:r>
            <a:r>
              <a:rPr lang="en-US" err="1"/>
              <a:t>opdracht</a:t>
            </a:r>
            <a:r>
              <a:rPr lang="en-US"/>
              <a:t> PCA </a:t>
            </a:r>
            <a:r>
              <a:rPr lang="en-US" err="1"/>
              <a:t>methode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DF38-D254-1441-8880-8F7DAE7A0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nl-NL" dirty="0"/>
              <a:t>Volgende onderdelen moeten terugkomen: </a:t>
            </a: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b="1" dirty="0"/>
              <a:t>Time-series (baseline model)</a:t>
            </a:r>
            <a:endParaRPr lang="nl-NL" b="1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Een plot waarbij je de ‘echte’ </a:t>
            </a:r>
            <a:r>
              <a:rPr lang="nl-NL" dirty="0" err="1"/>
              <a:t>outliers</a:t>
            </a:r>
            <a:r>
              <a:rPr lang="nl-NL" dirty="0"/>
              <a:t> visualiseert over tijd op 1 variabele ('</a:t>
            </a:r>
            <a:r>
              <a:rPr lang="nl-NL" dirty="0" err="1"/>
              <a:t>Refrigerated</a:t>
            </a:r>
            <a:r>
              <a:rPr lang="nl-NL" dirty="0"/>
              <a:t>')–met behulp van lijnen of een (rode) balk over de data</a:t>
            </a:r>
            <a:endParaRPr lang="nl-NL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dirty="0"/>
              <a:t>Test in welke mate de </a:t>
            </a:r>
            <a:r>
              <a:rPr lang="nl-NL" dirty="0" err="1"/>
              <a:t>outliers</a:t>
            </a:r>
            <a:r>
              <a:rPr lang="nl-NL" dirty="0"/>
              <a:t> overeen komen met een baseline model (zoals de 1,5 x IQR methode) – Maak een </a:t>
            </a:r>
            <a:r>
              <a:rPr lang="nl-NL" dirty="0" err="1"/>
              <a:t>confusion</a:t>
            </a:r>
            <a:r>
              <a:rPr lang="nl-NL" dirty="0"/>
              <a:t> matrix </a:t>
            </a:r>
            <a:endParaRPr lang="nl-NL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nl-NL" sz="2700" dirty="0">
                <a:ea typeface="+mn-lt"/>
                <a:cs typeface="+mn-lt"/>
              </a:rPr>
              <a:t>Een plot met punten die goed zijn voorspeld en niet goed (</a:t>
            </a:r>
            <a:r>
              <a:rPr lang="nl-NL" sz="2700" dirty="0" err="1">
                <a:ea typeface="+mn-lt"/>
                <a:cs typeface="+mn-lt"/>
              </a:rPr>
              <a:t>false-positive</a:t>
            </a:r>
            <a:r>
              <a:rPr lang="nl-NL" sz="2700" dirty="0">
                <a:ea typeface="+mn-lt"/>
                <a:cs typeface="+mn-lt"/>
              </a:rPr>
              <a:t> / </a:t>
            </a:r>
            <a:r>
              <a:rPr lang="nl-NL" sz="2700" dirty="0" err="1">
                <a:ea typeface="+mn-lt"/>
                <a:cs typeface="+mn-lt"/>
              </a:rPr>
              <a:t>false-negative</a:t>
            </a:r>
            <a:r>
              <a:rPr lang="nl-NL" sz="2700" dirty="0">
                <a:ea typeface="+mn-lt"/>
                <a:cs typeface="+mn-lt"/>
              </a:rPr>
              <a:t>)</a:t>
            </a:r>
            <a:endParaRPr lang="nl-NL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nl-NL" dirty="0"/>
              <a:t>	</a:t>
            </a:r>
            <a:r>
              <a:rPr lang="nl-NL" b="1" dirty="0"/>
              <a:t>PCA (2D model)</a:t>
            </a:r>
            <a:endParaRPr lang="nl-NL" b="1" dirty="0">
              <a:cs typeface="Calibri"/>
            </a:endParaRPr>
          </a:p>
          <a:p>
            <a:pPr marL="0" indent="0">
              <a:buNone/>
            </a:pPr>
            <a:r>
              <a:rPr lang="nl-NL" dirty="0"/>
              <a:t>4.   Maak een dataframe van koelinstallatie, waarbij de verschillen worden gebruikt (</a:t>
            </a:r>
            <a:r>
              <a:rPr lang="nl-NL" dirty="0" err="1"/>
              <a:t>df.diff</a:t>
            </a:r>
            <a:r>
              <a:rPr lang="nl-NL" dirty="0"/>
              <a:t>() )</a:t>
            </a:r>
            <a:endParaRPr lang="nl-NL" dirty="0">
              <a:cs typeface="Calibri"/>
            </a:endParaRPr>
          </a:p>
          <a:p>
            <a:pPr marL="0" indent="0">
              <a:buNone/>
            </a:pPr>
            <a:r>
              <a:rPr lang="nl-NL" dirty="0"/>
              <a:t>5.   Gebruik de PCA methode, zoals beschreven: Maak een </a:t>
            </a:r>
            <a:r>
              <a:rPr lang="nl-NL" dirty="0" err="1"/>
              <a:t>confusion</a:t>
            </a:r>
            <a:r>
              <a:rPr lang="nl-NL" dirty="0"/>
              <a:t> matrix - Kies een test set uit de data en kijk hoe goed je voorspelling werkt</a:t>
            </a:r>
            <a:endParaRPr lang="nl-NL" dirty="0">
              <a:cs typeface="Calibri" panose="020F0502020204030204"/>
            </a:endParaRPr>
          </a:p>
          <a:p>
            <a:pPr marL="0" indent="0">
              <a:buNone/>
            </a:pPr>
            <a:r>
              <a:rPr lang="nl-NL" dirty="0"/>
              <a:t>6.   Een plot met punten die goed zijn voorspeld en niet goed (</a:t>
            </a:r>
            <a:r>
              <a:rPr lang="nl-NL" dirty="0" err="1"/>
              <a:t>false-positive</a:t>
            </a:r>
            <a:r>
              <a:rPr lang="nl-NL" dirty="0"/>
              <a:t> / </a:t>
            </a:r>
            <a:r>
              <a:rPr lang="nl-NL" dirty="0" err="1"/>
              <a:t>false-negative</a:t>
            </a:r>
            <a:r>
              <a:rPr lang="nl-NL" dirty="0"/>
              <a:t>).</a:t>
            </a:r>
            <a:endParaRPr lang="nl-NL" dirty="0">
              <a:cs typeface="Calibri"/>
            </a:endParaRPr>
          </a:p>
          <a:p>
            <a:pPr marL="0" indent="0">
              <a:buNone/>
            </a:pPr>
            <a:r>
              <a:rPr lang="nl-NL" dirty="0"/>
              <a:t>7.   Een conclusie op basis van het 2D model en basis model (wat werkt beter?)</a:t>
            </a:r>
            <a:endParaRPr lang="nl-NL" dirty="0">
              <a:cs typeface="Calibri" panose="020F0502020204030204"/>
            </a:endParaRPr>
          </a:p>
          <a:p>
            <a:pPr marL="457200" lvl="1" indent="0">
              <a:buNone/>
            </a:pPr>
            <a:r>
              <a:rPr lang="nl-NL" b="1" dirty="0"/>
              <a:t>Cijfer</a:t>
            </a:r>
            <a:r>
              <a:rPr lang="nl-NL" dirty="0"/>
              <a:t> voor portfolio = aantal onderdelen gedaan / 7 * 10</a:t>
            </a:r>
          </a:p>
          <a:p>
            <a:pPr marL="0" indent="0">
              <a:buNone/>
            </a:pPr>
            <a:endParaRPr lang="nl-NL" dirty="0">
              <a:cs typeface="Calibri" panose="020F0502020204030204"/>
            </a:endParaRPr>
          </a:p>
          <a:p>
            <a:pPr>
              <a:buAutoNum type="arabicPeriod"/>
            </a:pPr>
            <a:endParaRPr lang="nl-NL" dirty="0">
              <a:cs typeface="Calibri" panose="020F0502020204030204"/>
            </a:endParaRPr>
          </a:p>
          <a:p>
            <a:pPr>
              <a:buAutoNum type="arabicPeriod"/>
            </a:pPr>
            <a:endParaRPr lang="nl-NL" dirty="0">
              <a:cs typeface="Calibri" panose="020F0502020204030204"/>
            </a:endParaRP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46376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5063-9E08-0447-A8B1-31CD4D70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woensdag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DE3EE-AACF-3F43-B316-505791C70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Gebruik de 1D data van de koelinstallatie en maak hier de </a:t>
            </a:r>
            <a:r>
              <a:rPr lang="nl-NL" dirty="0" err="1"/>
              <a:t>seasonal</a:t>
            </a:r>
            <a:r>
              <a:rPr lang="nl-NL" dirty="0"/>
              <a:t> plots op en </a:t>
            </a:r>
            <a:r>
              <a:rPr lang="nl-NL" dirty="0" err="1"/>
              <a:t>deviation</a:t>
            </a:r>
            <a:r>
              <a:rPr lang="nl-NL" dirty="0"/>
              <a:t> </a:t>
            </a:r>
            <a:r>
              <a:rPr lang="nl-NL" dirty="0" err="1"/>
              <a:t>differences</a:t>
            </a:r>
            <a:r>
              <a:rPr lang="nl-NL" dirty="0"/>
              <a:t>. (zie college 1)</a:t>
            </a:r>
          </a:p>
          <a:p>
            <a:endParaRPr lang="nl-NL" dirty="0"/>
          </a:p>
          <a:p>
            <a:r>
              <a:rPr lang="nl-NL" dirty="0"/>
              <a:t>Maak de PCA methode (zie college 2)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5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C771-F3F6-AB4B-A8B8-93F75B54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Beoordeling</a:t>
            </a:r>
            <a:r>
              <a:rPr lang="en-US"/>
              <a:t> PM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22DF0B-8541-5846-BF4F-180FB1FB4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248697"/>
              </p:ext>
            </p:extLst>
          </p:nvPr>
        </p:nvGraphicFramePr>
        <p:xfrm>
          <a:off x="838200" y="1690687"/>
          <a:ext cx="10515599" cy="4477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6266">
                  <a:extLst>
                    <a:ext uri="{9D8B030D-6E8A-4147-A177-3AD203B41FA5}">
                      <a16:colId xmlns:a16="http://schemas.microsoft.com/office/drawing/2014/main" val="274536010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2668422082"/>
                    </a:ext>
                  </a:extLst>
                </a:gridCol>
                <a:gridCol w="2406318">
                  <a:extLst>
                    <a:ext uri="{9D8B030D-6E8A-4147-A177-3AD203B41FA5}">
                      <a16:colId xmlns:a16="http://schemas.microsoft.com/office/drawing/2014/main" val="3463148487"/>
                    </a:ext>
                  </a:extLst>
                </a:gridCol>
                <a:gridCol w="926014">
                  <a:extLst>
                    <a:ext uri="{9D8B030D-6E8A-4147-A177-3AD203B41FA5}">
                      <a16:colId xmlns:a16="http://schemas.microsoft.com/office/drawing/2014/main" val="2228909886"/>
                    </a:ext>
                  </a:extLst>
                </a:gridCol>
                <a:gridCol w="1210942">
                  <a:extLst>
                    <a:ext uri="{9D8B030D-6E8A-4147-A177-3AD203B41FA5}">
                      <a16:colId xmlns:a16="http://schemas.microsoft.com/office/drawing/2014/main" val="599903648"/>
                    </a:ext>
                  </a:extLst>
                </a:gridCol>
                <a:gridCol w="1215393">
                  <a:extLst>
                    <a:ext uri="{9D8B030D-6E8A-4147-A177-3AD203B41FA5}">
                      <a16:colId xmlns:a16="http://schemas.microsoft.com/office/drawing/2014/main" val="1535650795"/>
                    </a:ext>
                  </a:extLst>
                </a:gridCol>
              </a:tblGrid>
              <a:tr h="42377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Berekening eindcijfer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54567"/>
                  </a:ext>
                </a:extLst>
              </a:tr>
              <a:tr h="4237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Beoordeling door: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Deelcijfer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Onderdeel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Weging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Cijfer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966387"/>
                  </a:ext>
                </a:extLst>
              </a:tr>
              <a:tr h="40964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sngStrike" dirty="0" err="1">
                          <a:effectLst/>
                        </a:rPr>
                        <a:t>Opdrachtgever</a:t>
                      </a:r>
                      <a:endParaRPr lang="en-US" sz="12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sngStrike" dirty="0">
                          <a:effectLst/>
                        </a:rPr>
                        <a:t>A</a:t>
                      </a:r>
                      <a:endParaRPr lang="en-US" sz="12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200" u="none" strike="sngStrike" dirty="0">
                          <a:effectLst/>
                        </a:rPr>
                        <a:t>0,2</a:t>
                      </a:r>
                      <a:endParaRPr lang="en-US" sz="12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sngStrike" dirty="0">
                          <a:effectLst/>
                        </a:rPr>
                        <a:t> </a:t>
                      </a:r>
                      <a:endParaRPr lang="en-US" sz="16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3913485"/>
                  </a:ext>
                </a:extLst>
              </a:tr>
              <a:tr h="678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sngStrike" dirty="0" err="1">
                          <a:effectLst/>
                        </a:rPr>
                        <a:t>Eindrapport</a:t>
                      </a:r>
                      <a:r>
                        <a:rPr lang="en-US" sz="1200" u="none" strike="sngStrike" dirty="0">
                          <a:effectLst/>
                        </a:rPr>
                        <a:t>, </a:t>
                      </a:r>
                      <a:r>
                        <a:rPr lang="en-US" sz="1200" u="none" strike="sngStrike" dirty="0" err="1">
                          <a:effectLst/>
                        </a:rPr>
                        <a:t>eindpresentatie</a:t>
                      </a:r>
                      <a:r>
                        <a:rPr lang="en-US" sz="1200" u="none" strike="sngStrike" dirty="0">
                          <a:effectLst/>
                        </a:rPr>
                        <a:t> </a:t>
                      </a:r>
                      <a:r>
                        <a:rPr lang="en-US" sz="1200" u="none" strike="sngStrike" dirty="0" err="1">
                          <a:effectLst/>
                        </a:rPr>
                        <a:t>en</a:t>
                      </a:r>
                      <a:r>
                        <a:rPr lang="en-US" sz="1200" u="none" strike="sngStrike" dirty="0">
                          <a:effectLst/>
                        </a:rPr>
                        <a:t> </a:t>
                      </a:r>
                      <a:r>
                        <a:rPr lang="en-US" sz="1200" u="none" strike="sngStrike" dirty="0" err="1">
                          <a:effectLst/>
                        </a:rPr>
                        <a:t>werkwijze</a:t>
                      </a:r>
                      <a:r>
                        <a:rPr lang="en-US" sz="1200" u="none" strike="sngStrike" dirty="0">
                          <a:effectLst/>
                        </a:rPr>
                        <a:t> van het team</a:t>
                      </a:r>
                      <a:endParaRPr lang="en-US" sz="1200" b="0" i="0" u="none" strike="sng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268896"/>
                  </a:ext>
                </a:extLst>
              </a:tr>
              <a:tr h="423774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Docent(</a:t>
                      </a:r>
                      <a:r>
                        <a:rPr lang="en-US" sz="1200" u="none" strike="noStrike" dirty="0" err="1">
                          <a:effectLst/>
                        </a:rPr>
                        <a:t>en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PVA van het team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0,1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6974441"/>
                  </a:ext>
                </a:extLst>
              </a:tr>
              <a:tr h="423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Eindrapport van het team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0,3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4396041"/>
                  </a:ext>
                </a:extLst>
              </a:tr>
              <a:tr h="423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Presentatie van het team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0,1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2120780"/>
                  </a:ext>
                </a:extLst>
              </a:tr>
              <a:tr h="423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Peer to peer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0,1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9807105"/>
                  </a:ext>
                </a:extLst>
              </a:tr>
              <a:tr h="423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err="1">
                          <a:effectLst/>
                        </a:rPr>
                        <a:t>Individuele</a:t>
                      </a:r>
                      <a:r>
                        <a:rPr lang="en-US" sz="1200" u="none" strike="noStrike">
                          <a:effectLst/>
                        </a:rPr>
                        <a:t> </a:t>
                      </a:r>
                      <a:r>
                        <a:rPr lang="en-US" sz="1200" u="none" strike="noStrike" err="1">
                          <a:effectLst/>
                        </a:rPr>
                        <a:t>opdrachten</a:t>
                      </a:r>
                      <a:r>
                        <a:rPr lang="en-US" sz="1200" u="none" strike="noStrike">
                          <a:effectLst/>
                        </a:rPr>
                        <a:t> tracks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u="none" strike="noStrike" dirty="0">
                          <a:effectLst/>
                        </a:rPr>
                        <a:t>0,4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3199116"/>
                  </a:ext>
                </a:extLst>
              </a:tr>
              <a:tr h="42377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Eindcijfer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5201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60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60AA-17BF-5D4E-8CD7-0A3AEC2A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Opzet</a:t>
            </a:r>
            <a:r>
              <a:rPr lang="en-US" dirty="0"/>
              <a:t> </a:t>
            </a:r>
            <a:r>
              <a:rPr lang="en-US" dirty="0" err="1"/>
              <a:t>Werkcolleges</a:t>
            </a:r>
            <a:r>
              <a:rPr lang="en-US" dirty="0"/>
              <a:t> Smart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8667-9F1E-3243-80A2-1182E155E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1D time-series data outlier detection (Colleges 1-2)</a:t>
            </a:r>
          </a:p>
          <a:p>
            <a:r>
              <a:rPr lang="en-US" dirty="0"/>
              <a:t>2D outlier detection (Colleges 2-8)</a:t>
            </a:r>
          </a:p>
          <a:p>
            <a:r>
              <a:rPr lang="en-US" dirty="0"/>
              <a:t>Image detection (Colleges 3-8)</a:t>
            </a:r>
          </a:p>
          <a:p>
            <a:r>
              <a:rPr lang="en-US" dirty="0"/>
              <a:t>Tiny Machine Learning -&gt; </a:t>
            </a:r>
            <a:r>
              <a:rPr lang="en-US" dirty="0" err="1"/>
              <a:t>nog</a:t>
            </a:r>
            <a:r>
              <a:rPr lang="en-US" dirty="0"/>
              <a:t> even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kijken</a:t>
            </a:r>
            <a:r>
              <a:rPr lang="en-US" dirty="0"/>
              <a:t> (Colleges 9-12)</a:t>
            </a:r>
          </a:p>
          <a:p>
            <a:r>
              <a:rPr lang="en-US" dirty="0"/>
              <a:t>Motion amplification (Colleges 12-15)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D8E178E-EA38-FC43-816F-1BE2578FEE48}"/>
              </a:ext>
            </a:extLst>
          </p:cNvPr>
          <p:cNvSpPr/>
          <p:nvPr/>
        </p:nvSpPr>
        <p:spPr>
          <a:xfrm>
            <a:off x="232229" y="1825625"/>
            <a:ext cx="489857" cy="380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C310-6151-8648-9564-44DD8410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Opzet</a:t>
            </a:r>
            <a:r>
              <a:rPr lang="en-US"/>
              <a:t> Smart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677B-0F2D-5847-99D2-45BA4BE6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Hoorcolleges</a:t>
            </a:r>
            <a:r>
              <a:rPr lang="en-US"/>
              <a:t>/</a:t>
            </a:r>
            <a:r>
              <a:rPr lang="en-US" err="1"/>
              <a:t>werkcolleges</a:t>
            </a:r>
            <a:r>
              <a:rPr lang="en-US"/>
              <a:t> (</a:t>
            </a:r>
            <a:r>
              <a:rPr lang="en-US" err="1"/>
              <a:t>maandag</a:t>
            </a:r>
            <a:r>
              <a:rPr lang="en-US"/>
              <a:t>)</a:t>
            </a:r>
          </a:p>
          <a:p>
            <a:r>
              <a:rPr lang="en-US" err="1"/>
              <a:t>Werkcolleges</a:t>
            </a:r>
            <a:r>
              <a:rPr lang="en-US"/>
              <a:t> (</a:t>
            </a:r>
            <a:r>
              <a:rPr lang="en-US" err="1"/>
              <a:t>woensdag</a:t>
            </a:r>
            <a:r>
              <a:rPr lang="en-US"/>
              <a:t>)</a:t>
            </a:r>
          </a:p>
          <a:p>
            <a:r>
              <a:rPr lang="en-US"/>
              <a:t>Consult stage-</a:t>
            </a:r>
            <a:r>
              <a:rPr lang="en-US" err="1"/>
              <a:t>opdracht</a:t>
            </a:r>
            <a:r>
              <a:rPr lang="en-US"/>
              <a:t> (</a:t>
            </a:r>
            <a:r>
              <a:rPr lang="en-US" err="1"/>
              <a:t>samen</a:t>
            </a:r>
            <a:r>
              <a:rPr lang="en-US"/>
              <a:t> in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plannen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829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E35B-1194-3E4B-A45F-6D3ADE63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1D time-series data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7331-2AEE-274A-ABDA-9AA971F6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Generieke</a:t>
            </a:r>
            <a:r>
              <a:rPr lang="en-US"/>
              <a:t> Time-Series </a:t>
            </a:r>
            <a:r>
              <a:rPr lang="en-US" err="1"/>
              <a:t>analyse</a:t>
            </a:r>
            <a:endParaRPr lang="en-US"/>
          </a:p>
          <a:p>
            <a:r>
              <a:rPr lang="en-US" err="1"/>
              <a:t>Analyse</a:t>
            </a:r>
            <a:r>
              <a:rPr lang="en-US"/>
              <a:t> </a:t>
            </a:r>
            <a:r>
              <a:rPr lang="en-US" err="1"/>
              <a:t>koelinstallatie</a:t>
            </a:r>
            <a:r>
              <a:rPr lang="en-US"/>
              <a:t> Maintenance Lab</a:t>
            </a:r>
          </a:p>
          <a:p>
            <a:r>
              <a:rPr lang="en-US" err="1"/>
              <a:t>Gebruik</a:t>
            </a:r>
            <a:r>
              <a:rPr lang="en-US"/>
              <a:t> </a:t>
            </a:r>
            <a:r>
              <a:rPr lang="en-US" err="1"/>
              <a:t>verschillende</a:t>
            </a:r>
            <a:r>
              <a:rPr lang="en-US"/>
              <a:t> outlier detection </a:t>
            </a:r>
            <a:r>
              <a:rPr lang="en-US" err="1"/>
              <a:t>technieken</a:t>
            </a:r>
            <a:endParaRPr lang="en-US"/>
          </a:p>
          <a:p>
            <a:r>
              <a:rPr lang="en-US" err="1"/>
              <a:t>Testen</a:t>
            </a:r>
            <a:r>
              <a:rPr lang="en-US"/>
              <a:t> </a:t>
            </a:r>
            <a:r>
              <a:rPr lang="en-US" err="1"/>
              <a:t>modellen</a:t>
            </a:r>
            <a:endParaRPr lang="en-US"/>
          </a:p>
          <a:p>
            <a:r>
              <a:rPr lang="en-US" err="1"/>
              <a:t>Presenteren</a:t>
            </a:r>
            <a:r>
              <a:rPr lang="en-US"/>
              <a:t> van </a:t>
            </a:r>
            <a:r>
              <a:rPr lang="en-US" err="1"/>
              <a:t>analyse</a:t>
            </a:r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7F98CCE3-E839-614B-BD9D-8570D795E43A}"/>
              </a:ext>
            </a:extLst>
          </p:cNvPr>
          <p:cNvSpPr/>
          <p:nvPr/>
        </p:nvSpPr>
        <p:spPr>
          <a:xfrm>
            <a:off x="232227" y="2917006"/>
            <a:ext cx="489857" cy="380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30EE14D-EB29-B54F-950A-BC18605D3E5D}"/>
              </a:ext>
            </a:extLst>
          </p:cNvPr>
          <p:cNvSpPr/>
          <p:nvPr/>
        </p:nvSpPr>
        <p:spPr>
          <a:xfrm>
            <a:off x="232228" y="2427968"/>
            <a:ext cx="489857" cy="380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E72A212-50FB-874C-883E-5965317FBAF9}"/>
              </a:ext>
            </a:extLst>
          </p:cNvPr>
          <p:cNvSpPr/>
          <p:nvPr/>
        </p:nvSpPr>
        <p:spPr>
          <a:xfrm>
            <a:off x="232226" y="3406044"/>
            <a:ext cx="489857" cy="380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5EA97C4-1B03-D443-AB79-B7CB6410D227}"/>
              </a:ext>
            </a:extLst>
          </p:cNvPr>
          <p:cNvSpPr/>
          <p:nvPr/>
        </p:nvSpPr>
        <p:spPr>
          <a:xfrm>
            <a:off x="232225" y="3950175"/>
            <a:ext cx="489857" cy="380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9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3192-F278-1F48-95BD-F25BBCCF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Werkcollege</a:t>
            </a:r>
            <a:r>
              <a:rPr lang="en-US"/>
              <a:t> 2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F09BC-53B2-E64B-B637-7285E680C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Opdracht basistechnieken (30 min)</a:t>
            </a:r>
          </a:p>
          <a:p>
            <a:r>
              <a:rPr lang="nl-NL" dirty="0"/>
              <a:t>Opdracht testen model (30 min)</a:t>
            </a:r>
          </a:p>
          <a:p>
            <a:r>
              <a:rPr lang="nl-NL" dirty="0"/>
              <a:t>Pauze</a:t>
            </a:r>
          </a:p>
          <a:p>
            <a:r>
              <a:rPr lang="nl-NL" dirty="0"/>
              <a:t>Vervolg opdracht testen model</a:t>
            </a:r>
          </a:p>
          <a:p>
            <a:r>
              <a:rPr lang="nl-NL" dirty="0"/>
              <a:t>Uitleg opdracht gebruik PCA (voor volgende les)</a:t>
            </a:r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291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F8332-6090-4145-9CCB-C6DC5EC3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Uitleg</a:t>
            </a:r>
            <a:r>
              <a:rPr lang="en-US"/>
              <a:t> outlier detection basis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AD76-F722-4247-A51E-543F83EB9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Wat is </a:t>
            </a:r>
            <a:r>
              <a:rPr lang="en-US" err="1"/>
              <a:t>een</a:t>
            </a:r>
            <a:r>
              <a:rPr lang="en-US"/>
              <a:t> model? </a:t>
            </a:r>
          </a:p>
          <a:p>
            <a:r>
              <a:rPr lang="en-US" err="1"/>
              <a:t>Basistechnieken</a:t>
            </a:r>
            <a:r>
              <a:rPr lang="en-US"/>
              <a:t> outlier detection</a:t>
            </a:r>
          </a:p>
          <a:p>
            <a:r>
              <a:rPr lang="en-US" err="1"/>
              <a:t>Toppen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dalen</a:t>
            </a:r>
            <a:endParaRPr lang="en-US"/>
          </a:p>
          <a:p>
            <a:r>
              <a:rPr lang="en-US" err="1"/>
              <a:t>Vanuit</a:t>
            </a:r>
            <a:r>
              <a:rPr lang="en-US"/>
              <a:t> boxplot </a:t>
            </a:r>
            <a:r>
              <a:rPr lang="en-US" err="1"/>
              <a:t>denken</a:t>
            </a:r>
            <a:r>
              <a:rPr lang="en-US"/>
              <a:t> – outliers</a:t>
            </a:r>
          </a:p>
          <a:p>
            <a:r>
              <a:rPr lang="en-US"/>
              <a:t>Basis model </a:t>
            </a:r>
            <a:r>
              <a:rPr lang="en-US" err="1"/>
              <a:t>gebruiken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ontwikkelen</a:t>
            </a:r>
            <a:endParaRPr lang="en-US"/>
          </a:p>
          <a:p>
            <a:endParaRPr lang="en-US">
              <a:hlinkClick r:id="rId2"/>
            </a:endParaRPr>
          </a:p>
          <a:p>
            <a:pPr marL="0" indent="0">
              <a:buNone/>
            </a:pPr>
            <a:endParaRPr lang="en-US">
              <a:hlinkClick r:id="rId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E22E6-A39F-5847-BA87-7C777E4D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996" y="4407056"/>
            <a:ext cx="5945312" cy="210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5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0A17-BCEC-5D48-A3C6-B5211C4A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Opdracht</a:t>
            </a:r>
            <a:r>
              <a:rPr lang="en-US" dirty="0"/>
              <a:t> </a:t>
            </a:r>
            <a:r>
              <a:rPr lang="en-US" dirty="0" err="1"/>
              <a:t>basistechnieken</a:t>
            </a:r>
            <a:r>
              <a:rPr lang="en-US" dirty="0"/>
              <a:t> (30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41A06-ADA5-7F47-B42B-7091C39E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Maak</a:t>
            </a:r>
            <a:r>
              <a:rPr lang="en-US"/>
              <a:t> de </a:t>
            </a:r>
            <a:r>
              <a:rPr lang="en-US" err="1"/>
              <a:t>volgende</a:t>
            </a:r>
            <a:r>
              <a:rPr lang="en-US"/>
              <a:t> plots:</a:t>
            </a:r>
          </a:p>
          <a:p>
            <a:pPr lvl="1"/>
            <a:r>
              <a:rPr lang="en-US" err="1"/>
              <a:t>Maak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plot van 300 </a:t>
            </a:r>
            <a:r>
              <a:rPr lang="en-US" err="1"/>
              <a:t>minuten</a:t>
            </a:r>
            <a:r>
              <a:rPr lang="en-US"/>
              <a:t> </a:t>
            </a:r>
            <a:r>
              <a:rPr lang="en-US" err="1"/>
              <a:t>waarin</a:t>
            </a:r>
            <a:r>
              <a:rPr lang="en-US"/>
              <a:t> de </a:t>
            </a:r>
            <a:r>
              <a:rPr lang="en-US" err="1"/>
              <a:t>toppen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dalen</a:t>
            </a:r>
            <a:r>
              <a:rPr lang="en-US"/>
              <a:t> </a:t>
            </a:r>
            <a:r>
              <a:rPr lang="en-US" err="1"/>
              <a:t>gehighlight</a:t>
            </a:r>
            <a:r>
              <a:rPr lang="en-US"/>
              <a:t> </a:t>
            </a:r>
            <a:r>
              <a:rPr lang="en-US" err="1"/>
              <a:t>zijn</a:t>
            </a:r>
            <a:endParaRPr lang="en-US"/>
          </a:p>
          <a:p>
            <a:pPr lvl="2"/>
            <a:r>
              <a:rPr lang="en-US">
                <a:hlinkClick r:id="rId2"/>
              </a:rPr>
              <a:t>https://plotly.com/python/peak-finding/</a:t>
            </a:r>
            <a:endParaRPr lang="en-US"/>
          </a:p>
          <a:p>
            <a:pPr lvl="2"/>
            <a:r>
              <a:rPr lang="en-US">
                <a:hlinkClick r:id="rId3"/>
              </a:rPr>
              <a:t>https://docs.scipy.org/doc/scipy/reference/generated/scipy.signal.find_peaks.html</a:t>
            </a:r>
            <a:endParaRPr lang="en-US"/>
          </a:p>
          <a:p>
            <a:pPr lvl="1"/>
            <a:r>
              <a:rPr lang="en-US" err="1"/>
              <a:t>Maak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plot </a:t>
            </a:r>
            <a:r>
              <a:rPr lang="en-US" err="1"/>
              <a:t>waarbij</a:t>
            </a:r>
            <a:r>
              <a:rPr lang="en-US"/>
              <a:t> het </a:t>
            </a:r>
            <a:r>
              <a:rPr lang="en-US" err="1"/>
              <a:t>verschil</a:t>
            </a:r>
            <a:r>
              <a:rPr lang="en-US"/>
              <a:t> </a:t>
            </a:r>
            <a:r>
              <a:rPr lang="en-US" err="1"/>
              <a:t>tussen</a:t>
            </a:r>
            <a:r>
              <a:rPr lang="en-US"/>
              <a:t> 1 top </a:t>
            </a:r>
            <a:r>
              <a:rPr lang="en-US" err="1"/>
              <a:t>en</a:t>
            </a:r>
            <a:r>
              <a:rPr lang="en-US"/>
              <a:t> het </a:t>
            </a:r>
            <a:r>
              <a:rPr lang="en-US" err="1"/>
              <a:t>volgende</a:t>
            </a:r>
            <a:r>
              <a:rPr lang="en-US"/>
              <a:t> dal </a:t>
            </a:r>
            <a:r>
              <a:rPr lang="en-US" err="1"/>
              <a:t>wordt</a:t>
            </a:r>
            <a:r>
              <a:rPr lang="en-US"/>
              <a:t> </a:t>
            </a:r>
            <a:r>
              <a:rPr lang="en-US" err="1"/>
              <a:t>weergegeven</a:t>
            </a:r>
            <a:endParaRPr lang="en-US"/>
          </a:p>
          <a:p>
            <a:pPr lvl="2"/>
            <a:r>
              <a:rPr lang="en-US">
                <a:hlinkClick r:id="rId4"/>
              </a:rPr>
              <a:t>https://plotly.com/python/horizontal-vertical-shapes/</a:t>
            </a:r>
            <a:endParaRPr lang="en-US"/>
          </a:p>
          <a:p>
            <a:pPr lvl="1"/>
            <a:r>
              <a:rPr lang="en-US" err="1"/>
              <a:t>Maak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dataframe</a:t>
            </a:r>
            <a:r>
              <a:rPr lang="en-US"/>
              <a:t> </a:t>
            </a:r>
            <a:r>
              <a:rPr lang="en-US" err="1"/>
              <a:t>waarbij</a:t>
            </a:r>
            <a:r>
              <a:rPr lang="en-US"/>
              <a:t> </a:t>
            </a:r>
            <a:r>
              <a:rPr lang="en-US" err="1"/>
              <a:t>alle</a:t>
            </a:r>
            <a:r>
              <a:rPr lang="en-US"/>
              <a:t> </a:t>
            </a:r>
            <a:r>
              <a:rPr lang="en-US" err="1"/>
              <a:t>toppen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dalen</a:t>
            </a:r>
            <a:r>
              <a:rPr lang="en-US"/>
              <a:t> </a:t>
            </a:r>
            <a:r>
              <a:rPr lang="en-US" err="1"/>
              <a:t>staan</a:t>
            </a:r>
            <a:endParaRPr lang="en-US"/>
          </a:p>
          <a:p>
            <a:pPr lvl="1"/>
            <a:r>
              <a:rPr lang="en-US"/>
              <a:t>Maak </a:t>
            </a:r>
            <a:r>
              <a:rPr lang="en-US" err="1"/>
              <a:t>een</a:t>
            </a:r>
            <a:r>
              <a:rPr lang="en-US"/>
              <a:t> boxplot van alle </a:t>
            </a:r>
            <a:r>
              <a:rPr lang="en-US" err="1"/>
              <a:t>toppen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boxplot van alle </a:t>
            </a:r>
            <a:r>
              <a:rPr lang="en-US" err="1"/>
              <a:t>dalen</a:t>
            </a:r>
            <a:r>
              <a:rPr lang="en-US"/>
              <a:t> </a:t>
            </a:r>
          </a:p>
          <a:p>
            <a:pPr lvl="1"/>
            <a:r>
              <a:rPr lang="en-US"/>
              <a:t>Maak </a:t>
            </a:r>
            <a:r>
              <a:rPr lang="en-US" err="1"/>
              <a:t>een</a:t>
            </a:r>
            <a:r>
              <a:rPr lang="en-US"/>
              <a:t> plot (van </a:t>
            </a:r>
            <a:r>
              <a:rPr lang="en-US" err="1"/>
              <a:t>alles</a:t>
            </a:r>
            <a:r>
              <a:rPr lang="en-US"/>
              <a:t>,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ingezoomd</a:t>
            </a:r>
            <a:r>
              <a:rPr lang="en-US"/>
              <a:t> op wat outliers) </a:t>
            </a:r>
            <a:r>
              <a:rPr lang="en-US" err="1"/>
              <a:t>waarbij</a:t>
            </a:r>
            <a:r>
              <a:rPr lang="en-US"/>
              <a:t> op basis van je </a:t>
            </a:r>
            <a:r>
              <a:rPr lang="en-US" err="1"/>
              <a:t>analyse</a:t>
            </a:r>
            <a:r>
              <a:rPr lang="en-US"/>
              <a:t> outliers (</a:t>
            </a:r>
            <a:r>
              <a:rPr lang="en-US" err="1"/>
              <a:t>buiten</a:t>
            </a:r>
            <a:r>
              <a:rPr lang="en-US"/>
              <a:t> de 1*5 IQR) </a:t>
            </a:r>
            <a:r>
              <a:rPr lang="en-US" err="1"/>
              <a:t>duidelijk</a:t>
            </a:r>
            <a:r>
              <a:rPr lang="en-US"/>
              <a:t> </a:t>
            </a:r>
            <a:r>
              <a:rPr lang="en-US" err="1"/>
              <a:t>worden</a:t>
            </a:r>
            <a:r>
              <a:rPr lang="en-US"/>
              <a:t> </a:t>
            </a:r>
            <a:r>
              <a:rPr lang="en-US" err="1"/>
              <a:t>weergegeven</a:t>
            </a:r>
            <a:endParaRPr lang="en-US">
              <a:cs typeface="Calibri"/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14CD1-3AB7-4241-888C-8757ABF4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Hoe </a:t>
            </a:r>
            <a:r>
              <a:rPr lang="en-US" err="1"/>
              <a:t>krijg</a:t>
            </a:r>
            <a:r>
              <a:rPr lang="en-US"/>
              <a:t> </a:t>
            </a:r>
            <a:r>
              <a:rPr lang="en-US" err="1"/>
              <a:t>je</a:t>
            </a:r>
            <a:r>
              <a:rPr lang="en-US"/>
              <a:t> </a:t>
            </a:r>
            <a:r>
              <a:rPr lang="en-US" err="1"/>
              <a:t>pieken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dalen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0EFE7-E17F-8B41-81D4-117239AB6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066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rgbClr val="6730C5"/>
                </a:solidFill>
                <a:latin typeface="Consolas"/>
              </a:rPr>
              <a:t>from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080808"/>
                </a:solidFill>
                <a:latin typeface="Consolas"/>
              </a:rPr>
              <a:t>scipy.signal</a:t>
            </a:r>
            <a:r>
              <a:rPr lang="en-US">
                <a:latin typeface="Consolas"/>
              </a:rPr>
              <a:t> </a:t>
            </a:r>
            <a:r>
              <a:rPr lang="en-US">
                <a:solidFill>
                  <a:srgbClr val="6730C5"/>
                </a:solidFill>
                <a:latin typeface="Consolas"/>
              </a:rPr>
              <a:t>import</a:t>
            </a:r>
            <a:r>
              <a:rPr lang="en-US">
                <a:latin typeface="Consolas"/>
              </a:rPr>
              <a:t> </a:t>
            </a:r>
            <a:r>
              <a:rPr lang="en-US" err="1">
                <a:solidFill>
                  <a:srgbClr val="080808"/>
                </a:solidFill>
                <a:latin typeface="Consolas"/>
              </a:rPr>
              <a:t>find_peaks</a:t>
            </a:r>
            <a:endParaRPr lang="en-US" err="1"/>
          </a:p>
          <a:p>
            <a:pPr marL="0" indent="0">
              <a:buNone/>
            </a:pPr>
            <a:r>
              <a:rPr lang="en-US"/>
              <a:t># Convert 'Date' column to pandas datetime object</a:t>
            </a:r>
            <a:br>
              <a:rPr lang="en-US"/>
            </a:br>
            <a:r>
              <a:rPr lang="en-US" err="1"/>
              <a:t>freezerdata</a:t>
            </a:r>
            <a:r>
              <a:rPr lang="en-US"/>
              <a:t>['Date'] = </a:t>
            </a:r>
            <a:r>
              <a:rPr lang="en-US" err="1"/>
              <a:t>pd.to_datetime</a:t>
            </a:r>
            <a:r>
              <a:rPr lang="en-US"/>
              <a:t>(</a:t>
            </a:r>
            <a:r>
              <a:rPr lang="en-US" err="1"/>
              <a:t>freezerdata</a:t>
            </a:r>
            <a:r>
              <a:rPr lang="en-US"/>
              <a:t>['Date'])</a:t>
            </a:r>
            <a:br>
              <a:rPr lang="en-US"/>
            </a:br>
            <a:r>
              <a:rPr lang="en-US" err="1"/>
              <a:t>freezerdata.set_index</a:t>
            </a:r>
            <a:r>
              <a:rPr lang="en-US"/>
              <a:t>('Date', </a:t>
            </a:r>
            <a:r>
              <a:rPr lang="en-US" err="1"/>
              <a:t>inplace</a:t>
            </a:r>
            <a:r>
              <a:rPr lang="en-US"/>
              <a:t>=True) # Convert 'Date' column to seconds</a:t>
            </a:r>
            <a:br>
              <a:rPr lang="en-US"/>
            </a:br>
            <a:r>
              <a:rPr lang="en-US" err="1"/>
              <a:t>time_elapsed_minutes</a:t>
            </a:r>
            <a:r>
              <a:rPr lang="en-US"/>
              <a:t> = (</a:t>
            </a:r>
            <a:r>
              <a:rPr lang="en-US" err="1"/>
              <a:t>freezerdata.index</a:t>
            </a:r>
            <a:r>
              <a:rPr lang="en-US"/>
              <a:t> - </a:t>
            </a:r>
            <a:r>
              <a:rPr lang="en-US" err="1"/>
              <a:t>freezerdata.index</a:t>
            </a:r>
            <a:r>
              <a:rPr lang="en-US"/>
              <a:t>[0]).</a:t>
            </a:r>
            <a:r>
              <a:rPr lang="en-US" err="1"/>
              <a:t>total_seconds</a:t>
            </a:r>
            <a:r>
              <a:rPr lang="en-US"/>
              <a:t>() / 60 # Plotting</a:t>
            </a:r>
          </a:p>
          <a:p>
            <a:pPr marL="0" indent="0">
              <a:buNone/>
            </a:pPr>
            <a:br>
              <a:rPr lang="en-US"/>
            </a:br>
            <a:r>
              <a:rPr lang="en-US" err="1"/>
              <a:t>plt.figure</a:t>
            </a:r>
            <a:r>
              <a:rPr lang="en-US"/>
              <a:t>(</a:t>
            </a:r>
            <a:r>
              <a:rPr lang="en-US" err="1"/>
              <a:t>figsize</a:t>
            </a:r>
            <a:r>
              <a:rPr lang="en-US"/>
              <a:t>=(10, 6))</a:t>
            </a:r>
            <a:br>
              <a:rPr lang="en-US"/>
            </a:br>
            <a:r>
              <a:rPr lang="en-US" err="1"/>
              <a:t>plt.plot</a:t>
            </a:r>
            <a:r>
              <a:rPr lang="en-US"/>
              <a:t>(</a:t>
            </a:r>
            <a:r>
              <a:rPr lang="en-US" err="1"/>
              <a:t>time_elapsed_minutes</a:t>
            </a:r>
            <a:r>
              <a:rPr lang="en-US"/>
              <a:t>, </a:t>
            </a:r>
            <a:r>
              <a:rPr lang="en-US" err="1"/>
              <a:t>freezerdata</a:t>
            </a:r>
            <a:r>
              <a:rPr lang="en-US"/>
              <a:t>['Refrigerated'], </a:t>
            </a:r>
            <a:r>
              <a:rPr lang="en-US" err="1"/>
              <a:t>linestyle</a:t>
            </a:r>
            <a:r>
              <a:rPr lang="en-US"/>
              <a:t>='-')</a:t>
            </a:r>
            <a:br>
              <a:rPr lang="en-US"/>
            </a:br>
            <a:r>
              <a:rPr lang="en-US" err="1"/>
              <a:t>plt.xlabel</a:t>
            </a:r>
            <a:r>
              <a:rPr lang="en-US"/>
              <a:t>('Time (minutes)')</a:t>
            </a:r>
            <a:br>
              <a:rPr lang="en-US"/>
            </a:br>
            <a:r>
              <a:rPr lang="en-US" err="1"/>
              <a:t>plt.ylabel</a:t>
            </a:r>
            <a:r>
              <a:rPr lang="en-US"/>
              <a:t>('Refrigerated')</a:t>
            </a:r>
            <a:br>
              <a:rPr lang="en-US"/>
            </a:br>
            <a:r>
              <a:rPr lang="en-US" err="1"/>
              <a:t>plt.title</a:t>
            </a:r>
            <a:r>
              <a:rPr lang="en-US"/>
              <a:t>('Refrigerated vs Time') # Limit x-axis to 300 minutes</a:t>
            </a:r>
            <a:br>
              <a:rPr lang="en-US"/>
            </a:br>
            <a:r>
              <a:rPr lang="en-US" err="1"/>
              <a:t>plt.xlim</a:t>
            </a:r>
            <a:r>
              <a:rPr lang="en-US"/>
              <a:t>(1000, 1300) # Find peaks (tops) and valleys (lowest points)</a:t>
            </a:r>
          </a:p>
          <a:p>
            <a:pPr marL="0" indent="0">
              <a:buNone/>
            </a:pPr>
            <a:br>
              <a:rPr lang="en-US"/>
            </a:br>
            <a:r>
              <a:rPr lang="en-US"/>
              <a:t>peaks, _ = </a:t>
            </a:r>
            <a:r>
              <a:rPr lang="en-US" err="1"/>
              <a:t>find_peaks</a:t>
            </a:r>
            <a:r>
              <a:rPr lang="en-US"/>
              <a:t>(</a:t>
            </a:r>
            <a:r>
              <a:rPr lang="en-US" err="1"/>
              <a:t>freezerdata</a:t>
            </a:r>
            <a:r>
              <a:rPr lang="en-US"/>
              <a:t>['Refrigerated'], prominence=5)  # You might need to adjust the prominence</a:t>
            </a:r>
            <a:br>
              <a:rPr lang="en-US"/>
            </a:br>
            <a:r>
              <a:rPr lang="en-US"/>
              <a:t>valleys, _ = </a:t>
            </a:r>
            <a:r>
              <a:rPr lang="en-US" err="1"/>
              <a:t>find_peaks</a:t>
            </a:r>
            <a:r>
              <a:rPr lang="en-US"/>
              <a:t>(-</a:t>
            </a:r>
            <a:r>
              <a:rPr lang="en-US" err="1"/>
              <a:t>freezerdata</a:t>
            </a:r>
            <a:r>
              <a:rPr lang="en-US"/>
              <a:t>['Refrigerated'], prominence=5) # Annotate peaks and valleys on the plot</a:t>
            </a:r>
          </a:p>
          <a:p>
            <a:pPr marL="0" indent="0">
              <a:buNone/>
            </a:pPr>
            <a:br>
              <a:rPr lang="en-US"/>
            </a:br>
            <a:r>
              <a:rPr lang="en-US" err="1"/>
              <a:t>plt.plot</a:t>
            </a:r>
            <a:r>
              <a:rPr lang="en-US"/>
              <a:t>(</a:t>
            </a:r>
            <a:r>
              <a:rPr lang="en-US" err="1"/>
              <a:t>time_elapsed_minutes</a:t>
            </a:r>
            <a:r>
              <a:rPr lang="en-US"/>
              <a:t>[peaks], </a:t>
            </a:r>
            <a:r>
              <a:rPr lang="en-US" err="1"/>
              <a:t>freezerdata</a:t>
            </a:r>
            <a:r>
              <a:rPr lang="en-US"/>
              <a:t>['Refrigerated'][peaks], "</a:t>
            </a:r>
            <a:r>
              <a:rPr lang="en-US" err="1"/>
              <a:t>og</a:t>
            </a:r>
            <a:r>
              <a:rPr lang="en-US"/>
              <a:t>")</a:t>
            </a:r>
            <a:br>
              <a:rPr lang="en-US"/>
            </a:br>
            <a:r>
              <a:rPr lang="en-US" err="1"/>
              <a:t>plt.plot</a:t>
            </a:r>
            <a:r>
              <a:rPr lang="en-US"/>
              <a:t>(</a:t>
            </a:r>
            <a:r>
              <a:rPr lang="en-US" err="1"/>
              <a:t>time_elapsed_minutes</a:t>
            </a:r>
            <a:r>
              <a:rPr lang="en-US"/>
              <a:t>[valleys], </a:t>
            </a:r>
            <a:r>
              <a:rPr lang="en-US" err="1"/>
              <a:t>freezerdata</a:t>
            </a:r>
            <a:r>
              <a:rPr lang="en-US"/>
              <a:t>['Refrigerated'][valleys], "or") </a:t>
            </a:r>
            <a:r>
              <a:rPr lang="en-US" err="1"/>
              <a:t>plt.grid</a:t>
            </a:r>
            <a:r>
              <a:rPr lang="en-US"/>
              <a:t>(True)</a:t>
            </a:r>
            <a:br>
              <a:rPr lang="en-US"/>
            </a:br>
            <a:r>
              <a:rPr lang="en-US" err="1"/>
              <a:t>plt.show</a:t>
            </a:r>
            <a:r>
              <a:rPr lang="en-US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162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A086EBA44544194B59571368E8881" ma:contentTypeVersion="4" ma:contentTypeDescription="Een nieuw document maken." ma:contentTypeScope="" ma:versionID="72c8b84ec59176cec2cfb8d76a758b32">
  <xsd:schema xmlns:xsd="http://www.w3.org/2001/XMLSchema" xmlns:xs="http://www.w3.org/2001/XMLSchema" xmlns:p="http://schemas.microsoft.com/office/2006/metadata/properties" xmlns:ns2="db004b36-c27b-414c-a746-b86b4665d60a" targetNamespace="http://schemas.microsoft.com/office/2006/metadata/properties" ma:root="true" ma:fieldsID="d2378fcf6a2cba7c5b22f911b21ed6b2" ns2:_="">
    <xsd:import namespace="db004b36-c27b-414c-a746-b86b4665d6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4b36-c27b-414c-a746-b86b4665d6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C69738-C641-4EE0-923D-5DD3CF5DB9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85CE95-B057-4D7C-9987-D066C38C88A2}"/>
</file>

<file path=customXml/itemProps3.xml><?xml version="1.0" encoding="utf-8"?>
<ds:datastoreItem xmlns:ds="http://schemas.openxmlformats.org/officeDocument/2006/customXml" ds:itemID="{3AB5FF7D-FD34-4C71-B28D-55A501413E49}">
  <ds:schemaRefs>
    <ds:schemaRef ds:uri="807ebf0e-55e0-464b-a24f-3b5f612e3b17"/>
    <ds:schemaRef ds:uri="c81633dc-7c45-47ba-b3d6-86434853fa2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1389</Words>
  <Application>Microsoft Macintosh PowerPoint</Application>
  <PresentationFormat>Widescreen</PresentationFormat>
  <Paragraphs>165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Smart Industry</vt:lpstr>
      <vt:lpstr>Beoordeling PM</vt:lpstr>
      <vt:lpstr>Opzet Werkcolleges Smart Industry</vt:lpstr>
      <vt:lpstr>Opzet Smart Industry</vt:lpstr>
      <vt:lpstr>1D time-series data outlier detection</vt:lpstr>
      <vt:lpstr>Werkcollege 2 schema</vt:lpstr>
      <vt:lpstr>Uitleg outlier detection basis</vt:lpstr>
      <vt:lpstr>Opdracht basistechnieken (30 min)</vt:lpstr>
      <vt:lpstr>Hoe krijg je pieken en dalen?</vt:lpstr>
      <vt:lpstr>Opdracht testen model (30 min)</vt:lpstr>
      <vt:lpstr>Uitleg tijdens les voor pieken dalen dataset outliers</vt:lpstr>
      <vt:lpstr>Pauze</vt:lpstr>
      <vt:lpstr>Presentatie mogelijkheden</vt:lpstr>
      <vt:lpstr>Vervolg opdracht tijdens les (20 min):</vt:lpstr>
      <vt:lpstr>Uitleg 2D model </vt:lpstr>
      <vt:lpstr>Opdracht voor volgende les</vt:lpstr>
      <vt:lpstr>Beoordelingscriteria opdracht PCA methode</vt:lpstr>
      <vt:lpstr>Te doen voor woensdag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</dc:title>
  <dc:creator>Microsoft Office User</dc:creator>
  <cp:lastModifiedBy>Microsoft Office User</cp:lastModifiedBy>
  <cp:revision>10</cp:revision>
  <dcterms:created xsi:type="dcterms:W3CDTF">2023-04-17T08:51:35Z</dcterms:created>
  <dcterms:modified xsi:type="dcterms:W3CDTF">2025-04-14T06:56:43Z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0x010100D0FA086EBA44544194B59571368E8881</vt:lpwstr>
  </property>
  <property fmtid="{D5CDD505-2E9C-101B-9397-08002B2CF9AE}" pid="3" name="MediaServiceImageTags">
    <vt:lpwstr/>
  </property>
</Properties>
</file>