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83" r:id="rId3"/>
    <p:sldId id="284" r:id="rId4"/>
    <p:sldId id="258" r:id="rId5"/>
    <p:sldId id="266" r:id="rId6"/>
    <p:sldId id="267" r:id="rId7"/>
    <p:sldId id="268" r:id="rId8"/>
    <p:sldId id="269" r:id="rId9"/>
    <p:sldId id="270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71" r:id="rId18"/>
    <p:sldId id="272" r:id="rId19"/>
    <p:sldId id="273" r:id="rId20"/>
    <p:sldId id="274" r:id="rId21"/>
    <p:sldId id="282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/>
    <p:restoredTop sz="95055"/>
  </p:normalViewPr>
  <p:slideViewPr>
    <p:cSldViewPr snapToGrid="0" snapToObjects="1">
      <p:cViewPr varScale="1">
        <p:scale>
          <a:sx n="93" d="100"/>
          <a:sy n="93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5511-2469-6A4C-AC73-E898DA23BFD6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9B23C-41BE-7744-B32B-F5D84A0E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0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692-DD8E-1841-88BB-34BBE7EEC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043A-3DB9-DB40-9BEA-C95AB6F3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75938-2081-F249-AF14-D11E6C8B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57ED-16B1-9D45-90B2-308DE3CD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952E-A5C1-4046-AA37-6E29A7FB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980-B4E4-C443-BD2D-C0FA2BF1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AEBFE-5F82-AB49-B1D5-1EF22EA5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C1DE-71B2-EA4C-9DEC-88E28A7E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404-FC5B-1A47-BF4B-6961DE88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5968-35F1-3944-8FEC-7852FA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363D7-EED8-7542-B805-CC19F1651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ABDD2-9C26-2B48-91E6-9A049F060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EC21-EDEC-7A48-A3F2-72109354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2421-A46B-354D-9DC8-279A869B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A97E-DA4D-E34F-B357-662DD15B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44B6-189D-3245-A033-B34D1FEB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A5DD-C6FB-7A46-9007-D2CB1685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5C74-EA73-F14F-B644-49A9952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0D5F-ADCC-CB45-8D5C-52F46543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1B6A-07B2-384C-B121-C84C9B18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445F-D762-7444-97A2-F3171FCB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AD1A-AD9B-1B4A-9844-786C6E54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6530-56E1-BD4F-B1B2-8BAE9817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E3EC-36F5-C049-A35B-7DA91308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D5C8-4480-1B45-A55E-829EE5E0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75B8-032B-174C-8426-94630411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5DD5-C5C0-B648-B4A6-7CAE81FA3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EDD0F-FBAA-A248-9DF3-08ACBADA9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659F-9349-8147-99F4-9190085F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8A1C-095E-884C-B65D-134CF0C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0F41-8D0B-3F4C-A4FC-D87E1A11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06E4-90E1-8045-90BB-9AF6E7D9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40C2-00B2-9D47-8DC9-68B22522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439A2-4DFF-014C-9CE4-3B34D3A90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B3973-29D6-5840-872D-A4B9F8FA1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396BD-14D2-BC40-8A94-923306B5E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40BF-9A99-1348-92B1-FF0A58A6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AFD65-8210-A849-8776-3EACE521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6D9D8-0ED8-C24E-AD54-3E8BA0EF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19F4-CE13-724D-AA77-3062E3B4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03AC7-0AC4-B84C-9280-C9E5CECA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FA218-B1AB-BE41-84BE-985BFB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ECB3B-1883-854C-90C1-542663DC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3B94-1496-014D-9778-9F47C632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2AABF-23C2-E644-AC8F-EE59A046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D634-B965-9640-9663-F3CD7A4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EF7B-0EE2-B245-8D35-C889B359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C448-0338-744B-91A8-2CC0535F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DE66F-F0F2-A848-9339-9C90857C8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B4E0-2973-3E43-954E-CE5AB081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ED14D-F895-2E46-9E8C-9228432A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21D66-D1FE-1446-83C0-43C9B4F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0153-F3D6-EC45-815B-319A2B4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22BB4-2542-6849-9E6F-3C8056F3A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8BBC1-DC86-0747-A31E-CE5A5530D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0AB19-7B6F-3542-AD28-FC3D8B29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3D659-0364-0744-BDE3-822E0C0B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3553-D375-1448-884E-643B9E92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377EB-39BD-CE43-A0C6-0F39834F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09A6-4607-734E-BDD1-D3990A6A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15A4-62AD-A249-8268-605DD61F7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4EBE-48FE-404F-BF64-B6856912639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23AC-93EE-0F4C-B8A3-B5B38D042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4615-57AC-F54F-925F-ECB8905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python-opencv-cv2-calchist-metho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4189-7849-4748-8882-91B608ECF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89767-CD85-A449-867E-69D8C2DF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Werkcollege</a:t>
            </a:r>
            <a:r>
              <a:rPr lang="en-US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4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732C0-6A03-794E-94DF-ABF25FECB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Analyse</a:t>
            </a:r>
            <a:r>
              <a:rPr lang="en-US" b="1" dirty="0"/>
              <a:t> met </a:t>
            </a:r>
            <a:r>
              <a:rPr lang="en-US" b="1" dirty="0" err="1"/>
              <a:t>calcHist</a:t>
            </a:r>
            <a:r>
              <a:rPr lang="en-US" b="1" dirty="0"/>
              <a:t>, PCA, KNN </a:t>
            </a:r>
            <a:r>
              <a:rPr lang="en-US" b="1" dirty="0" err="1"/>
              <a:t>en</a:t>
            </a:r>
            <a:r>
              <a:rPr lang="en-US" b="1" dirty="0"/>
              <a:t> DBSCAN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D6446-A10B-5F4A-ADBC-C1C1748E4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Werken</a:t>
            </a:r>
            <a:r>
              <a:rPr lang="en-US" dirty="0"/>
              <a:t> met </a:t>
            </a:r>
            <a:r>
              <a:rPr lang="en-US" dirty="0" err="1"/>
              <a:t>calcHist</a:t>
            </a:r>
            <a:r>
              <a:rPr lang="en-US" dirty="0"/>
              <a:t>, PCA, KNN </a:t>
            </a:r>
            <a:r>
              <a:rPr lang="en-US" dirty="0" err="1"/>
              <a:t>en</a:t>
            </a:r>
            <a:r>
              <a:rPr lang="en-US" dirty="0"/>
              <a:t> DBSCAN</a:t>
            </a:r>
          </a:p>
        </p:txBody>
      </p:sp>
    </p:spTree>
    <p:extLst>
      <p:ext uri="{BB962C8B-B14F-4D97-AF65-F5344CB8AC3E}">
        <p14:creationId xmlns:p14="http://schemas.microsoft.com/office/powerpoint/2010/main" val="44313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D6B9-460C-BF46-A6D8-3F2512D9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Stap</a:t>
            </a:r>
            <a:r>
              <a:rPr lang="en-US" dirty="0"/>
              <a:t> 1: </a:t>
            </a:r>
            <a:r>
              <a:rPr lang="en-US" dirty="0" err="1"/>
              <a:t>Kleurenhistogrammen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met </a:t>
            </a:r>
            <a:r>
              <a:rPr lang="en-US" dirty="0" err="1"/>
              <a:t>calcHist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99B4-8F5E-0B4A-AE1F-527D5BB2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 cv2.calcHist om RGB-</a:t>
            </a:r>
            <a:r>
              <a:rPr lang="en-US" dirty="0" err="1"/>
              <a:t>histogrammen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.</a:t>
            </a:r>
          </a:p>
          <a:p>
            <a:r>
              <a:rPr lang="en-US" dirty="0" err="1"/>
              <a:t>Combineer</a:t>
            </a:r>
            <a:r>
              <a:rPr lang="en-US" dirty="0"/>
              <a:t> de </a:t>
            </a:r>
            <a:r>
              <a:rPr lang="en-US" dirty="0" err="1"/>
              <a:t>histogrammen</a:t>
            </a:r>
            <a:r>
              <a:rPr lang="en-US" dirty="0"/>
              <a:t> van Rood, Groen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Blauw</a:t>
            </a:r>
            <a:r>
              <a:rPr lang="en-US" dirty="0"/>
              <a:t> tot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featurevector</a:t>
            </a:r>
            <a:r>
              <a:rPr lang="en-US" dirty="0"/>
              <a:t>.</a:t>
            </a:r>
          </a:p>
          <a:p>
            <a:r>
              <a:rPr lang="en-US" dirty="0" err="1"/>
              <a:t>Normaliseer</a:t>
            </a:r>
            <a:r>
              <a:rPr lang="en-US" dirty="0"/>
              <a:t> de </a:t>
            </a:r>
            <a:r>
              <a:rPr lang="en-US" dirty="0" err="1"/>
              <a:t>histogrammen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consistente</a:t>
            </a:r>
            <a:r>
              <a:rPr lang="en-US" dirty="0"/>
              <a:t> </a:t>
            </a:r>
            <a:r>
              <a:rPr lang="en-US" dirty="0" err="1"/>
              <a:t>schaal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7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CE52-657A-3C41-A8A0-B9316122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Stap</a:t>
            </a:r>
            <a:r>
              <a:rPr lang="en-US" dirty="0"/>
              <a:t> 2: </a:t>
            </a:r>
            <a:r>
              <a:rPr lang="en-US" b="1" dirty="0" err="1"/>
              <a:t>Dimensiereductie</a:t>
            </a:r>
            <a:r>
              <a:rPr lang="en-US" b="1" dirty="0"/>
              <a:t> met PCA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F929-FB2D-2448-B67A-1FDF19C3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PCA om de </a:t>
            </a:r>
            <a:r>
              <a:rPr lang="en-US" dirty="0" err="1"/>
              <a:t>hoge</a:t>
            </a:r>
            <a:r>
              <a:rPr lang="en-US" dirty="0"/>
              <a:t> </a:t>
            </a:r>
            <a:r>
              <a:rPr lang="en-US" dirty="0" err="1"/>
              <a:t>dimensie</a:t>
            </a:r>
            <a:r>
              <a:rPr lang="en-US" dirty="0"/>
              <a:t> van de </a:t>
            </a:r>
            <a:r>
              <a:rPr lang="en-US" dirty="0" err="1"/>
              <a:t>histogramvectoren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reduceren</a:t>
            </a:r>
            <a:r>
              <a:rPr lang="en-US" dirty="0"/>
              <a:t>.</a:t>
            </a:r>
          </a:p>
          <a:p>
            <a:r>
              <a:rPr lang="en-US" dirty="0" err="1"/>
              <a:t>Converteer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bijvoorbeeld</a:t>
            </a:r>
            <a:r>
              <a:rPr lang="en-US" dirty="0"/>
              <a:t> 10 </a:t>
            </a:r>
            <a:r>
              <a:rPr lang="en-US" dirty="0" err="1"/>
              <a:t>belangrijkste</a:t>
            </a:r>
            <a:r>
              <a:rPr lang="en-US" dirty="0"/>
              <a:t> </a:t>
            </a:r>
            <a:r>
              <a:rPr lang="en-US" dirty="0" err="1"/>
              <a:t>componenten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pca</a:t>
            </a:r>
            <a:r>
              <a:rPr lang="en-US" dirty="0"/>
              <a:t> = PCA(</a:t>
            </a:r>
            <a:r>
              <a:rPr lang="en-US" dirty="0" err="1"/>
              <a:t>n_components</a:t>
            </a:r>
            <a:r>
              <a:rPr lang="en-US" dirty="0"/>
              <a:t>=10)</a:t>
            </a:r>
          </a:p>
          <a:p>
            <a:pPr marL="0" indent="0">
              <a:buNone/>
            </a:pPr>
            <a:r>
              <a:rPr lang="en-US" dirty="0" err="1"/>
              <a:t>reduced_features</a:t>
            </a:r>
            <a:r>
              <a:rPr lang="en-US" dirty="0"/>
              <a:t> = </a:t>
            </a:r>
            <a:r>
              <a:rPr lang="en-US" dirty="0" err="1"/>
              <a:t>pca.fit_transform</a:t>
            </a:r>
            <a:r>
              <a:rPr lang="en-US" dirty="0"/>
              <a:t>(histograms)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4744E-3FBF-B94C-8FEA-065A68B9646F}"/>
              </a:ext>
            </a:extLst>
          </p:cNvPr>
          <p:cNvSpPr/>
          <p:nvPr/>
        </p:nvSpPr>
        <p:spPr>
          <a:xfrm>
            <a:off x="838200" y="3643746"/>
            <a:ext cx="7557655" cy="10945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14EF-23E8-2C40-A2CB-AC651FCE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Stap</a:t>
            </a:r>
            <a:r>
              <a:rPr lang="en-US" dirty="0"/>
              <a:t> 3: </a:t>
            </a:r>
            <a:r>
              <a:rPr lang="en-US" b="1" dirty="0"/>
              <a:t>Clustering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classificatie</a:t>
            </a:r>
            <a:r>
              <a:rPr lang="en-US" b="1" dirty="0"/>
              <a:t> met 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5290-AA77-364D-B2EE-270FD1B5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KNN toe op de PCA-</a:t>
            </a:r>
            <a:r>
              <a:rPr lang="en-US" dirty="0" err="1"/>
              <a:t>gereduceerde</a:t>
            </a:r>
            <a:r>
              <a:rPr lang="en-US" dirty="0"/>
              <a:t> data om </a:t>
            </a:r>
            <a:r>
              <a:rPr lang="en-US" dirty="0" err="1"/>
              <a:t>afbeeldingen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classificeren</a:t>
            </a:r>
            <a:r>
              <a:rPr lang="en-US" dirty="0"/>
              <a:t>.</a:t>
            </a:r>
          </a:p>
          <a:p>
            <a:r>
              <a:rPr lang="en-US" dirty="0"/>
              <a:t>Clustering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in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categorieën</a:t>
            </a:r>
            <a:r>
              <a:rPr lang="en-US" dirty="0"/>
              <a:t> (</a:t>
            </a:r>
            <a:r>
              <a:rPr lang="en-US" dirty="0" err="1"/>
              <a:t>bijvoorbeeld</a:t>
            </a:r>
            <a:r>
              <a:rPr lang="en-US" dirty="0"/>
              <a:t> Bos, </a:t>
            </a:r>
            <a:r>
              <a:rPr lang="en-US" dirty="0" err="1"/>
              <a:t>Woestijn</a:t>
            </a:r>
            <a:r>
              <a:rPr lang="en-US" dirty="0"/>
              <a:t>, Meer)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knn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=3) </a:t>
            </a:r>
          </a:p>
          <a:p>
            <a:pPr marL="0" indent="0">
              <a:buNone/>
            </a:pPr>
            <a:r>
              <a:rPr lang="en-US" dirty="0" err="1"/>
              <a:t>knn.fit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predictions = </a:t>
            </a:r>
            <a:r>
              <a:rPr lang="en-US" dirty="0" err="1"/>
              <a:t>knn.predict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A9D6D-1021-B640-9512-0896325CE186}"/>
              </a:ext>
            </a:extLst>
          </p:cNvPr>
          <p:cNvSpPr/>
          <p:nvPr/>
        </p:nvSpPr>
        <p:spPr>
          <a:xfrm>
            <a:off x="838200" y="4142509"/>
            <a:ext cx="6629400" cy="148243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9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0A3-A0A5-BB40-B684-EAC10278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Stap</a:t>
            </a:r>
            <a:r>
              <a:rPr lang="en-US" dirty="0"/>
              <a:t> 4: </a:t>
            </a:r>
            <a:r>
              <a:rPr lang="en-US" b="1" dirty="0" err="1"/>
              <a:t>Outlierdetectie</a:t>
            </a:r>
            <a:r>
              <a:rPr lang="en-US" b="1" dirty="0"/>
              <a:t> met 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3248-0574-9444-BAB8-E008C397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DBSCAN om outliers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identificeren</a:t>
            </a:r>
            <a:r>
              <a:rPr lang="en-US" dirty="0"/>
              <a:t> in datasets met </a:t>
            </a:r>
            <a:r>
              <a:rPr lang="en-US" dirty="0" err="1"/>
              <a:t>gemengde</a:t>
            </a:r>
            <a:r>
              <a:rPr lang="en-US" dirty="0"/>
              <a:t> </a:t>
            </a:r>
            <a:r>
              <a:rPr lang="en-US" dirty="0" err="1"/>
              <a:t>afbeeldingen</a:t>
            </a:r>
            <a:r>
              <a:rPr lang="en-US" dirty="0"/>
              <a:t> (</a:t>
            </a:r>
            <a:r>
              <a:rPr lang="en-US" dirty="0" err="1"/>
              <a:t>vergelijkbare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afwijkende</a:t>
            </a:r>
            <a:r>
              <a:rPr lang="en-US" dirty="0"/>
              <a:t> </a:t>
            </a:r>
            <a:r>
              <a:rPr lang="en-US" dirty="0" err="1"/>
              <a:t>kleuren</a:t>
            </a:r>
            <a:r>
              <a:rPr lang="en-US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dbscan</a:t>
            </a:r>
            <a:r>
              <a:rPr lang="en-US" dirty="0"/>
              <a:t> = DBSCAN(eps=0.5, </a:t>
            </a:r>
            <a:r>
              <a:rPr lang="en-US" dirty="0" err="1"/>
              <a:t>min_samples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/>
              <a:t>clusters = </a:t>
            </a:r>
            <a:r>
              <a:rPr lang="en-US" dirty="0" err="1"/>
              <a:t>dbscan.fit_predict</a:t>
            </a:r>
            <a:r>
              <a:rPr lang="en-US" dirty="0"/>
              <a:t>(</a:t>
            </a:r>
            <a:r>
              <a:rPr lang="en-US" dirty="0" err="1"/>
              <a:t>reduced_features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Afbeeldingen</a:t>
            </a:r>
            <a:r>
              <a:rPr lang="en-US" dirty="0"/>
              <a:t> die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cluster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toegewezen</a:t>
            </a:r>
            <a:r>
              <a:rPr lang="en-US" dirty="0"/>
              <a:t> (-1)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beschouwd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outliers.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C7FB5F-48DB-B04B-90BC-9F7171ABD199}"/>
              </a:ext>
            </a:extLst>
          </p:cNvPr>
          <p:cNvSpPr/>
          <p:nvPr/>
        </p:nvSpPr>
        <p:spPr>
          <a:xfrm>
            <a:off x="838200" y="3172691"/>
            <a:ext cx="7460673" cy="11083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8DF0-E507-EE48-8918-62424E90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Toepassing</a:t>
            </a:r>
            <a:r>
              <a:rPr lang="en-US" dirty="0"/>
              <a:t> op </a:t>
            </a:r>
            <a:r>
              <a:rPr lang="en-US" dirty="0" err="1"/>
              <a:t>verschillende</a:t>
            </a:r>
            <a:r>
              <a:rPr lang="en-US" dirty="0"/>
              <a:t>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3919-2282-804F-81BE-F7289559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Test/train op datasets met </a:t>
            </a:r>
            <a:r>
              <a:rPr lang="en-US" dirty="0" err="1"/>
              <a:t>vergelijkbare</a:t>
            </a:r>
            <a:r>
              <a:rPr lang="en-US" dirty="0"/>
              <a:t> </a:t>
            </a:r>
            <a:r>
              <a:rPr lang="en-US" dirty="0" err="1"/>
              <a:t>afbeeldingen</a:t>
            </a:r>
            <a:r>
              <a:rPr lang="en-US" dirty="0"/>
              <a:t> (</a:t>
            </a:r>
            <a:r>
              <a:rPr lang="en-US" dirty="0" err="1"/>
              <a:t>bijv</a:t>
            </a:r>
            <a:r>
              <a:rPr lang="en-US" dirty="0"/>
              <a:t>. </a:t>
            </a:r>
            <a:r>
              <a:rPr lang="en-US" dirty="0" err="1"/>
              <a:t>meren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afbeeldingen</a:t>
            </a:r>
            <a:r>
              <a:rPr lang="en-US" dirty="0"/>
              <a:t> met </a:t>
            </a:r>
            <a:r>
              <a:rPr lang="en-US" dirty="0" err="1"/>
              <a:t>sterke</a:t>
            </a:r>
            <a:r>
              <a:rPr lang="en-US" dirty="0"/>
              <a:t> </a:t>
            </a:r>
            <a:r>
              <a:rPr lang="en-US" dirty="0" err="1"/>
              <a:t>kleurverschillen</a:t>
            </a:r>
            <a:r>
              <a:rPr lang="en-US" dirty="0"/>
              <a:t> (</a:t>
            </a:r>
            <a:r>
              <a:rPr lang="en-US" dirty="0" err="1"/>
              <a:t>bijv</a:t>
            </a:r>
            <a:r>
              <a:rPr lang="en-US" dirty="0"/>
              <a:t>. </a:t>
            </a:r>
            <a:r>
              <a:rPr lang="en-US" dirty="0" err="1"/>
              <a:t>woestijnen</a:t>
            </a:r>
            <a:r>
              <a:rPr lang="en-US" dirty="0"/>
              <a:t> of </a:t>
            </a:r>
            <a:r>
              <a:rPr lang="en-US" dirty="0" err="1"/>
              <a:t>bossen</a:t>
            </a:r>
            <a:r>
              <a:rPr lang="en-US" dirty="0"/>
              <a:t>).</a:t>
            </a:r>
          </a:p>
          <a:p>
            <a:r>
              <a:rPr lang="en-US" dirty="0" err="1"/>
              <a:t>Analyseer</a:t>
            </a:r>
            <a:r>
              <a:rPr lang="en-US" dirty="0"/>
              <a:t> hoe </a:t>
            </a:r>
            <a:r>
              <a:rPr lang="en-US" dirty="0" err="1"/>
              <a:t>goed</a:t>
            </a:r>
            <a:r>
              <a:rPr lang="en-US" dirty="0"/>
              <a:t> KNN </a:t>
            </a:r>
            <a:r>
              <a:rPr lang="en-US" dirty="0" err="1"/>
              <a:t>en</a:t>
            </a:r>
            <a:r>
              <a:rPr lang="en-US" dirty="0"/>
              <a:t> DBSCAN </a:t>
            </a:r>
            <a:r>
              <a:rPr lang="en-US" dirty="0" err="1"/>
              <a:t>vergelijkbare</a:t>
            </a:r>
            <a:r>
              <a:rPr lang="en-US" dirty="0"/>
              <a:t> </a:t>
            </a:r>
            <a:r>
              <a:rPr lang="en-US" dirty="0" err="1"/>
              <a:t>afbeeldingen</a:t>
            </a:r>
            <a:r>
              <a:rPr lang="en-US" dirty="0"/>
              <a:t> </a:t>
            </a:r>
            <a:r>
              <a:rPr lang="en-US" dirty="0" err="1"/>
              <a:t>groeperen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afwijkingen</a:t>
            </a:r>
            <a:r>
              <a:rPr lang="en-US" dirty="0"/>
              <a:t> </a:t>
            </a:r>
            <a:r>
              <a:rPr lang="en-US" dirty="0" err="1"/>
              <a:t>detecteren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07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7666E-D5FC-B446-BC8B-221CB3A60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Autoencoder </a:t>
            </a:r>
            <a:r>
              <a:rPr lang="en-US" b="1" dirty="0" err="1"/>
              <a:t>trainen</a:t>
            </a:r>
            <a:r>
              <a:rPr lang="en-US" b="1" dirty="0"/>
              <a:t> met RGB </a:t>
            </a:r>
            <a:r>
              <a:rPr lang="en-US" b="1" dirty="0" err="1"/>
              <a:t>waardes</a:t>
            </a: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BFA16-CF00-C443-A22B-C6767F7BF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841B-3E50-BE40-A5D0-79A9FC7E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grijswaarden</a:t>
            </a:r>
            <a:r>
              <a:rPr lang="en-US" dirty="0"/>
              <a:t>-Autoencoder – al </a:t>
            </a:r>
            <a:r>
              <a:rPr lang="en-US" dirty="0" err="1"/>
              <a:t>gedaan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7F3F-296B-2E43-9C61-0FBB8216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Invoer</a:t>
            </a:r>
            <a:r>
              <a:rPr lang="en-US" dirty="0" err="1"/>
              <a:t>:Afbeeldingen</a:t>
            </a:r>
            <a:r>
              <a:rPr lang="en-US" dirty="0"/>
              <a:t> </a:t>
            </a:r>
            <a:r>
              <a:rPr lang="en-US" dirty="0" err="1"/>
              <a:t>omgezet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grijswaarden</a:t>
            </a:r>
            <a:r>
              <a:rPr lang="en-US" dirty="0"/>
              <a:t> (1 </a:t>
            </a:r>
            <a:r>
              <a:rPr lang="en-US" dirty="0" err="1"/>
              <a:t>kanaal</a:t>
            </a:r>
            <a:r>
              <a:rPr lang="en-US" dirty="0"/>
              <a:t>)</a:t>
            </a:r>
          </a:p>
          <a:p>
            <a:r>
              <a:rPr lang="en-US" b="1" dirty="0" err="1"/>
              <a:t>Encoder</a:t>
            </a:r>
            <a:r>
              <a:rPr lang="en-US" dirty="0" err="1"/>
              <a:t>:Comprimeert</a:t>
            </a:r>
            <a:r>
              <a:rPr lang="en-US" dirty="0"/>
              <a:t> de </a:t>
            </a:r>
            <a:r>
              <a:rPr lang="en-US" dirty="0" err="1"/>
              <a:t>grijswaardenafbeelding</a:t>
            </a:r>
            <a:r>
              <a:rPr lang="en-US" dirty="0"/>
              <a:t> tot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latente</a:t>
            </a:r>
            <a:r>
              <a:rPr lang="en-US" dirty="0"/>
              <a:t> </a:t>
            </a:r>
            <a:r>
              <a:rPr lang="en-US" dirty="0" err="1"/>
              <a:t>representatie</a:t>
            </a:r>
            <a:endParaRPr lang="en-US" dirty="0"/>
          </a:p>
          <a:p>
            <a:r>
              <a:rPr lang="en-US" b="1" dirty="0" err="1"/>
              <a:t>Decoder</a:t>
            </a:r>
            <a:r>
              <a:rPr lang="en-US" dirty="0" err="1"/>
              <a:t>:Reconstrueert</a:t>
            </a:r>
            <a:r>
              <a:rPr lang="en-US" dirty="0"/>
              <a:t> de </a:t>
            </a:r>
            <a:r>
              <a:rPr lang="en-US" dirty="0" err="1"/>
              <a:t>originele</a:t>
            </a:r>
            <a:r>
              <a:rPr lang="en-US" dirty="0"/>
              <a:t> </a:t>
            </a:r>
            <a:r>
              <a:rPr lang="en-US" dirty="0" err="1"/>
              <a:t>grijswaardenafbeelding</a:t>
            </a:r>
            <a:endParaRPr lang="en-US" dirty="0"/>
          </a:p>
          <a:p>
            <a:r>
              <a:rPr lang="en-US" b="1" dirty="0" err="1"/>
              <a:t>Loss-functie</a:t>
            </a:r>
            <a:r>
              <a:rPr lang="en-US" dirty="0" err="1"/>
              <a:t>:Mean</a:t>
            </a:r>
            <a:r>
              <a:rPr lang="en-US" dirty="0"/>
              <a:t> Squared Error (MSE)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invoer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gereconstrueerde</a:t>
            </a:r>
            <a:r>
              <a:rPr lang="en-US" dirty="0"/>
              <a:t> </a:t>
            </a:r>
            <a:r>
              <a:rPr lang="en-US" dirty="0" err="1"/>
              <a:t>afbeelding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8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490-984C-6F48-9734-C03E953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van </a:t>
            </a:r>
            <a:r>
              <a:rPr lang="en-US" dirty="0" err="1"/>
              <a:t>een</a:t>
            </a:r>
            <a:r>
              <a:rPr lang="en-US" dirty="0"/>
              <a:t> RGB-Autoencoder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7729-843E-6347-8BD5-729A93DC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Invoer</a:t>
            </a:r>
            <a:r>
              <a:rPr lang="en-US" dirty="0" err="1"/>
              <a:t>:RGB-afbeeldingen</a:t>
            </a:r>
            <a:r>
              <a:rPr lang="en-US" dirty="0"/>
              <a:t> (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kanalen</a:t>
            </a:r>
            <a:r>
              <a:rPr lang="en-US" dirty="0"/>
              <a:t>)</a:t>
            </a:r>
          </a:p>
          <a:p>
            <a:r>
              <a:rPr lang="en-US" b="1" dirty="0" err="1"/>
              <a:t>Encoder</a:t>
            </a:r>
            <a:r>
              <a:rPr lang="en-US" dirty="0" err="1"/>
              <a:t>:Comprimeert</a:t>
            </a:r>
            <a:r>
              <a:rPr lang="en-US" dirty="0"/>
              <a:t> de RGB-</a:t>
            </a:r>
            <a:r>
              <a:rPr lang="en-US" dirty="0" err="1"/>
              <a:t>afbeelding</a:t>
            </a:r>
            <a:r>
              <a:rPr lang="en-US" dirty="0"/>
              <a:t> tot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latente</a:t>
            </a:r>
            <a:r>
              <a:rPr lang="en-US" dirty="0"/>
              <a:t> </a:t>
            </a:r>
            <a:r>
              <a:rPr lang="en-US" dirty="0" err="1"/>
              <a:t>representatie</a:t>
            </a:r>
            <a:endParaRPr lang="en-US" dirty="0"/>
          </a:p>
          <a:p>
            <a:r>
              <a:rPr lang="en-US" b="1" dirty="0" err="1"/>
              <a:t>Decoder</a:t>
            </a:r>
            <a:r>
              <a:rPr lang="en-US" dirty="0" err="1"/>
              <a:t>:Reconstrueert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kanalen</a:t>
            </a:r>
            <a:r>
              <a:rPr lang="en-US" dirty="0"/>
              <a:t> van de </a:t>
            </a:r>
            <a:r>
              <a:rPr lang="en-US" dirty="0" err="1"/>
              <a:t>originele</a:t>
            </a:r>
            <a:r>
              <a:rPr lang="en-US" dirty="0"/>
              <a:t> </a:t>
            </a:r>
            <a:r>
              <a:rPr lang="en-US" dirty="0" err="1"/>
              <a:t>afbeelding</a:t>
            </a:r>
            <a:endParaRPr lang="en-US" dirty="0"/>
          </a:p>
          <a:p>
            <a:r>
              <a:rPr lang="en-US" b="1" dirty="0" err="1"/>
              <a:t>Loss-functie</a:t>
            </a:r>
            <a:r>
              <a:rPr lang="en-US" dirty="0" err="1"/>
              <a:t>:MSE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invoer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gereconstrueerde</a:t>
            </a:r>
            <a:r>
              <a:rPr lang="en-US" dirty="0"/>
              <a:t> RGB-</a:t>
            </a:r>
            <a:r>
              <a:rPr lang="en-US" dirty="0" err="1"/>
              <a:t>afbeelding</a:t>
            </a:r>
            <a:endParaRPr lang="en-US" dirty="0"/>
          </a:p>
          <a:p>
            <a:r>
              <a:rPr lang="en-US" b="1" dirty="0" err="1"/>
              <a:t>Verschil</a:t>
            </a:r>
            <a:r>
              <a:rPr lang="en-US" dirty="0"/>
              <a:t>: 3x zo </a:t>
            </a:r>
            <a:r>
              <a:rPr lang="en-US" dirty="0" err="1"/>
              <a:t>groot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trainen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complexer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decoden</a:t>
            </a:r>
            <a:r>
              <a:rPr lang="en-US" dirty="0"/>
              <a:t> (</a:t>
            </a:r>
            <a:r>
              <a:rPr lang="en-US" dirty="0" err="1"/>
              <a:t>meer</a:t>
            </a:r>
            <a:r>
              <a:rPr lang="en-US" dirty="0"/>
              <a:t> epochs </a:t>
            </a:r>
            <a:r>
              <a:rPr lang="en-US" dirty="0" err="1"/>
              <a:t>nodig</a:t>
            </a:r>
            <a:r>
              <a:rPr lang="en-US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15734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D4A-72B1-8747-A8CC-E33844D8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Toepassingen</a:t>
            </a:r>
            <a:r>
              <a:rPr lang="en-US" dirty="0"/>
              <a:t> van RGB-Autoencoders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0691-9B44-7347-AE32-FC97D73E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Dimensionale</a:t>
            </a:r>
            <a:r>
              <a:rPr lang="en-US" dirty="0"/>
              <a:t> </a:t>
            </a:r>
            <a:r>
              <a:rPr lang="en-US" dirty="0" err="1"/>
              <a:t>reductie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afbeeldingen</a:t>
            </a:r>
            <a:r>
              <a:rPr lang="en-US" dirty="0"/>
              <a:t> met </a:t>
            </a:r>
            <a:r>
              <a:rPr lang="en-US" dirty="0" err="1"/>
              <a:t>hoge</a:t>
            </a:r>
            <a:r>
              <a:rPr lang="en-US" dirty="0"/>
              <a:t> </a:t>
            </a:r>
            <a:r>
              <a:rPr lang="en-US" dirty="0" err="1"/>
              <a:t>resolutie</a:t>
            </a:r>
            <a:endParaRPr lang="en-US" dirty="0"/>
          </a:p>
          <a:p>
            <a:r>
              <a:rPr lang="en-US" dirty="0" err="1"/>
              <a:t>Beeldontspanning</a:t>
            </a:r>
            <a:r>
              <a:rPr lang="en-US" dirty="0"/>
              <a:t> (denoising)</a:t>
            </a:r>
          </a:p>
          <a:p>
            <a:r>
              <a:rPr lang="en-US" dirty="0" err="1"/>
              <a:t>Detectie</a:t>
            </a:r>
            <a:r>
              <a:rPr lang="en-US" dirty="0"/>
              <a:t> van </a:t>
            </a:r>
            <a:r>
              <a:rPr lang="en-US" dirty="0" err="1"/>
              <a:t>anomalieën</a:t>
            </a:r>
            <a:r>
              <a:rPr lang="en-US" dirty="0"/>
              <a:t> in RGB-datasets</a:t>
            </a:r>
          </a:p>
          <a:p>
            <a:r>
              <a:rPr lang="en-US" dirty="0" err="1"/>
              <a:t>Beeldcompressie</a:t>
            </a:r>
            <a:endParaRPr lang="en-US" dirty="0"/>
          </a:p>
          <a:p>
            <a:r>
              <a:rPr lang="en-US" dirty="0"/>
              <a:t>Feature-</a:t>
            </a:r>
            <a:r>
              <a:rPr lang="en-US" dirty="0" err="1"/>
              <a:t>extractie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clustering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classificatie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5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C771-F3F6-AB4B-A8B8-93F75B54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Beoordeling</a:t>
            </a:r>
            <a:r>
              <a:rPr lang="en-US" dirty="0"/>
              <a:t> Smart Industry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2DF0B-8541-5846-BF4F-180FB1FB4BD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7"/>
          <a:ext cx="10515599" cy="454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266">
                  <a:extLst>
                    <a:ext uri="{9D8B030D-6E8A-4147-A177-3AD203B41FA5}">
                      <a16:colId xmlns:a16="http://schemas.microsoft.com/office/drawing/2014/main" val="274536010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2668422082"/>
                    </a:ext>
                  </a:extLst>
                </a:gridCol>
                <a:gridCol w="2406318">
                  <a:extLst>
                    <a:ext uri="{9D8B030D-6E8A-4147-A177-3AD203B41FA5}">
                      <a16:colId xmlns:a16="http://schemas.microsoft.com/office/drawing/2014/main" val="3463148487"/>
                    </a:ext>
                  </a:extLst>
                </a:gridCol>
                <a:gridCol w="926014">
                  <a:extLst>
                    <a:ext uri="{9D8B030D-6E8A-4147-A177-3AD203B41FA5}">
                      <a16:colId xmlns:a16="http://schemas.microsoft.com/office/drawing/2014/main" val="2228909886"/>
                    </a:ext>
                  </a:extLst>
                </a:gridCol>
                <a:gridCol w="1210942">
                  <a:extLst>
                    <a:ext uri="{9D8B030D-6E8A-4147-A177-3AD203B41FA5}">
                      <a16:colId xmlns:a16="http://schemas.microsoft.com/office/drawing/2014/main" val="599903648"/>
                    </a:ext>
                  </a:extLst>
                </a:gridCol>
                <a:gridCol w="1215393">
                  <a:extLst>
                    <a:ext uri="{9D8B030D-6E8A-4147-A177-3AD203B41FA5}">
                      <a16:colId xmlns:a16="http://schemas.microsoft.com/office/drawing/2014/main" val="1535650795"/>
                    </a:ext>
                  </a:extLst>
                </a:gridCol>
              </a:tblGrid>
              <a:tr h="42377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Berekening eindcijfer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54567"/>
                  </a:ext>
                </a:extLst>
              </a:tr>
              <a:tr h="423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Beoordeling door: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Deelcijfer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Onderdeel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Weging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966387"/>
                  </a:ext>
                </a:extLst>
              </a:tr>
              <a:tr h="40964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sngStrike" dirty="0" err="1">
                          <a:effectLst/>
                        </a:rPr>
                        <a:t>Opdrachtgever</a:t>
                      </a:r>
                      <a:endParaRPr lang="en-US" sz="1200" u="none" strike="sng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Docenten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0,2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913485"/>
                  </a:ext>
                </a:extLst>
              </a:tr>
              <a:tr h="678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sngStrike" dirty="0" err="1">
                          <a:effectLst/>
                        </a:rPr>
                        <a:t>Eindrapport</a:t>
                      </a:r>
                      <a:r>
                        <a:rPr lang="en-US" sz="1200" u="none" strike="sngStrike" dirty="0">
                          <a:effectLst/>
                        </a:rPr>
                        <a:t>, </a:t>
                      </a:r>
                      <a:r>
                        <a:rPr lang="en-US" sz="1200" u="none" strike="sngStrike" dirty="0" err="1">
                          <a:effectLst/>
                        </a:rPr>
                        <a:t>eindpresentatie</a:t>
                      </a:r>
                      <a:r>
                        <a:rPr lang="en-US" sz="1200" u="none" strike="sngStrike" dirty="0">
                          <a:effectLst/>
                        </a:rPr>
                        <a:t> </a:t>
                      </a:r>
                      <a:r>
                        <a:rPr lang="en-US" sz="1200" u="none" strike="sngStrike" dirty="0" err="1">
                          <a:effectLst/>
                        </a:rPr>
                        <a:t>en</a:t>
                      </a:r>
                      <a:r>
                        <a:rPr lang="en-US" sz="1200" u="none" strike="sngStrike" dirty="0">
                          <a:effectLst/>
                        </a:rPr>
                        <a:t> </a:t>
                      </a:r>
                      <a:r>
                        <a:rPr lang="en-US" sz="1200" u="none" strike="sngStrike" dirty="0" err="1">
                          <a:effectLst/>
                        </a:rPr>
                        <a:t>werkwijze</a:t>
                      </a:r>
                      <a:r>
                        <a:rPr lang="en-US" sz="1200" u="none" strike="sngStrike" dirty="0">
                          <a:effectLst/>
                        </a:rPr>
                        <a:t> van het team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Portfolio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opdrachten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tijdens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werkcolleges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268896"/>
                  </a:ext>
                </a:extLst>
              </a:tr>
              <a:tr h="423774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Docent(</a:t>
                      </a:r>
                      <a:r>
                        <a:rPr lang="en-US" sz="1200" u="none" strike="noStrike" dirty="0" err="1">
                          <a:effectLst/>
                        </a:rPr>
                        <a:t>en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PVA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974441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Eindrapport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4396041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Presentatie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2120780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Peer to peer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807105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err="1">
                          <a:effectLst/>
                        </a:rPr>
                        <a:t>Individuele</a:t>
                      </a:r>
                      <a:r>
                        <a:rPr lang="en-US" sz="1200" u="none" strike="noStrike">
                          <a:effectLst/>
                        </a:rPr>
                        <a:t> </a:t>
                      </a:r>
                      <a:r>
                        <a:rPr lang="en-US" sz="1200" u="none" strike="noStrike" err="1">
                          <a:effectLst/>
                        </a:rPr>
                        <a:t>opdrachten</a:t>
                      </a:r>
                      <a:r>
                        <a:rPr lang="en-US" sz="1200" u="none" strike="noStrike">
                          <a:effectLst/>
                        </a:rPr>
                        <a:t> tracks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u="none" strike="noStrike" dirty="0">
                          <a:effectLst/>
                        </a:rPr>
                        <a:t>0,2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199116"/>
                  </a:ext>
                </a:extLst>
              </a:tr>
              <a:tr h="42377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Eindcijfer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20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739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E4EB-BC9D-F64B-982E-82D6A1C7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Samenvatting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C64C-AC4D-5843-ABD9-4A4ABD0A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Kleurenhistogrammen</a:t>
            </a:r>
            <a:r>
              <a:rPr lang="en-US" dirty="0"/>
              <a:t> </a:t>
            </a:r>
            <a:r>
              <a:rPr lang="en-US" dirty="0" err="1"/>
              <a:t>leggen</a:t>
            </a:r>
            <a:r>
              <a:rPr lang="en-US" dirty="0"/>
              <a:t> </a:t>
            </a:r>
            <a:r>
              <a:rPr lang="en-US" dirty="0" err="1"/>
              <a:t>essentiële</a:t>
            </a:r>
            <a:r>
              <a:rPr lang="en-US" dirty="0"/>
              <a:t> </a:t>
            </a:r>
            <a:r>
              <a:rPr lang="en-US" dirty="0" err="1"/>
              <a:t>kleurkenmerken</a:t>
            </a:r>
            <a:r>
              <a:rPr lang="en-US" dirty="0"/>
              <a:t> vast</a:t>
            </a:r>
          </a:p>
          <a:p>
            <a:r>
              <a:rPr lang="en-US" dirty="0"/>
              <a:t>RGB-autoencoders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krachtiger</a:t>
            </a:r>
            <a:r>
              <a:rPr lang="en-US" dirty="0"/>
              <a:t>, maar </a:t>
            </a:r>
            <a:r>
              <a:rPr lang="en-US" dirty="0" err="1"/>
              <a:t>computationeel</a:t>
            </a:r>
            <a:r>
              <a:rPr lang="en-US" dirty="0"/>
              <a:t> </a:t>
            </a:r>
            <a:r>
              <a:rPr lang="en-US" dirty="0" err="1"/>
              <a:t>zwaarder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grijswaarden</a:t>
            </a:r>
            <a:endParaRPr lang="en-US" dirty="0"/>
          </a:p>
          <a:p>
            <a:r>
              <a:rPr lang="en-US" dirty="0" err="1"/>
              <a:t>Toepassingen</a:t>
            </a:r>
            <a:r>
              <a:rPr lang="en-US" dirty="0"/>
              <a:t> van autoencoders in </a:t>
            </a:r>
            <a:r>
              <a:rPr lang="en-US" dirty="0" err="1"/>
              <a:t>praktische</a:t>
            </a:r>
            <a:r>
              <a:rPr lang="en-US" dirty="0"/>
              <a:t> scenario’s</a:t>
            </a:r>
          </a:p>
          <a:p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stappen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Experimenteer</a:t>
            </a:r>
            <a:r>
              <a:rPr lang="en-US" dirty="0"/>
              <a:t> met </a:t>
            </a:r>
            <a:r>
              <a:rPr lang="en-US" dirty="0" err="1"/>
              <a:t>diepere</a:t>
            </a:r>
            <a:r>
              <a:rPr lang="en-US" dirty="0"/>
              <a:t> </a:t>
            </a:r>
            <a:r>
              <a:rPr lang="en-US" dirty="0" err="1"/>
              <a:t>architecturen</a:t>
            </a:r>
            <a:endParaRPr lang="en-US" dirty="0"/>
          </a:p>
          <a:p>
            <a:pPr lvl="1"/>
            <a:r>
              <a:rPr lang="en-US" dirty="0" err="1"/>
              <a:t>Verken</a:t>
            </a:r>
            <a:r>
              <a:rPr lang="en-US" dirty="0"/>
              <a:t> </a:t>
            </a:r>
            <a:r>
              <a:rPr lang="en-US" dirty="0" err="1"/>
              <a:t>hybride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die </a:t>
            </a:r>
            <a:r>
              <a:rPr lang="en-US" dirty="0" err="1"/>
              <a:t>histogrammen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pixeldata</a:t>
            </a:r>
            <a:r>
              <a:rPr lang="en-US" dirty="0"/>
              <a:t> </a:t>
            </a:r>
            <a:r>
              <a:rPr lang="en-US" dirty="0" err="1"/>
              <a:t>combineren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1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CBBD-8FA4-544B-8353-40358EAC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6720" cy="2386849"/>
          </a:xfrm>
        </p:spPr>
        <p:txBody>
          <a:bodyPr>
            <a:normAutofit/>
          </a:bodyPr>
          <a:lstStyle/>
          <a:p>
            <a:r>
              <a:rPr lang="en-US" b="1" dirty="0" err="1"/>
              <a:t>Aan</a:t>
            </a:r>
            <a:r>
              <a:rPr lang="en-US" b="1" dirty="0"/>
              <a:t> de slag met de Notebook op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605B-3F8B-4B48-A106-366D4618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3011"/>
            <a:ext cx="4246720" cy="2743952"/>
          </a:xfrm>
        </p:spPr>
        <p:txBody>
          <a:bodyPr/>
          <a:lstStyle/>
          <a:p>
            <a:r>
              <a:rPr lang="en-US" dirty="0"/>
              <a:t>Is het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bos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woestijn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BE2A6-075F-824C-8CC3-1ED3AA1A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20" y="0"/>
            <a:ext cx="7107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9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B6F7-C506-4F42-BA20-E6267117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</a:t>
            </a:r>
            <a:r>
              <a:rPr lang="en-US" dirty="0" err="1"/>
              <a:t>opdracht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6CE9-59AC-7E45-A9F6-B0B42375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Categorisering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outlier detection op images </a:t>
            </a:r>
            <a:r>
              <a:rPr lang="en-US" b="1" dirty="0" err="1"/>
              <a:t>aan</a:t>
            </a:r>
            <a:r>
              <a:rPr lang="en-US" b="1" dirty="0"/>
              <a:t> de hand van PCA </a:t>
            </a:r>
            <a:r>
              <a:rPr lang="en-US" b="1" dirty="0" err="1"/>
              <a:t>en</a:t>
            </a:r>
            <a:r>
              <a:rPr lang="en-US" b="1" dirty="0"/>
              <a:t> DBSCAN (college 6) – (4 </a:t>
            </a:r>
            <a:r>
              <a:rPr lang="en-US" b="1" dirty="0" err="1"/>
              <a:t>punten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Pak 1 </a:t>
            </a:r>
            <a:r>
              <a:rPr lang="en-US" dirty="0" err="1"/>
              <a:t>categorie</a:t>
            </a:r>
            <a:r>
              <a:rPr lang="en-US" dirty="0"/>
              <a:t> van de PCA (</a:t>
            </a:r>
            <a:r>
              <a:rPr lang="en-US" dirty="0" err="1"/>
              <a:t>bijvoorbeeld</a:t>
            </a:r>
            <a:r>
              <a:rPr lang="en-US" dirty="0"/>
              <a:t> cluster 0)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kijk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cijfer</a:t>
            </a:r>
            <a:r>
              <a:rPr lang="en-US" dirty="0"/>
              <a:t> </a:t>
            </a:r>
            <a:r>
              <a:rPr lang="en-US" dirty="0" err="1"/>
              <a:t>hierbij</a:t>
            </a:r>
            <a:r>
              <a:rPr lang="en-US" dirty="0"/>
              <a:t> past. </a:t>
            </a:r>
          </a:p>
          <a:p>
            <a:pPr lvl="1"/>
            <a:r>
              <a:rPr lang="en-US" dirty="0" err="1"/>
              <a:t>Kijk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images </a:t>
            </a:r>
            <a:r>
              <a:rPr lang="en-US" dirty="0" err="1"/>
              <a:t>hierbij</a:t>
            </a:r>
            <a:r>
              <a:rPr lang="en-US" dirty="0"/>
              <a:t> </a:t>
            </a:r>
            <a:r>
              <a:rPr lang="en-US" dirty="0" err="1"/>
              <a:t>horen</a:t>
            </a:r>
            <a:r>
              <a:rPr lang="en-US" dirty="0"/>
              <a:t>. (clean1.png, clean 10.png etc.)</a:t>
            </a:r>
          </a:p>
          <a:p>
            <a:pPr lvl="1"/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de </a:t>
            </a:r>
            <a:r>
              <a:rPr lang="en-US" dirty="0" err="1"/>
              <a:t>DBscan</a:t>
            </a:r>
            <a:r>
              <a:rPr lang="en-US" dirty="0"/>
              <a:t> </a:t>
            </a:r>
            <a:r>
              <a:rPr lang="en-US" dirty="0" err="1"/>
              <a:t>vervolgens</a:t>
            </a:r>
            <a:r>
              <a:rPr lang="en-US" dirty="0"/>
              <a:t> </a:t>
            </a:r>
            <a:r>
              <a:rPr lang="en-US" dirty="0" err="1"/>
              <a:t>traint</a:t>
            </a:r>
            <a:r>
              <a:rPr lang="en-US" dirty="0"/>
              <a:t> op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Pak wat images van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cijfers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kijk</a:t>
            </a:r>
            <a:r>
              <a:rPr lang="en-US" dirty="0"/>
              <a:t> of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cijfers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outlier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gezien</a:t>
            </a:r>
            <a:endParaRPr lang="en-US" b="1" dirty="0"/>
          </a:p>
          <a:p>
            <a:r>
              <a:rPr lang="en-US" b="1" dirty="0" err="1"/>
              <a:t>Analyse</a:t>
            </a:r>
            <a:r>
              <a:rPr lang="en-US" b="1" dirty="0"/>
              <a:t> met </a:t>
            </a:r>
            <a:r>
              <a:rPr lang="en-US" b="1" dirty="0" err="1"/>
              <a:t>calcHist</a:t>
            </a:r>
            <a:r>
              <a:rPr lang="en-US" b="1" dirty="0"/>
              <a:t>, PCA, KNN </a:t>
            </a:r>
            <a:r>
              <a:rPr lang="en-US" b="1" dirty="0" err="1"/>
              <a:t>en</a:t>
            </a:r>
            <a:r>
              <a:rPr lang="en-US" b="1" dirty="0"/>
              <a:t> DBSCAN (4 </a:t>
            </a:r>
            <a:r>
              <a:rPr lang="en-US" b="1" dirty="0" err="1"/>
              <a:t>punten</a:t>
            </a:r>
            <a:r>
              <a:rPr lang="en-US" b="1" dirty="0"/>
              <a:t>)</a:t>
            </a:r>
          </a:p>
          <a:p>
            <a:pPr lvl="1"/>
            <a:r>
              <a:rPr lang="en-US" b="1" dirty="0" err="1"/>
              <a:t>Stap</a:t>
            </a:r>
            <a:r>
              <a:rPr lang="en-US" b="1" dirty="0"/>
              <a:t> 1,2,3 &amp; 4 (</a:t>
            </a:r>
            <a:r>
              <a:rPr lang="en-US" b="1" dirty="0" err="1"/>
              <a:t>elke</a:t>
            </a:r>
            <a:r>
              <a:rPr lang="en-US" b="1" dirty="0"/>
              <a:t> </a:t>
            </a:r>
            <a:r>
              <a:rPr lang="en-US" b="1" dirty="0" err="1"/>
              <a:t>stap</a:t>
            </a:r>
            <a:r>
              <a:rPr lang="en-US" b="1" dirty="0"/>
              <a:t> 1 punt)</a:t>
            </a:r>
          </a:p>
          <a:p>
            <a:r>
              <a:rPr lang="en-US" b="1" dirty="0"/>
              <a:t>Autoencoder </a:t>
            </a:r>
            <a:r>
              <a:rPr lang="en-US" b="1" dirty="0" err="1"/>
              <a:t>trainen</a:t>
            </a:r>
            <a:r>
              <a:rPr lang="en-US" b="1" dirty="0"/>
              <a:t> met RGB </a:t>
            </a:r>
            <a:r>
              <a:rPr lang="en-US" b="1" dirty="0" err="1"/>
              <a:t>waardes</a:t>
            </a:r>
            <a:r>
              <a:rPr lang="en-US" b="1" dirty="0"/>
              <a:t> (2 </a:t>
            </a:r>
            <a:r>
              <a:rPr lang="en-US" b="1" dirty="0" err="1"/>
              <a:t>punten</a:t>
            </a:r>
            <a:r>
              <a:rPr lang="en-US" b="1" dirty="0"/>
              <a:t>)</a:t>
            </a:r>
          </a:p>
          <a:p>
            <a:pPr lvl="1"/>
            <a:r>
              <a:rPr lang="en-US" b="1" dirty="0" err="1"/>
              <a:t>Werkend</a:t>
            </a:r>
            <a:r>
              <a:rPr lang="en-US" b="1" dirty="0"/>
              <a:t> model </a:t>
            </a:r>
            <a:r>
              <a:rPr lang="en-US" b="1" dirty="0" err="1"/>
              <a:t>zoals</a:t>
            </a:r>
            <a:r>
              <a:rPr lang="en-US" b="1" dirty="0"/>
              <a:t> notebook</a:t>
            </a:r>
          </a:p>
          <a:p>
            <a:pPr lvl="1"/>
            <a:r>
              <a:rPr lang="en-US" b="1" dirty="0"/>
              <a:t>Auto-encoder model </a:t>
            </a:r>
            <a:r>
              <a:rPr lang="en-US" b="1" dirty="0" err="1"/>
              <a:t>dat</a:t>
            </a:r>
            <a:r>
              <a:rPr lang="en-US" b="1" dirty="0"/>
              <a:t> </a:t>
            </a:r>
            <a:r>
              <a:rPr lang="en-US" b="1" dirty="0" err="1"/>
              <a:t>kleurhistogram</a:t>
            </a:r>
            <a:r>
              <a:rPr lang="en-US" b="1" dirty="0"/>
              <a:t> </a:t>
            </a:r>
            <a:r>
              <a:rPr lang="en-US" b="1" dirty="0" err="1"/>
              <a:t>gebruikt</a:t>
            </a:r>
            <a:r>
              <a:rPr lang="en-US" b="1" dirty="0"/>
              <a:t> om outliers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detecteren</a:t>
            </a:r>
            <a:r>
              <a:rPr lang="en-US" b="1" dirty="0"/>
              <a:t> (</a:t>
            </a:r>
            <a:r>
              <a:rPr lang="en-US" b="1" dirty="0" err="1"/>
              <a:t>ipv</a:t>
            </a:r>
            <a:r>
              <a:rPr lang="en-US" b="1" dirty="0"/>
              <a:t> PCA </a:t>
            </a:r>
            <a:r>
              <a:rPr lang="en-US" b="1" dirty="0" err="1"/>
              <a:t>en</a:t>
            </a:r>
            <a:r>
              <a:rPr lang="en-US" b="1" dirty="0"/>
              <a:t> DBSCAN)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DB359AE-D621-DE42-9871-7A6CBFBC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636" y="3721033"/>
            <a:ext cx="8408622" cy="2913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B8A7F-FC33-6541-A274-82D33C32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94164" cy="1325563"/>
          </a:xfrm>
        </p:spPr>
        <p:txBody>
          <a:bodyPr/>
          <a:lstStyle/>
          <a:p>
            <a:r>
              <a:rPr lang="en-US" dirty="0" err="1"/>
              <a:t>Tijdlijn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0BB41-BA1B-E04B-80DC-A23484A01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8636" y="0"/>
            <a:ext cx="8378921" cy="3721033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20E68E-C78F-E74C-A712-F7439AE87C91}"/>
              </a:ext>
            </a:extLst>
          </p:cNvPr>
          <p:cNvCxnSpPr>
            <a:cxnSpLocks/>
          </p:cNvCxnSpPr>
          <p:nvPr/>
        </p:nvCxnSpPr>
        <p:spPr>
          <a:xfrm>
            <a:off x="4531981" y="1027906"/>
            <a:ext cx="612216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A0E35-4167-A843-9379-BD183C54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039" y="1860516"/>
            <a:ext cx="8412113" cy="35701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15D8BD-AC01-5146-B379-A2A898CF4B28}"/>
              </a:ext>
            </a:extLst>
          </p:cNvPr>
          <p:cNvSpPr/>
          <p:nvPr/>
        </p:nvSpPr>
        <p:spPr>
          <a:xfrm>
            <a:off x="7844378" y="5955645"/>
            <a:ext cx="1578830" cy="678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Voorstel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Individuele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opdracht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af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BA7697-9ADF-274A-B5CD-AF8EA9B00E76}"/>
              </a:ext>
            </a:extLst>
          </p:cNvPr>
          <p:cNvCxnSpPr>
            <a:cxnSpLocks/>
          </p:cNvCxnSpPr>
          <p:nvPr/>
        </p:nvCxnSpPr>
        <p:spPr>
          <a:xfrm>
            <a:off x="4207552" y="6295081"/>
            <a:ext cx="345042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A52BF8-9F1A-6848-853C-052DBDE0730B}"/>
              </a:ext>
            </a:extLst>
          </p:cNvPr>
          <p:cNvSpPr txBox="1"/>
          <p:nvPr/>
        </p:nvSpPr>
        <p:spPr>
          <a:xfrm>
            <a:off x="2464162" y="874326"/>
            <a:ext cx="200890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Vandaag</a:t>
            </a:r>
            <a:r>
              <a:rPr lang="en-US" dirty="0">
                <a:solidFill>
                  <a:schemeClr val="accent2"/>
                </a:solidFill>
              </a:rPr>
              <a:t> (college 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D2890-3F38-024C-ACEE-E61F3DDD1296}"/>
              </a:ext>
            </a:extLst>
          </p:cNvPr>
          <p:cNvSpPr txBox="1"/>
          <p:nvPr/>
        </p:nvSpPr>
        <p:spPr>
          <a:xfrm>
            <a:off x="1260764" y="4146811"/>
            <a:ext cx="3271217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Portfolio </a:t>
            </a:r>
            <a:r>
              <a:rPr lang="en-US" dirty="0" err="1">
                <a:solidFill>
                  <a:schemeClr val="accent2"/>
                </a:solidFill>
              </a:rPr>
              <a:t>opdracht</a:t>
            </a:r>
            <a:r>
              <a:rPr lang="en-US" dirty="0">
                <a:solidFill>
                  <a:schemeClr val="accent2"/>
                </a:solidFill>
              </a:rPr>
              <a:t> college 6+7 (</a:t>
            </a:r>
            <a:r>
              <a:rPr lang="en-US" dirty="0" err="1">
                <a:solidFill>
                  <a:schemeClr val="accent2"/>
                </a:solidFill>
              </a:rPr>
              <a:t>uitleg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</a:t>
            </a:r>
            <a:r>
              <a:rPr lang="en-US" dirty="0">
                <a:solidFill>
                  <a:schemeClr val="accent2"/>
                </a:solidFill>
              </a:rPr>
              <a:t> college 7) &amp;</a:t>
            </a:r>
          </a:p>
          <a:p>
            <a:r>
              <a:rPr lang="en-US" dirty="0">
                <a:solidFill>
                  <a:schemeClr val="accent2"/>
                </a:solidFill>
              </a:rPr>
              <a:t>Motion &amp; Object Detection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DC6F05-BA60-AE45-B970-0D481B6ED91A}"/>
              </a:ext>
            </a:extLst>
          </p:cNvPr>
          <p:cNvCxnSpPr>
            <a:cxnSpLocks/>
          </p:cNvCxnSpPr>
          <p:nvPr/>
        </p:nvCxnSpPr>
        <p:spPr>
          <a:xfrm>
            <a:off x="4531981" y="4426853"/>
            <a:ext cx="5717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D81A5-0BFD-2241-AEEA-17138601D91E}"/>
              </a:ext>
            </a:extLst>
          </p:cNvPr>
          <p:cNvSpPr txBox="1"/>
          <p:nvPr/>
        </p:nvSpPr>
        <p:spPr>
          <a:xfrm>
            <a:off x="1260765" y="2286860"/>
            <a:ext cx="3195711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Uitgebreide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hulp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sessie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individuele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opdracht</a:t>
            </a:r>
            <a:r>
              <a:rPr lang="en-US" dirty="0">
                <a:solidFill>
                  <a:schemeClr val="accent2"/>
                </a:solidFill>
              </a:rPr>
              <a:t> &amp;</a:t>
            </a:r>
          </a:p>
          <a:p>
            <a:r>
              <a:rPr lang="en-US" dirty="0">
                <a:solidFill>
                  <a:schemeClr val="accent2"/>
                </a:solidFill>
              </a:rPr>
              <a:t>start Motion Detection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D24658-C6DD-9C44-A673-247EC5EAA759}"/>
              </a:ext>
            </a:extLst>
          </p:cNvPr>
          <p:cNvCxnSpPr>
            <a:cxnSpLocks/>
          </p:cNvCxnSpPr>
          <p:nvPr/>
        </p:nvCxnSpPr>
        <p:spPr>
          <a:xfrm>
            <a:off x="4473071" y="2932314"/>
            <a:ext cx="5717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FD5EB8-9001-974D-9D6C-B3875D351D0B}"/>
              </a:ext>
            </a:extLst>
          </p:cNvPr>
          <p:cNvSpPr txBox="1"/>
          <p:nvPr/>
        </p:nvSpPr>
        <p:spPr>
          <a:xfrm>
            <a:off x="1260764" y="5715491"/>
            <a:ext cx="3195712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Geen</a:t>
            </a:r>
            <a:r>
              <a:rPr lang="en-US" dirty="0">
                <a:solidFill>
                  <a:schemeClr val="accent2"/>
                </a:solidFill>
              </a:rPr>
              <a:t> les </a:t>
            </a:r>
            <a:r>
              <a:rPr lang="en-US" dirty="0" err="1">
                <a:solidFill>
                  <a:schemeClr val="accent2"/>
                </a:solidFill>
              </a:rPr>
              <a:t>deze</a:t>
            </a:r>
            <a:r>
              <a:rPr lang="en-US" dirty="0">
                <a:solidFill>
                  <a:schemeClr val="accent2"/>
                </a:solidFill>
              </a:rPr>
              <a:t> week (</a:t>
            </a:r>
            <a:r>
              <a:rPr lang="en-US" dirty="0" err="1">
                <a:solidFill>
                  <a:schemeClr val="accent2"/>
                </a:solidFill>
              </a:rPr>
              <a:t>alleen</a:t>
            </a:r>
            <a:r>
              <a:rPr lang="en-US" dirty="0">
                <a:solidFill>
                  <a:schemeClr val="accent2"/>
                </a:solidFill>
              </a:rPr>
              <a:t> Q&amp;A </a:t>
            </a:r>
            <a:r>
              <a:rPr lang="en-US" dirty="0" err="1">
                <a:solidFill>
                  <a:schemeClr val="accent2"/>
                </a:solidFill>
              </a:rPr>
              <a:t>voor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wie</a:t>
            </a:r>
            <a:r>
              <a:rPr lang="en-US" dirty="0">
                <a:solidFill>
                  <a:schemeClr val="accent2"/>
                </a:solidFill>
              </a:rPr>
              <a:t> wilt op </a:t>
            </a:r>
            <a:r>
              <a:rPr lang="en-US" dirty="0" err="1">
                <a:solidFill>
                  <a:schemeClr val="accent2"/>
                </a:solidFill>
              </a:rPr>
              <a:t>dinsdag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vóór</a:t>
            </a:r>
            <a:r>
              <a:rPr lang="en-US" dirty="0">
                <a:solidFill>
                  <a:schemeClr val="accent2"/>
                </a:solidFill>
              </a:rPr>
              <a:t> DM)</a:t>
            </a:r>
          </a:p>
        </p:txBody>
      </p:sp>
    </p:spTree>
    <p:extLst>
      <p:ext uri="{BB962C8B-B14F-4D97-AF65-F5344CB8AC3E}">
        <p14:creationId xmlns:p14="http://schemas.microsoft.com/office/powerpoint/2010/main" val="337541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C310-6151-8648-9564-44DD841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Tijdlijn</a:t>
            </a:r>
            <a:r>
              <a:rPr lang="en-US" dirty="0"/>
              <a:t> Smart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677B-0F2D-5847-99D2-45BA4BE67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we nu?</a:t>
            </a:r>
          </a:p>
          <a:p>
            <a:r>
              <a:rPr lang="en-US" dirty="0" err="1"/>
              <a:t>Werkcollege</a:t>
            </a:r>
            <a:r>
              <a:rPr lang="en-US" dirty="0"/>
              <a:t> 7</a:t>
            </a:r>
          </a:p>
          <a:p>
            <a:pPr marL="0" indent="0">
              <a:buNone/>
            </a:pPr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gedaan</a:t>
            </a:r>
            <a:r>
              <a:rPr lang="en-US" dirty="0"/>
              <a:t>?</a:t>
            </a:r>
          </a:p>
          <a:p>
            <a:r>
              <a:rPr lang="en-US" dirty="0"/>
              <a:t>Outlier detection 1D – </a:t>
            </a:r>
            <a:r>
              <a:rPr lang="en-US" dirty="0" err="1"/>
              <a:t>freezerdata</a:t>
            </a:r>
            <a:endParaRPr lang="en-US" dirty="0"/>
          </a:p>
          <a:p>
            <a:r>
              <a:rPr lang="en-US" dirty="0"/>
              <a:t>Outlier detection 2D – autoencoder</a:t>
            </a:r>
          </a:p>
          <a:p>
            <a:r>
              <a:rPr lang="en-US" dirty="0" err="1"/>
              <a:t>Blurren</a:t>
            </a:r>
            <a:endParaRPr lang="en-US" dirty="0"/>
          </a:p>
          <a:p>
            <a:r>
              <a:rPr lang="en-US" dirty="0"/>
              <a:t>API calls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Outlier detection 2D – PCA, DBSCAN, KNN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75A92-2BD5-8B46-B906-28790F49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Wat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eraan</a:t>
            </a:r>
            <a:r>
              <a:rPr lang="en-US" dirty="0"/>
              <a:t>?</a:t>
            </a:r>
          </a:p>
          <a:p>
            <a:r>
              <a:rPr lang="en-US" dirty="0"/>
              <a:t>Outlier detection 2D (RGB) </a:t>
            </a:r>
            <a:r>
              <a:rPr lang="en-US" dirty="0" err="1"/>
              <a:t>vandaag</a:t>
            </a:r>
            <a:endParaRPr lang="en-US" dirty="0"/>
          </a:p>
          <a:p>
            <a:r>
              <a:rPr lang="en-US" dirty="0"/>
              <a:t>Motion detection </a:t>
            </a:r>
          </a:p>
          <a:p>
            <a:r>
              <a:rPr lang="en-US" dirty="0"/>
              <a:t>Object detection </a:t>
            </a:r>
          </a:p>
          <a:p>
            <a:r>
              <a:rPr lang="en-US" dirty="0" err="1"/>
              <a:t>Individuele</a:t>
            </a:r>
            <a:r>
              <a:rPr lang="en-US" dirty="0"/>
              <a:t> </a:t>
            </a:r>
            <a:r>
              <a:rPr lang="en-US" dirty="0" err="1"/>
              <a:t>opdracht</a:t>
            </a:r>
            <a:r>
              <a:rPr lang="en-US" dirty="0"/>
              <a:t> </a:t>
            </a:r>
          </a:p>
          <a:p>
            <a:r>
              <a:rPr lang="en-US" dirty="0"/>
              <a:t>Phase based motion amplification</a:t>
            </a:r>
          </a:p>
        </p:txBody>
      </p:sp>
    </p:spTree>
    <p:extLst>
      <p:ext uri="{BB962C8B-B14F-4D97-AF65-F5344CB8AC3E}">
        <p14:creationId xmlns:p14="http://schemas.microsoft.com/office/powerpoint/2010/main" val="25882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CD8A-561D-7041-837D-042AAEF3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Vorige</a:t>
            </a:r>
            <a:r>
              <a:rPr lang="en-US" dirty="0"/>
              <a:t> 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C0D1-224C-9644-B1D5-127E6A3C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Categorisering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outlier detection op images </a:t>
            </a:r>
            <a:r>
              <a:rPr lang="en-US" dirty="0" err="1"/>
              <a:t>aan</a:t>
            </a:r>
            <a:r>
              <a:rPr lang="en-US" dirty="0"/>
              <a:t> de hand van PCA </a:t>
            </a:r>
            <a:r>
              <a:rPr lang="en-US" dirty="0" err="1"/>
              <a:t>en</a:t>
            </a:r>
            <a:r>
              <a:rPr lang="en-US" dirty="0"/>
              <a:t> DBSCAN (Notebook op teams)</a:t>
            </a:r>
          </a:p>
          <a:p>
            <a:endParaRPr lang="en-US" dirty="0"/>
          </a:p>
          <a:p>
            <a:r>
              <a:rPr lang="en-US" dirty="0" err="1"/>
              <a:t>Individuele</a:t>
            </a:r>
            <a:r>
              <a:rPr lang="en-US" dirty="0"/>
              <a:t> </a:t>
            </a:r>
            <a:r>
              <a:rPr lang="en-US" dirty="0" err="1"/>
              <a:t>opdracht</a:t>
            </a:r>
            <a:r>
              <a:rPr lang="en-US" dirty="0"/>
              <a:t> – 28 </a:t>
            </a:r>
            <a:r>
              <a:rPr lang="en-US" dirty="0" err="1"/>
              <a:t>mei</a:t>
            </a:r>
            <a:endParaRPr lang="en-US" dirty="0"/>
          </a:p>
          <a:p>
            <a:r>
              <a:rPr lang="en-US" dirty="0" err="1"/>
              <a:t>Geen</a:t>
            </a:r>
            <a:r>
              <a:rPr lang="en-US" dirty="0"/>
              <a:t> lessen Smart Industry in week van </a:t>
            </a:r>
            <a:r>
              <a:rPr lang="en-US" dirty="0" err="1"/>
              <a:t>hemelvaart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5D22-721C-F842-8DD8-C7BC8001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Categorisering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outlier detection op images </a:t>
            </a:r>
            <a:r>
              <a:rPr lang="en-US" dirty="0" err="1"/>
              <a:t>aan</a:t>
            </a:r>
            <a:r>
              <a:rPr lang="en-US" dirty="0"/>
              <a:t> de hand van PCA </a:t>
            </a:r>
            <a:r>
              <a:rPr lang="en-US" dirty="0" err="1"/>
              <a:t>en</a:t>
            </a:r>
            <a:r>
              <a:rPr lang="en-US" dirty="0"/>
              <a:t>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A372-FCB9-C34C-B8D8-2F73B287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PCA</a:t>
            </a:r>
            <a:r>
              <a:rPr lang="en-US" dirty="0"/>
              <a:t> – principal component analysis</a:t>
            </a:r>
          </a:p>
          <a:p>
            <a:r>
              <a:rPr lang="en-US" b="1" dirty="0"/>
              <a:t>DBSCAN</a:t>
            </a:r>
            <a:r>
              <a:rPr lang="en-US" dirty="0"/>
              <a:t> - 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43854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AF23-9A82-0842-84D5-5EABD4B5D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Vandaag</a:t>
            </a:r>
            <a:r>
              <a:rPr lang="en-US" dirty="0"/>
              <a:t>: </a:t>
            </a:r>
            <a:br>
              <a:rPr lang="en-US" dirty="0"/>
            </a:br>
            <a:r>
              <a:rPr lang="en-US" b="1" dirty="0" err="1"/>
              <a:t>Werken</a:t>
            </a:r>
            <a:r>
              <a:rPr lang="en-US" b="1" dirty="0"/>
              <a:t> met RGB-</a:t>
            </a:r>
            <a:r>
              <a:rPr lang="en-US" b="1" dirty="0" err="1"/>
              <a:t>afbeeldingen</a:t>
            </a:r>
            <a:endParaRPr lang="en-US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9CF78B-B326-254E-8C65-4035495C2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Autoencoders, </a:t>
            </a:r>
            <a:r>
              <a:rPr lang="en-US" dirty="0" err="1"/>
              <a:t>Kleurenhistogrammen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403969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B2A7-4F47-754A-B0AB-A8AF40AA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317D-F987-7E4F-811A-6BD5FD794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Het </a:t>
            </a:r>
            <a:r>
              <a:rPr lang="en-US" dirty="0" err="1"/>
              <a:t>belang</a:t>
            </a:r>
            <a:r>
              <a:rPr lang="en-US" dirty="0"/>
              <a:t> van </a:t>
            </a:r>
            <a:r>
              <a:rPr lang="en-US" dirty="0" err="1"/>
              <a:t>kleurinformatie</a:t>
            </a:r>
            <a:r>
              <a:rPr lang="en-US" dirty="0"/>
              <a:t> in </a:t>
            </a:r>
            <a:r>
              <a:rPr lang="en-US" dirty="0" err="1"/>
              <a:t>beeldverwerking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Doelen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Is het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meer</a:t>
            </a:r>
            <a:r>
              <a:rPr lang="en-US" dirty="0"/>
              <a:t> of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woestijn</a:t>
            </a:r>
            <a:r>
              <a:rPr lang="en-US" dirty="0"/>
              <a:t>?</a:t>
            </a:r>
            <a:endParaRPr lang="en-US" b="1" dirty="0"/>
          </a:p>
          <a:p>
            <a:r>
              <a:rPr lang="en-US" b="1" dirty="0" err="1"/>
              <a:t>Extractie</a:t>
            </a:r>
            <a:r>
              <a:rPr lang="en-US" b="1" dirty="0"/>
              <a:t> van </a:t>
            </a:r>
            <a:r>
              <a:rPr lang="en-US" b="1" dirty="0" err="1"/>
              <a:t>kleurkenmerken</a:t>
            </a:r>
            <a:r>
              <a:rPr lang="en-US" b="1" dirty="0"/>
              <a:t> met </a:t>
            </a:r>
            <a:r>
              <a:rPr lang="en-US" b="1" dirty="0" err="1"/>
              <a:t>behulp</a:t>
            </a:r>
            <a:r>
              <a:rPr lang="en-US" b="1" dirty="0"/>
              <a:t> van OpenCV’s </a:t>
            </a:r>
            <a:r>
              <a:rPr lang="en-US" b="1" dirty="0" err="1"/>
              <a:t>calcHist</a:t>
            </a:r>
            <a:endParaRPr lang="en-US" b="1" dirty="0"/>
          </a:p>
          <a:p>
            <a:r>
              <a:rPr lang="en-US" dirty="0"/>
              <a:t>PCA </a:t>
            </a:r>
            <a:r>
              <a:rPr lang="en-US" dirty="0" err="1"/>
              <a:t>en</a:t>
            </a:r>
            <a:r>
              <a:rPr lang="en-US" dirty="0"/>
              <a:t> KNN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 err="1"/>
              <a:t>Trainen</a:t>
            </a:r>
            <a:r>
              <a:rPr lang="en-US" dirty="0"/>
              <a:t> van autoencoders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dimensionale</a:t>
            </a:r>
            <a:r>
              <a:rPr lang="en-US" dirty="0"/>
              <a:t> </a:t>
            </a:r>
            <a:r>
              <a:rPr lang="en-US" dirty="0" err="1"/>
              <a:t>reductie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reconstructie</a:t>
            </a:r>
            <a:endParaRPr lang="en-US" dirty="0"/>
          </a:p>
          <a:p>
            <a:r>
              <a:rPr lang="en-US" dirty="0" err="1"/>
              <a:t>Vergelijking</a:t>
            </a:r>
            <a:r>
              <a:rPr lang="en-US" dirty="0"/>
              <a:t> van </a:t>
            </a:r>
            <a:r>
              <a:rPr lang="en-US" dirty="0" err="1"/>
              <a:t>grijswaarden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RGB-autoencoders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6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8529-D28A-CD4E-89D2-91BC888B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42100" cy="1325563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 </a:t>
            </a:r>
            <a:r>
              <a:rPr lang="en-US" dirty="0" err="1"/>
              <a:t>calcHist</a:t>
            </a:r>
            <a:r>
              <a:rPr lang="en-US" dirty="0"/>
              <a:t> van OpenCV?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6C03-BB7A-FB40-A65A-879EB9E0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21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cv2.calcHist(images, channels, mask, </a:t>
            </a:r>
            <a:r>
              <a:rPr lang="en-US" i="1" dirty="0" err="1"/>
              <a:t>histSize</a:t>
            </a:r>
            <a:r>
              <a:rPr lang="en-US" i="1" dirty="0"/>
              <a:t>, ranges)</a:t>
            </a:r>
          </a:p>
          <a:p>
            <a:pPr lvl="1"/>
            <a:r>
              <a:rPr lang="en-US" b="1" dirty="0"/>
              <a:t>images</a:t>
            </a:r>
            <a:r>
              <a:rPr lang="en-US" dirty="0"/>
              <a:t>: De </a:t>
            </a:r>
            <a:r>
              <a:rPr lang="en-US" dirty="0" err="1"/>
              <a:t>invoerafbeelding</a:t>
            </a:r>
            <a:r>
              <a:rPr lang="en-US" dirty="0"/>
              <a:t> (</a:t>
            </a:r>
            <a:r>
              <a:rPr lang="en-US" dirty="0" err="1"/>
              <a:t>standaard</a:t>
            </a:r>
            <a:r>
              <a:rPr lang="en-US" dirty="0"/>
              <a:t> in BGR-</a:t>
            </a:r>
            <a:r>
              <a:rPr lang="en-US" dirty="0" err="1"/>
              <a:t>formaat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channels</a:t>
            </a:r>
            <a:r>
              <a:rPr lang="en-US" dirty="0"/>
              <a:t>: </a:t>
            </a:r>
            <a:r>
              <a:rPr lang="en-US" dirty="0" err="1"/>
              <a:t>Specificeer</a:t>
            </a:r>
            <a:r>
              <a:rPr lang="en-US" dirty="0"/>
              <a:t> de </a:t>
            </a:r>
            <a:r>
              <a:rPr lang="en-US" dirty="0" err="1"/>
              <a:t>kanalen</a:t>
            </a:r>
            <a:r>
              <a:rPr lang="en-US" dirty="0"/>
              <a:t> (</a:t>
            </a:r>
            <a:r>
              <a:rPr lang="en-US" dirty="0" err="1"/>
              <a:t>bijv</a:t>
            </a:r>
            <a:r>
              <a:rPr lang="en-US" dirty="0"/>
              <a:t>. 0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Blauw</a:t>
            </a:r>
            <a:r>
              <a:rPr lang="en-US" dirty="0"/>
              <a:t>, 1 </a:t>
            </a:r>
            <a:r>
              <a:rPr lang="en-US" dirty="0" err="1"/>
              <a:t>voor</a:t>
            </a:r>
            <a:r>
              <a:rPr lang="en-US" dirty="0"/>
              <a:t> Groen, 2 </a:t>
            </a:r>
            <a:r>
              <a:rPr lang="en-US" dirty="0" err="1"/>
              <a:t>voor</a:t>
            </a:r>
            <a:r>
              <a:rPr lang="en-US" dirty="0"/>
              <a:t> Rood)</a:t>
            </a:r>
          </a:p>
          <a:p>
            <a:pPr lvl="1"/>
            <a:r>
              <a:rPr lang="en-US" b="1" dirty="0"/>
              <a:t>mask</a:t>
            </a:r>
            <a:r>
              <a:rPr lang="en-US" dirty="0"/>
              <a:t>: </a:t>
            </a:r>
            <a:r>
              <a:rPr lang="en-US" dirty="0" err="1"/>
              <a:t>Optioneel</a:t>
            </a:r>
            <a:r>
              <a:rPr lang="en-US" dirty="0"/>
              <a:t>, om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richten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van de </a:t>
            </a:r>
            <a:r>
              <a:rPr lang="en-US" dirty="0" err="1"/>
              <a:t>afbeelding</a:t>
            </a:r>
            <a:endParaRPr lang="en-US" dirty="0"/>
          </a:p>
          <a:p>
            <a:pPr lvl="1"/>
            <a:r>
              <a:rPr lang="en-US" b="1" dirty="0" err="1"/>
              <a:t>histSize</a:t>
            </a:r>
            <a:r>
              <a:rPr lang="en-US" dirty="0"/>
              <a:t>: </a:t>
            </a:r>
            <a:r>
              <a:rPr lang="en-US" dirty="0" err="1"/>
              <a:t>Aantal</a:t>
            </a:r>
            <a:r>
              <a:rPr lang="en-US" dirty="0"/>
              <a:t> bins (</a:t>
            </a:r>
            <a:r>
              <a:rPr lang="en-US" dirty="0" err="1"/>
              <a:t>bijv</a:t>
            </a:r>
            <a:r>
              <a:rPr lang="en-US" dirty="0"/>
              <a:t>. 256)</a:t>
            </a:r>
          </a:p>
          <a:p>
            <a:pPr lvl="1"/>
            <a:r>
              <a:rPr lang="en-US" b="1" dirty="0"/>
              <a:t>ranges</a:t>
            </a:r>
            <a:r>
              <a:rPr lang="en-US" dirty="0"/>
              <a:t>: </a:t>
            </a:r>
            <a:r>
              <a:rPr lang="en-US" dirty="0" err="1"/>
              <a:t>Bereik</a:t>
            </a:r>
            <a:r>
              <a:rPr lang="en-US" dirty="0"/>
              <a:t> van </a:t>
            </a:r>
            <a:r>
              <a:rPr lang="en-US" dirty="0" err="1"/>
              <a:t>pixelintensiteiten</a:t>
            </a:r>
            <a:r>
              <a:rPr lang="en-US" dirty="0"/>
              <a:t> (</a:t>
            </a:r>
            <a:r>
              <a:rPr lang="en-US" dirty="0" err="1"/>
              <a:t>bijv</a:t>
            </a:r>
            <a:r>
              <a:rPr lang="en-US" dirty="0"/>
              <a:t>. [0, 256])</a:t>
            </a:r>
          </a:p>
          <a:p>
            <a:r>
              <a:rPr lang="en-US" dirty="0" err="1"/>
              <a:t>Combineert</a:t>
            </a:r>
            <a:r>
              <a:rPr lang="en-US" dirty="0"/>
              <a:t> </a:t>
            </a:r>
            <a:r>
              <a:rPr lang="en-US" dirty="0" err="1"/>
              <a:t>histogrammen</a:t>
            </a:r>
            <a:r>
              <a:rPr lang="en-US" dirty="0"/>
              <a:t> van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kanalen</a:t>
            </a:r>
            <a:r>
              <a:rPr lang="en-US" dirty="0"/>
              <a:t> tot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featurevector</a:t>
            </a:r>
            <a:endParaRPr lang="en-US" dirty="0"/>
          </a:p>
          <a:p>
            <a:r>
              <a:rPr lang="en-US" dirty="0">
                <a:hlinkClick r:id="rId2"/>
              </a:rPr>
              <a:t>https://www.geeksforgeeks.org/python-opencv-cv2-calchist-method/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29CAA-5987-3441-AF7F-66D3E5DF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0"/>
            <a:ext cx="4711700" cy="326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6C484-66EC-6C46-8072-27166683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109" y="3263900"/>
            <a:ext cx="2687782" cy="35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5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1012</Words>
  <Application>Microsoft Macintosh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Smart Industry</vt:lpstr>
      <vt:lpstr>Beoordeling Smart Industry</vt:lpstr>
      <vt:lpstr>Tijdlijn</vt:lpstr>
      <vt:lpstr>Tijdlijn Smart Industry</vt:lpstr>
      <vt:lpstr>Vorige les</vt:lpstr>
      <vt:lpstr>Categorisering en outlier detection op images aan de hand van PCA en DBSCAN</vt:lpstr>
      <vt:lpstr>Vandaag:  Werken met RGB-afbeeldingen</vt:lpstr>
      <vt:lpstr>Overzicht</vt:lpstr>
      <vt:lpstr>Hoe werkt calcHist van OpenCV? </vt:lpstr>
      <vt:lpstr>Analyse met calcHist, PCA, KNN en DBSCAN</vt:lpstr>
      <vt:lpstr>Stap 1: Kleurenhistogrammen berekenen met calcHist</vt:lpstr>
      <vt:lpstr>Stap 2: Dimensiereductie met PCA</vt:lpstr>
      <vt:lpstr>Stap 3: Clustering en classificatie met KNN</vt:lpstr>
      <vt:lpstr>Stap 4: Outlierdetectie met DBSCAN</vt:lpstr>
      <vt:lpstr>Toepassing op verschillende datasets</vt:lpstr>
      <vt:lpstr>Autoencoder trainen met RGB waardes</vt:lpstr>
      <vt:lpstr>Workflow van een grijswaarden-Autoencoder – al gedaan</vt:lpstr>
      <vt:lpstr>Workflow van een RGB-Autoencoder</vt:lpstr>
      <vt:lpstr>Toepassingen van RGB-Autoencoders</vt:lpstr>
      <vt:lpstr>Samenvatting</vt:lpstr>
      <vt:lpstr>Aan de slag met de Notebook op Teams</vt:lpstr>
      <vt:lpstr>Portfolio opdracht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</dc:title>
  <dc:creator>Microsoft Office User</dc:creator>
  <cp:lastModifiedBy>Microsoft Office User</cp:lastModifiedBy>
  <cp:revision>50</cp:revision>
  <cp:lastPrinted>2024-05-27T07:00:50Z</cp:lastPrinted>
  <dcterms:created xsi:type="dcterms:W3CDTF">2023-04-17T08:51:35Z</dcterms:created>
  <dcterms:modified xsi:type="dcterms:W3CDTF">2025-05-06T16:51:15Z</dcterms:modified>
</cp:coreProperties>
</file>