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140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2635B7E3-989D-4EC4-B39B-2B449A273F7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D6F0A054-7DD7-47D5-B1FB-8329F5A1CD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63753DC9-96A3-40F1-8DF7-88D5AC4641B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C618949F-E2F9-4A4E-9D68-BE5FF401A7F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90462E89-29A6-4BC0-8826-B930C7498E7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5FF2663B-0218-482E-8F18-C13E6C99473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271A0C64-AA32-424D-940A-511ABEBF7A5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97AA2ECC-76DF-406E-8FFB-7FC82371B5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03BE1412-A7D4-4408-A659-BECCE2C80FB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A2410960-4ABC-403F-BCBC-72403AF20B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F0B015DD-C346-443D-9E78-C13E41D6606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6D51B4F7-5ADF-4249-ADF7-F6DB532B95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01FD36C5-9CD4-413B-B081-0BD671C51A84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DDF5C03E-F9A6-44C7-8571-FE1199FC3A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CCEC4B07-3FFB-4CD6-9964-6F04DE06B9E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52D19DBF-3585-460F-A73D-08D9C1621E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0DBA7F98-A6E9-4F66-9C61-103F02F205E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4D15CA38-AD7E-49F0-BEF0-B5568134BB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AF7B6542-1D80-4F34-B7C1-3D14A5188F3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CC23C8D6-5590-4A66-A0B1-BFCB9E2BF8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627AB753-52F0-4839-8695-A44F15EAD20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692E235B-78F6-4C15-87A2-368ADF744CB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BBAB0-CF78-422F-B09F-D1F81947F83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5A7C5-860D-4FBE-8A6E-4D9B5A3792C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等线 Light" panose="02010600030101010101" charset="-122"/>
          <a:ea typeface="等线 Light" panose="02010600030101010101" charset="-122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6pPr>
      <a:lvl7pPr marL="2743200" lvl="6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7pPr>
      <a:lvl8pPr marL="3200400" lvl="7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8pPr>
      <a:lvl9pPr marL="3657600" lvl="8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13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72.xml"/><Relationship Id="rId10" Type="http://schemas.openxmlformats.org/officeDocument/2006/relationships/image" Target="../media/image2.png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6" Type="http://schemas.openxmlformats.org/officeDocument/2006/relationships/notesSlide" Target="../notesSlides/notesSlide4.x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85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8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9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10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11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5705" y="389514"/>
            <a:ext cx="8948291" cy="6332637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943959" y="1432832"/>
            <a:ext cx="3983492" cy="3992335"/>
            <a:chOff x="2899909" y="1995715"/>
            <a:chExt cx="3983492" cy="3992335"/>
          </a:xfrm>
        </p:grpSpPr>
        <p:sp>
          <p:nvSpPr>
            <p:cNvPr id="4" name="Freeform: Shape 13"/>
            <p:cNvSpPr/>
            <p:nvPr/>
          </p:nvSpPr>
          <p:spPr>
            <a:xfrm>
              <a:off x="2921001" y="2000250"/>
              <a:ext cx="3962400" cy="3987800"/>
            </a:xfrm>
            <a:custGeom>
              <a:avLst/>
              <a:gdLst>
                <a:gd name="connsiteX0" fmla="*/ 1676400 w 3937000"/>
                <a:gd name="connsiteY0" fmla="*/ 0 h 3962400"/>
                <a:gd name="connsiteX1" fmla="*/ 3937000 w 3937000"/>
                <a:gd name="connsiteY1" fmla="*/ 2260600 h 3962400"/>
                <a:gd name="connsiteX2" fmla="*/ 2235200 w 3937000"/>
                <a:gd name="connsiteY2" fmla="*/ 3962400 h 3962400"/>
                <a:gd name="connsiteX3" fmla="*/ 0 w 3937000"/>
                <a:gd name="connsiteY3" fmla="*/ 1727200 h 3962400"/>
                <a:gd name="connsiteX4" fmla="*/ 1676400 w 3937000"/>
                <a:gd name="connsiteY4" fmla="*/ 0 h 3962400"/>
                <a:gd name="connsiteX0-1" fmla="*/ 1701800 w 3962400"/>
                <a:gd name="connsiteY0-2" fmla="*/ 0 h 3962400"/>
                <a:gd name="connsiteX1-3" fmla="*/ 3962400 w 3962400"/>
                <a:gd name="connsiteY1-4" fmla="*/ 2260600 h 3962400"/>
                <a:gd name="connsiteX2-5" fmla="*/ 2260600 w 3962400"/>
                <a:gd name="connsiteY2-6" fmla="*/ 3962400 h 3962400"/>
                <a:gd name="connsiteX3-7" fmla="*/ 0 w 3962400"/>
                <a:gd name="connsiteY3-8" fmla="*/ 1739900 h 3962400"/>
                <a:gd name="connsiteX4-9" fmla="*/ 1701800 w 3962400"/>
                <a:gd name="connsiteY4-10" fmla="*/ 0 h 3962400"/>
                <a:gd name="connsiteX0-11" fmla="*/ 1701800 w 3962400"/>
                <a:gd name="connsiteY0-12" fmla="*/ 0 h 3987800"/>
                <a:gd name="connsiteX1-13" fmla="*/ 3962400 w 3962400"/>
                <a:gd name="connsiteY1-14" fmla="*/ 2260600 h 3987800"/>
                <a:gd name="connsiteX2-15" fmla="*/ 2235200 w 3962400"/>
                <a:gd name="connsiteY2-16" fmla="*/ 3987800 h 3987800"/>
                <a:gd name="connsiteX3-17" fmla="*/ 0 w 3962400"/>
                <a:gd name="connsiteY3-18" fmla="*/ 1739900 h 3987800"/>
                <a:gd name="connsiteX4-19" fmla="*/ 1701800 w 3962400"/>
                <a:gd name="connsiteY4-20" fmla="*/ 0 h 3987800"/>
                <a:gd name="connsiteX0-21" fmla="*/ 1739900 w 4000500"/>
                <a:gd name="connsiteY0-22" fmla="*/ 0 h 3987800"/>
                <a:gd name="connsiteX1-23" fmla="*/ 4000500 w 4000500"/>
                <a:gd name="connsiteY1-24" fmla="*/ 2260600 h 3987800"/>
                <a:gd name="connsiteX2-25" fmla="*/ 2273300 w 4000500"/>
                <a:gd name="connsiteY2-26" fmla="*/ 3987800 h 3987800"/>
                <a:gd name="connsiteX3-27" fmla="*/ 0 w 4000500"/>
                <a:gd name="connsiteY3-28" fmla="*/ 1720850 h 3987800"/>
                <a:gd name="connsiteX4-29" fmla="*/ 1739900 w 4000500"/>
                <a:gd name="connsiteY4-30" fmla="*/ 0 h 3987800"/>
                <a:gd name="connsiteX0-31" fmla="*/ 1711325 w 3971925"/>
                <a:gd name="connsiteY0-32" fmla="*/ 0 h 3987800"/>
                <a:gd name="connsiteX1-33" fmla="*/ 3971925 w 3971925"/>
                <a:gd name="connsiteY1-34" fmla="*/ 2260600 h 3987800"/>
                <a:gd name="connsiteX2-35" fmla="*/ 2244725 w 3971925"/>
                <a:gd name="connsiteY2-36" fmla="*/ 3987800 h 3987800"/>
                <a:gd name="connsiteX3-37" fmla="*/ 0 w 3971925"/>
                <a:gd name="connsiteY3-38" fmla="*/ 1725612 h 3987800"/>
                <a:gd name="connsiteX4-39" fmla="*/ 1711325 w 3971925"/>
                <a:gd name="connsiteY4-40" fmla="*/ 0 h 3987800"/>
                <a:gd name="connsiteX0-41" fmla="*/ 1701800 w 3962400"/>
                <a:gd name="connsiteY0-42" fmla="*/ 0 h 3987800"/>
                <a:gd name="connsiteX1-43" fmla="*/ 3962400 w 3962400"/>
                <a:gd name="connsiteY1-44" fmla="*/ 2260600 h 3987800"/>
                <a:gd name="connsiteX2-45" fmla="*/ 2235200 w 3962400"/>
                <a:gd name="connsiteY2-46" fmla="*/ 3987800 h 3987800"/>
                <a:gd name="connsiteX3-47" fmla="*/ 0 w 3962400"/>
                <a:gd name="connsiteY3-48" fmla="*/ 1720850 h 3987800"/>
                <a:gd name="connsiteX4-49" fmla="*/ 1701800 w 3962400"/>
                <a:gd name="connsiteY4-50" fmla="*/ 0 h 39878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62400" h="3987800">
                  <a:moveTo>
                    <a:pt x="1701800" y="0"/>
                  </a:moveTo>
                  <a:lnTo>
                    <a:pt x="3962400" y="2260600"/>
                  </a:lnTo>
                  <a:lnTo>
                    <a:pt x="2235200" y="3987800"/>
                  </a:lnTo>
                  <a:lnTo>
                    <a:pt x="0" y="1720850"/>
                  </a:lnTo>
                  <a:lnTo>
                    <a:pt x="170180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46000"/>
                    <a:lumMod val="75000"/>
                  </a:schemeClr>
                </a:gs>
                <a:gs pos="58000">
                  <a:schemeClr val="accent1">
                    <a:alpha val="0"/>
                  </a:schemeClr>
                </a:gs>
              </a:gsLst>
              <a:lin ang="30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Rectangle: Rounded Corners 14"/>
            <p:cNvSpPr/>
            <p:nvPr/>
          </p:nvSpPr>
          <p:spPr>
            <a:xfrm>
              <a:off x="2899909" y="1995715"/>
              <a:ext cx="1756229" cy="1756229"/>
            </a:xfrm>
            <a:prstGeom prst="roundRect">
              <a:avLst>
                <a:gd name="adj" fmla="val 2892"/>
              </a:avLst>
            </a:prstGeom>
            <a:solidFill>
              <a:srgbClr val="2842A2"/>
            </a:solidFill>
            <a:ln>
              <a:noFill/>
            </a:ln>
            <a:effectLst>
              <a:outerShdw blurRad="647700" dist="165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6" name="Freeform: Shape 15"/>
            <p:cNvSpPr/>
            <p:nvPr/>
          </p:nvSpPr>
          <p:spPr>
            <a:xfrm>
              <a:off x="3612356" y="2509838"/>
              <a:ext cx="1019175" cy="1223962"/>
            </a:xfrm>
            <a:custGeom>
              <a:avLst/>
              <a:gdLst>
                <a:gd name="connsiteX0" fmla="*/ 23813 w 1019175"/>
                <a:gd name="connsiteY0" fmla="*/ 771525 h 1223962"/>
                <a:gd name="connsiteX1" fmla="*/ 476250 w 1019175"/>
                <a:gd name="connsiteY1" fmla="*/ 1223962 h 1223962"/>
                <a:gd name="connsiteX2" fmla="*/ 1009650 w 1019175"/>
                <a:gd name="connsiteY2" fmla="*/ 1219200 h 1223962"/>
                <a:gd name="connsiteX3" fmla="*/ 1019175 w 1019175"/>
                <a:gd name="connsiteY3" fmla="*/ 785812 h 1223962"/>
                <a:gd name="connsiteX4" fmla="*/ 233363 w 1019175"/>
                <a:gd name="connsiteY4" fmla="*/ 0 h 1223962"/>
                <a:gd name="connsiteX5" fmla="*/ 0 w 1019175"/>
                <a:gd name="connsiteY5" fmla="*/ 76200 h 1223962"/>
                <a:gd name="connsiteX6" fmla="*/ 133350 w 1019175"/>
                <a:gd name="connsiteY6" fmla="*/ 100012 h 1223962"/>
                <a:gd name="connsiteX7" fmla="*/ 142875 w 1019175"/>
                <a:gd name="connsiteY7" fmla="*/ 728662 h 1223962"/>
                <a:gd name="connsiteX8" fmla="*/ 95250 w 1019175"/>
                <a:gd name="connsiteY8" fmla="*/ 757237 h 1223962"/>
                <a:gd name="connsiteX9" fmla="*/ 23813 w 1019175"/>
                <a:gd name="connsiteY9" fmla="*/ 771525 h 122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9175" h="1223962">
                  <a:moveTo>
                    <a:pt x="23813" y="771525"/>
                  </a:moveTo>
                  <a:lnTo>
                    <a:pt x="476250" y="1223962"/>
                  </a:lnTo>
                  <a:lnTo>
                    <a:pt x="1009650" y="1219200"/>
                  </a:lnTo>
                  <a:lnTo>
                    <a:pt x="1019175" y="785812"/>
                  </a:lnTo>
                  <a:lnTo>
                    <a:pt x="233363" y="0"/>
                  </a:lnTo>
                  <a:lnTo>
                    <a:pt x="0" y="76200"/>
                  </a:lnTo>
                  <a:lnTo>
                    <a:pt x="133350" y="100012"/>
                  </a:lnTo>
                  <a:lnTo>
                    <a:pt x="142875" y="728662"/>
                  </a:lnTo>
                  <a:lnTo>
                    <a:pt x="95250" y="757237"/>
                  </a:lnTo>
                  <a:lnTo>
                    <a:pt x="23813" y="77152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49000"/>
                    <a:lumMod val="7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6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TextBox 16"/>
            <p:cNvSpPr txBox="1"/>
            <p:nvPr/>
          </p:nvSpPr>
          <p:spPr>
            <a:xfrm>
              <a:off x="3377913" y="2182284"/>
              <a:ext cx="800219" cy="15696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9600">
                  <a:solidFill>
                    <a:schemeClr val="bg1"/>
                  </a:solidFill>
                  <a:latin typeface="Adobe Garamond Pro"/>
                  <a:ea typeface="思源黑体 CN Normal"/>
                </a:rPr>
                <a:t>1</a:t>
              </a:r>
              <a:endParaRPr lang="zh-CN" altLang="en-US" sz="9600">
                <a:solidFill>
                  <a:schemeClr val="bg1"/>
                </a:solidFill>
                <a:latin typeface="Adobe Garamond Pro"/>
                <a:ea typeface="思源黑体 CN Normal"/>
              </a:endParaRPr>
            </a:p>
          </p:txBody>
        </p:sp>
        <p:sp>
          <p:nvSpPr>
            <p:cNvPr id="8" name="TextBox 17"/>
            <p:cNvSpPr txBox="1"/>
            <p:nvPr/>
          </p:nvSpPr>
          <p:spPr>
            <a:xfrm>
              <a:off x="3364286" y="2157211"/>
              <a:ext cx="827471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100">
                  <a:solidFill>
                    <a:srgbClr val="FFC107"/>
                  </a:solidFill>
                  <a:latin typeface="Adobe Garamond Pro"/>
                </a:rPr>
                <a:t>CHAPTER</a:t>
              </a:r>
              <a:endParaRPr lang="zh-CN" altLang="en-US" sz="1100">
                <a:solidFill>
                  <a:srgbClr val="FFC107"/>
                </a:solidFill>
                <a:latin typeface="Adobe Garamond Pro"/>
              </a:endParaRPr>
            </a:p>
          </p:txBody>
        </p:sp>
      </p:grpSp>
      <p:grpSp>
        <p:nvGrpSpPr>
          <p:cNvPr id="9" name="Group 3"/>
          <p:cNvGrpSpPr/>
          <p:nvPr/>
        </p:nvGrpSpPr>
        <p:grpSpPr>
          <a:xfrm>
            <a:off x="781315" y="3377355"/>
            <a:ext cx="5811840" cy="768350"/>
            <a:chOff x="5287960" y="2582393"/>
            <a:chExt cx="5811840" cy="768350"/>
          </a:xfrm>
        </p:grpSpPr>
        <p:sp>
          <p:nvSpPr>
            <p:cNvPr id="10" name="TextBox 18"/>
            <p:cNvSpPr txBox="1"/>
            <p:nvPr/>
          </p:nvSpPr>
          <p:spPr>
            <a:xfrm>
              <a:off x="5287960" y="2582393"/>
              <a:ext cx="5811840" cy="768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zh-CN" altLang="zh-CN" sz="4400" b="1">
                  <a:solidFill>
                    <a:srgbClr val="2842A2"/>
                  </a:solidFill>
                  <a:effectLst>
                    <a:outerShdw blurRad="50800" dist="25400" dir="5400000" algn="t" rotWithShape="0">
                      <a:srgbClr val="000000">
                        <a:alpha val="20000"/>
                      </a:srgbClr>
                    </a:outerShdw>
                  </a:effectLst>
                  <a:latin typeface="Microsoft YaHei UI" panose="020B0503020204020204" charset="-122"/>
                  <a:ea typeface="Microsoft YaHei UI" panose="020B0503020204020204" charset="-122"/>
                </a:rPr>
                <a:t>产品设计</a:t>
              </a:r>
              <a:endParaRPr lang="zh-CN" altLang="zh-CN" sz="4400" b="1">
                <a:solidFill>
                  <a:srgbClr val="2842A2"/>
                </a:solidFill>
                <a:effectLst>
                  <a:outerShdw blurRad="50800" dist="25400" dir="5400000" algn="t" rotWithShape="0">
                    <a:srgbClr val="000000">
                      <a:alpha val="20000"/>
                    </a:srgbClr>
                  </a:outerShdw>
                </a:effectLst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cxnSp>
          <p:nvCxnSpPr>
            <p:cNvPr id="11" name="Straight Connector 19"/>
            <p:cNvCxnSpPr/>
            <p:nvPr/>
          </p:nvCxnSpPr>
          <p:spPr>
            <a:xfrm>
              <a:off x="5399314" y="3295650"/>
              <a:ext cx="3824514" cy="0"/>
            </a:xfrm>
            <a:prstGeom prst="line">
              <a:avLst/>
            </a:prstGeom>
            <a:ln w="6350">
              <a:solidFill>
                <a:schemeClr val="accent4"/>
              </a:solidFill>
              <a:prstDash val="solid"/>
              <a:miter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" name="组合 21"/>
          <p:cNvGrpSpPr/>
          <p:nvPr/>
        </p:nvGrpSpPr>
        <p:grpSpPr>
          <a:xfrm>
            <a:off x="-845820" y="-2484120"/>
            <a:ext cx="11826240" cy="11826240"/>
            <a:chOff x="-2517" y="-3912"/>
            <a:chExt cx="18624" cy="18624"/>
          </a:xfrm>
        </p:grpSpPr>
        <p:sp>
          <p:nvSpPr>
            <p:cNvPr id="4" name="椭圆 3"/>
            <p:cNvSpPr/>
            <p:nvPr/>
          </p:nvSpPr>
          <p:spPr>
            <a:xfrm>
              <a:off x="-2517" y="-3912"/>
              <a:ext cx="18624" cy="1862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3175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17500" dist="38100" sx="105000" sy="105000" algn="l" rotWithShape="0">
                    <a:prstClr val="black">
                      <a:alpha val="55000"/>
                    </a:prstClr>
                  </a:outerShdw>
                </a:effectLst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1"/>
              </p:custDataLst>
            </p:nvPr>
          </p:nvSpPr>
          <p:spPr>
            <a:xfrm>
              <a:off x="13337" y="3662"/>
              <a:ext cx="2770" cy="34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zh-CN" altLang="en-US" sz="2000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文化推广</a:t>
              </a:r>
              <a:endParaRPr lang="zh-CN" altLang="en-US" sz="2000" b="1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endParaRPr lang="zh-CN" altLang="en-US" sz="2000" b="1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 sz="2000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与</a:t>
              </a:r>
              <a:r>
                <a:rPr lang="zh-CN" altLang="en-US" sz="2000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文化机构、博物馆和相关学府</a:t>
              </a:r>
              <a:r>
                <a:rPr lang="zh-CN" altLang="en-US" sz="2000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合作，推广可以提高可信度并扩大用户群体。</a:t>
              </a:r>
              <a:endParaRPr lang="zh-CN" altLang="en-US" sz="20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-2691130" y="-2518410"/>
            <a:ext cx="11826240" cy="11826240"/>
            <a:chOff x="-5408" y="-3948"/>
            <a:chExt cx="18624" cy="18624"/>
          </a:xfrm>
        </p:grpSpPr>
        <p:sp>
          <p:nvSpPr>
            <p:cNvPr id="10" name="椭圆 9"/>
            <p:cNvSpPr/>
            <p:nvPr>
              <p:custDataLst>
                <p:tags r:id="rId2"/>
              </p:custDataLst>
            </p:nvPr>
          </p:nvSpPr>
          <p:spPr>
            <a:xfrm>
              <a:off x="-5408" y="-3948"/>
              <a:ext cx="18624" cy="1862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3175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17500" dist="38100" sx="105000" sy="105000" algn="l" rotWithShape="0">
                    <a:prstClr val="black">
                      <a:alpha val="55000"/>
                    </a:prstClr>
                  </a:outerShdw>
                </a:effectLst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3"/>
              </p:custDataLst>
            </p:nvPr>
          </p:nvSpPr>
          <p:spPr>
            <a:xfrm>
              <a:off x="10120" y="3662"/>
              <a:ext cx="2770" cy="34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zh-CN" altLang="en-US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引流和市场营销</a:t>
              </a:r>
              <a:endParaRPr lang="zh-CN" altLang="en-US" b="1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利用</a:t>
              </a:r>
              <a:r>
                <a:rPr lang="zh-CN" altLang="en-US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社交媒体、博客、广告</a:t>
              </a:r>
              <a:r>
                <a:rPr lang="zh-CN" altLang="en-US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等多种渠道推广。</a:t>
              </a:r>
              <a:endPara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采用</a:t>
              </a:r>
              <a:r>
                <a:rPr lang="zh-CN" altLang="en-US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专题推广、分享返利、赠券、新用户优惠、</a:t>
              </a:r>
              <a:r>
                <a:rPr lang="zh-CN" altLang="en-US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  <a:sym typeface="+mn-ea"/>
                </a:rPr>
                <a:t>SEO优化和内容营销策略</a:t>
              </a:r>
              <a:r>
                <a:rPr lang="zh-CN" altLang="en-US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等模式，靠利益吸引用户。</a:t>
              </a:r>
              <a:endPara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-4851400" y="-2461260"/>
            <a:ext cx="11826240" cy="11826240"/>
            <a:chOff x="-8080" y="-3912"/>
            <a:chExt cx="18624" cy="18624"/>
          </a:xfrm>
        </p:grpSpPr>
        <p:sp>
          <p:nvSpPr>
            <p:cNvPr id="9" name="椭圆 8"/>
            <p:cNvSpPr/>
            <p:nvPr>
              <p:custDataLst>
                <p:tags r:id="rId4"/>
              </p:custDataLst>
            </p:nvPr>
          </p:nvSpPr>
          <p:spPr>
            <a:xfrm>
              <a:off x="-8080" y="-3912"/>
              <a:ext cx="18624" cy="186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3175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17500" dist="38100" sx="105000" sy="105000" algn="l" rotWithShape="0">
                    <a:prstClr val="black">
                      <a:alpha val="55000"/>
                    </a:prstClr>
                  </a:outerShdw>
                </a:effectLst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5"/>
              </p:custDataLst>
            </p:nvPr>
          </p:nvSpPr>
          <p:spPr>
            <a:xfrm>
              <a:off x="7769" y="3662"/>
              <a:ext cx="2770" cy="34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社群运营</a:t>
              </a:r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 b="1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社群营销，靠内容运营</a:t>
              </a:r>
              <a:r>
                <a:rPr lang="zh-CN" altLang="en-US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，与用户交朋友</a:t>
              </a:r>
              <a:r>
                <a:rPr lang="zh-CN" altLang="en-US" b="1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增加信任感</a:t>
              </a:r>
              <a:r>
                <a:rPr lang="zh-CN" altLang="en-US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，让用户参与产品的研发设计，更好</a:t>
              </a:r>
              <a:r>
                <a:rPr lang="zh-CN" altLang="en-US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地获取正确的用户需求。</a:t>
              </a:r>
              <a:endParaRPr lang="zh-CN" altLang="en-US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-6811010" y="-2461260"/>
            <a:ext cx="11826240" cy="11826240"/>
            <a:chOff x="-10855" y="-3912"/>
            <a:chExt cx="18624" cy="18624"/>
          </a:xfrm>
        </p:grpSpPr>
        <p:sp>
          <p:nvSpPr>
            <p:cNvPr id="8" name="椭圆 7"/>
            <p:cNvSpPr/>
            <p:nvPr>
              <p:custDataLst>
                <p:tags r:id="rId6"/>
              </p:custDataLst>
            </p:nvPr>
          </p:nvSpPr>
          <p:spPr>
            <a:xfrm>
              <a:off x="-10855" y="-3912"/>
              <a:ext cx="18624" cy="1862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3175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17500" dist="38100" sx="105000" sy="105000" algn="l" rotWithShape="0">
                    <a:prstClr val="black">
                      <a:alpha val="55000"/>
                    </a:prstClr>
                  </a:outerShdw>
                </a:effectLst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7"/>
              </p:custDataLst>
            </p:nvPr>
          </p:nvSpPr>
          <p:spPr>
            <a:xfrm>
              <a:off x="4999" y="3662"/>
              <a:ext cx="2770" cy="34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线下活动</a:t>
              </a:r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如</a:t>
              </a:r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诗歌朗诵比赛、文化展览和诗词工作坊</a:t>
              </a:r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。建立</a:t>
              </a:r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社区</a:t>
              </a:r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，吸引更多用户参与。</a:t>
              </a:r>
              <a:endParaRPr lang="zh-CN" altLang="en-US"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-8569960" y="-2461260"/>
            <a:ext cx="11826240" cy="11826240"/>
            <a:chOff x="-13606" y="-3912"/>
            <a:chExt cx="18624" cy="18624"/>
          </a:xfrm>
        </p:grpSpPr>
        <p:sp>
          <p:nvSpPr>
            <p:cNvPr id="11" name="椭圆 10"/>
            <p:cNvSpPr/>
            <p:nvPr>
              <p:custDataLst>
                <p:tags r:id="rId8"/>
              </p:custDataLst>
            </p:nvPr>
          </p:nvSpPr>
          <p:spPr>
            <a:xfrm>
              <a:off x="-13606" y="-3912"/>
              <a:ext cx="18624" cy="186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3175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17500" dist="38100" sx="105000" sy="105000" algn="l" rotWithShape="0">
                    <a:prstClr val="black">
                      <a:alpha val="55000"/>
                    </a:prstClr>
                  </a:outerShdw>
                </a:effectLst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9"/>
              </p:custDataLst>
            </p:nvPr>
          </p:nvSpPr>
          <p:spPr>
            <a:xfrm>
              <a:off x="1736" y="3662"/>
              <a:ext cx="2770" cy="34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分销模式</a:t>
              </a:r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通过用户分享产品可获得</a:t>
              </a:r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返现或佣金</a:t>
              </a:r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的形式，邀请新老用户可获得奖励，让每位用户都参与产品推广。配合新用户引流，通过</a:t>
              </a:r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朋友圈的近关系</a:t>
              </a:r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进行推广。</a:t>
              </a:r>
              <a:endParaRPr lang="zh-CN" altLang="en-US"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9456420" y="7675880"/>
            <a:ext cx="56114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 UI" panose="020B0503020204020204" charset="-122"/>
                <a:ea typeface="Microsoft YaHei UI" panose="020B0503020204020204" charset="-122"/>
              </a:rPr>
              <a:t>如何争取用户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库_形状 367"/>
          <p:cNvSpPr/>
          <p:nvPr>
            <p:custDataLst>
              <p:tags r:id="rId1"/>
            </p:custDataLst>
          </p:nvPr>
        </p:nvSpPr>
        <p:spPr>
          <a:xfrm>
            <a:off x="4935330" y="2279771"/>
            <a:ext cx="1376947" cy="727710"/>
          </a:xfrm>
          <a:prstGeom prst="rect">
            <a:avLst/>
          </a:prstGeom>
          <a:ln w="12700">
            <a:miter/>
          </a:ln>
        </p:spPr>
        <p:txBody>
          <a:bodyPr wrap="square" lIns="25400" tIns="25400" rIns="25400" bIns="25400" anchor="ctr">
            <a:spAutoFit/>
          </a:bodyPr>
          <a:lstStyle>
            <a:lvl1pPr lvl="0" algn="l">
              <a:defRPr b="1">
                <a:latin typeface="Helvetica"/>
                <a:ea typeface="Helvetica"/>
              </a:defRPr>
            </a:lvl1pPr>
          </a:lstStyle>
          <a:p>
            <a:pPr lvl="0"/>
            <a:r>
              <a:rPr lang="zh-CN" altLang="zh-CN" sz="4400">
                <a:solidFill>
                  <a:srgbClr val="2842A2"/>
                </a:solidFill>
                <a:latin typeface="Microsoft YaHei UI" panose="020B0503020204020204" charset="-122"/>
                <a:ea typeface="Microsoft YaHei UI" panose="020B0503020204020204" charset="-122"/>
              </a:rPr>
              <a:t>使命</a:t>
            </a:r>
            <a:endParaRPr lang="zh-CN" altLang="zh-CN" sz="4400">
              <a:solidFill>
                <a:srgbClr val="2842A2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9" name="PA_库_矩形 8"/>
          <p:cNvSpPr/>
          <p:nvPr>
            <p:custDataLst>
              <p:tags r:id="rId2"/>
            </p:custDataLst>
          </p:nvPr>
        </p:nvSpPr>
        <p:spPr>
          <a:xfrm>
            <a:off x="8116314" y="1706778"/>
            <a:ext cx="59016" cy="9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PA_库_矩形 34"/>
          <p:cNvSpPr/>
          <p:nvPr>
            <p:custDataLst>
              <p:tags r:id="rId3"/>
            </p:custDataLst>
          </p:nvPr>
        </p:nvSpPr>
        <p:spPr>
          <a:xfrm>
            <a:off x="5151330" y="1659869"/>
            <a:ext cx="3024000" cy="5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PA_库_矩形 37"/>
          <p:cNvSpPr/>
          <p:nvPr>
            <p:custDataLst>
              <p:tags r:id="rId4"/>
            </p:custDataLst>
          </p:nvPr>
        </p:nvSpPr>
        <p:spPr>
          <a:xfrm>
            <a:off x="10563370" y="3172403"/>
            <a:ext cx="59016" cy="20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PA_库_矩形 38"/>
          <p:cNvSpPr/>
          <p:nvPr>
            <p:custDataLst>
              <p:tags r:id="rId5"/>
            </p:custDataLst>
          </p:nvPr>
        </p:nvSpPr>
        <p:spPr>
          <a:xfrm>
            <a:off x="6129467" y="6019803"/>
            <a:ext cx="3240000" cy="5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7" name="PA_库_矩形 9"/>
          <p:cNvSpPr/>
          <p:nvPr>
            <p:custDataLst>
              <p:tags r:id="rId6"/>
            </p:custDataLst>
          </p:nvPr>
        </p:nvSpPr>
        <p:spPr>
          <a:xfrm>
            <a:off x="4161498" y="1066799"/>
            <a:ext cx="744323" cy="744323"/>
          </a:xfrm>
          <a:prstGeom prst="rect">
            <a:avLst/>
          </a:prstGeom>
          <a:noFill/>
          <a:ln w="25400">
            <a:solidFill>
              <a:srgbClr val="2842A2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PA_库_矩形 10"/>
          <p:cNvSpPr/>
          <p:nvPr>
            <p:custDataLst>
              <p:tags r:id="rId7"/>
            </p:custDataLst>
          </p:nvPr>
        </p:nvSpPr>
        <p:spPr>
          <a:xfrm>
            <a:off x="11106102" y="4429024"/>
            <a:ext cx="190500" cy="1905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9" name="PA_库_矩形 41"/>
          <p:cNvSpPr/>
          <p:nvPr>
            <p:custDataLst>
              <p:tags r:id="rId8"/>
            </p:custDataLst>
          </p:nvPr>
        </p:nvSpPr>
        <p:spPr>
          <a:xfrm>
            <a:off x="11106102" y="4704180"/>
            <a:ext cx="783920" cy="783920"/>
          </a:xfrm>
          <a:prstGeom prst="rect">
            <a:avLst/>
          </a:prstGeom>
          <a:solidFill>
            <a:srgbClr val="2842A2">
              <a:alpha val="5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0" name="PA_库_图片 1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5917" y="1479884"/>
            <a:ext cx="4545308" cy="4597519"/>
          </a:xfrm>
          <a:prstGeom prst="rect">
            <a:avLst/>
          </a:prstGeom>
        </p:spPr>
      </p:pic>
      <p:sp>
        <p:nvSpPr>
          <p:cNvPr id="2" name="PA_库_形状 299"/>
          <p:cNvSpPr/>
          <p:nvPr>
            <p:custDataLst>
              <p:tags r:id="rId11"/>
            </p:custDataLst>
          </p:nvPr>
        </p:nvSpPr>
        <p:spPr>
          <a:xfrm>
            <a:off x="4768850" y="3730625"/>
            <a:ext cx="5459730" cy="2346960"/>
          </a:xfrm>
          <a:prstGeom prst="rect">
            <a:avLst/>
          </a:prstGeom>
          <a:ln w="12700">
            <a:miter/>
          </a:ln>
        </p:spPr>
        <p:txBody>
          <a:bodyPr wrap="square" lIns="25400" tIns="25400" rIns="25400" bIns="25400" anchor="ctr">
            <a:noAutofit/>
          </a:bodyPr>
          <a:lstStyle>
            <a:lvl1pPr lvl="0" algn="l" defTabSz="457200">
              <a:lnSpc>
                <a:spcPct val="120000"/>
              </a:lnSpc>
              <a:defRPr sz="2000">
                <a:solidFill>
                  <a:srgbClr val="6A7889"/>
                </a:solidFill>
                <a:latin typeface="Helvetica"/>
                <a:ea typeface="Helvetica"/>
              </a:defRPr>
            </a:lvl1pPr>
          </a:lstStyle>
          <a:p>
            <a:pPr marL="342900" lvl="0" indent="-342900">
              <a:buFont typeface="Wingdings" panose="05000000000000000000" charset="0"/>
              <a:buChar char="l"/>
            </a:pPr>
            <a:r>
              <a:rPr lang="zh-CN" altLang="en-US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集成古诗学习、鉴赏、背诵、朗诵等功能</a:t>
            </a:r>
            <a:r>
              <a:rPr lang="zh-CN" altLang="zh-CN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  <a:sym typeface="+mn-ea"/>
              </a:rPr>
              <a:t>一站式解决诗词爱好者的</a:t>
            </a:r>
            <a:r>
              <a:rPr lang="zh-CN" altLang="zh-CN" b="1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  <a:sym typeface="+mn-ea"/>
              </a:rPr>
              <a:t>各种需求</a:t>
            </a:r>
            <a:r>
              <a:rPr lang="zh-CN" altLang="zh-CN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  <a:sym typeface="+mn-ea"/>
              </a:rPr>
              <a:t>。</a:t>
            </a:r>
            <a:endParaRPr lang="zh-CN" altLang="zh-CN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  <a:sym typeface="+mn-ea"/>
            </a:endParaRPr>
          </a:p>
          <a:p>
            <a:pPr marL="342900" lvl="0" indent="-342900">
              <a:buFont typeface="Wingdings" panose="05000000000000000000" charset="0"/>
              <a:buChar char="l"/>
            </a:pPr>
            <a:r>
              <a:rPr lang="zh-CN" altLang="zh-CN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  <a:sym typeface="+mn-ea"/>
              </a:rPr>
              <a:t>引导学习者</a:t>
            </a:r>
            <a:r>
              <a:rPr lang="zh-CN" altLang="zh-CN" b="1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  <a:sym typeface="+mn-ea"/>
              </a:rPr>
              <a:t>自主体悟</a:t>
            </a:r>
            <a:r>
              <a:rPr lang="zh-CN" altLang="zh-CN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  <a:sym typeface="+mn-ea"/>
              </a:rPr>
              <a:t>，并进行适度深化，更深层地把握古诗词，更有效提升</a:t>
            </a:r>
            <a:r>
              <a:rPr lang="zh-CN" altLang="zh-CN" b="1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  <a:sym typeface="+mn-ea"/>
              </a:rPr>
              <a:t>诗词素养</a:t>
            </a:r>
            <a:r>
              <a:rPr lang="zh-CN" altLang="zh-CN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  <a:sym typeface="+mn-ea"/>
              </a:rPr>
              <a:t>。</a:t>
            </a:r>
            <a:endParaRPr lang="zh-CN" altLang="zh-CN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  <a:sym typeface="+mn-ea"/>
            </a:endParaRPr>
          </a:p>
          <a:p>
            <a:pPr marL="342900" lvl="0" indent="-342900">
              <a:buFont typeface="Wingdings" panose="05000000000000000000" charset="0"/>
              <a:buChar char="l"/>
            </a:pPr>
            <a:r>
              <a:rPr lang="zh-CN" altLang="zh-CN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  <a:sym typeface="+mn-ea"/>
              </a:rPr>
              <a:t>为传统的古诗词研究提供新的视角与工具，推动</a:t>
            </a:r>
            <a:r>
              <a:rPr lang="zh-CN" altLang="zh-CN" b="1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  <a:sym typeface="+mn-ea"/>
              </a:rPr>
              <a:t>中国传统文化</a:t>
            </a:r>
            <a:r>
              <a:rPr lang="zh-CN" altLang="zh-CN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  <a:sym typeface="+mn-ea"/>
              </a:rPr>
              <a:t>的传播。</a:t>
            </a:r>
            <a:r>
              <a:rPr lang="en-US" altLang="en-US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  <a:sym typeface="+mn-ea"/>
              </a:rPr>
              <a:t>
</a:t>
            </a:r>
            <a:br>
              <a:rPr lang="en-US" altLang="en-US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</a:br>
            <a:r>
              <a:rPr lang="en-US" altLang="en-US"/>
              <a:t>
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/>
          <p:nvPr/>
        </p:nvGrpSpPr>
        <p:grpSpPr>
          <a:xfrm>
            <a:off x="4629150" y="2692400"/>
            <a:ext cx="7112000" cy="4216400"/>
            <a:chOff x="4629150" y="2692400"/>
            <a:chExt cx="7112000" cy="4216400"/>
          </a:xfrm>
        </p:grpSpPr>
        <p:sp>
          <p:nvSpPr>
            <p:cNvPr id="8" name="Freeform: Shape 21"/>
            <p:cNvSpPr/>
            <p:nvPr/>
          </p:nvSpPr>
          <p:spPr>
            <a:xfrm>
              <a:off x="6076950" y="2692400"/>
              <a:ext cx="5664200" cy="4178300"/>
            </a:xfrm>
            <a:custGeom>
              <a:avLst/>
              <a:gdLst>
                <a:gd name="connsiteX0" fmla="*/ 12700 w 5664200"/>
                <a:gd name="connsiteY0" fmla="*/ 4178300 h 4178300"/>
                <a:gd name="connsiteX1" fmla="*/ 0 w 5664200"/>
                <a:gd name="connsiteY1" fmla="*/ 1511300 h 4178300"/>
                <a:gd name="connsiteX2" fmla="*/ 190500 w 5664200"/>
                <a:gd name="connsiteY2" fmla="*/ 850900 h 4178300"/>
                <a:gd name="connsiteX3" fmla="*/ 508000 w 5664200"/>
                <a:gd name="connsiteY3" fmla="*/ 457200 h 4178300"/>
                <a:gd name="connsiteX4" fmla="*/ 876300 w 5664200"/>
                <a:gd name="connsiteY4" fmla="*/ 254000 h 4178300"/>
                <a:gd name="connsiteX5" fmla="*/ 1143000 w 5664200"/>
                <a:gd name="connsiteY5" fmla="*/ 139700 h 4178300"/>
                <a:gd name="connsiteX6" fmla="*/ 1485900 w 5664200"/>
                <a:gd name="connsiteY6" fmla="*/ 0 h 4178300"/>
                <a:gd name="connsiteX7" fmla="*/ 5664200 w 5664200"/>
                <a:gd name="connsiteY7" fmla="*/ 4178300 h 4178300"/>
                <a:gd name="connsiteX8" fmla="*/ 12700 w 5664200"/>
                <a:gd name="connsiteY8" fmla="*/ 4178300 h 4178300"/>
                <a:gd name="connsiteX0-1" fmla="*/ 12700 w 5664200"/>
                <a:gd name="connsiteY0-2" fmla="*/ 4171950 h 4171950"/>
                <a:gd name="connsiteX1-3" fmla="*/ 0 w 5664200"/>
                <a:gd name="connsiteY1-4" fmla="*/ 1504950 h 4171950"/>
                <a:gd name="connsiteX2-5" fmla="*/ 190500 w 5664200"/>
                <a:gd name="connsiteY2-6" fmla="*/ 844550 h 4171950"/>
                <a:gd name="connsiteX3-7" fmla="*/ 508000 w 5664200"/>
                <a:gd name="connsiteY3-8" fmla="*/ 450850 h 4171950"/>
                <a:gd name="connsiteX4-9" fmla="*/ 876300 w 5664200"/>
                <a:gd name="connsiteY4-10" fmla="*/ 247650 h 4171950"/>
                <a:gd name="connsiteX5-11" fmla="*/ 1143000 w 5664200"/>
                <a:gd name="connsiteY5-12" fmla="*/ 133350 h 4171950"/>
                <a:gd name="connsiteX6-13" fmla="*/ 1498600 w 5664200"/>
                <a:gd name="connsiteY6-14" fmla="*/ 0 h 4171950"/>
                <a:gd name="connsiteX7-15" fmla="*/ 5664200 w 5664200"/>
                <a:gd name="connsiteY7-16" fmla="*/ 4171950 h 4171950"/>
                <a:gd name="connsiteX8-17" fmla="*/ 12700 w 5664200"/>
                <a:gd name="connsiteY8-18" fmla="*/ 4171950 h 4171950"/>
                <a:gd name="connsiteX0-19" fmla="*/ 12700 w 5664200"/>
                <a:gd name="connsiteY0-20" fmla="*/ 4178300 h 4178300"/>
                <a:gd name="connsiteX1-21" fmla="*/ 0 w 5664200"/>
                <a:gd name="connsiteY1-22" fmla="*/ 1511300 h 4178300"/>
                <a:gd name="connsiteX2-23" fmla="*/ 190500 w 5664200"/>
                <a:gd name="connsiteY2-24" fmla="*/ 850900 h 4178300"/>
                <a:gd name="connsiteX3-25" fmla="*/ 508000 w 5664200"/>
                <a:gd name="connsiteY3-26" fmla="*/ 457200 h 4178300"/>
                <a:gd name="connsiteX4-27" fmla="*/ 876300 w 5664200"/>
                <a:gd name="connsiteY4-28" fmla="*/ 254000 h 4178300"/>
                <a:gd name="connsiteX5-29" fmla="*/ 1143000 w 5664200"/>
                <a:gd name="connsiteY5-30" fmla="*/ 139700 h 4178300"/>
                <a:gd name="connsiteX6-31" fmla="*/ 1492250 w 5664200"/>
                <a:gd name="connsiteY6-32" fmla="*/ 0 h 4178300"/>
                <a:gd name="connsiteX7-33" fmla="*/ 5664200 w 5664200"/>
                <a:gd name="connsiteY7-34" fmla="*/ 4178300 h 4178300"/>
                <a:gd name="connsiteX8-35" fmla="*/ 12700 w 5664200"/>
                <a:gd name="connsiteY8-36" fmla="*/ 4178300 h 41783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5664200" h="4178300">
                  <a:moveTo>
                    <a:pt x="12700" y="4178300"/>
                  </a:moveTo>
                  <a:cubicBezTo>
                    <a:pt x="8467" y="3289300"/>
                    <a:pt x="4233" y="2400300"/>
                    <a:pt x="0" y="1511300"/>
                  </a:cubicBezTo>
                  <a:lnTo>
                    <a:pt x="190500" y="850900"/>
                  </a:lnTo>
                  <a:lnTo>
                    <a:pt x="508000" y="457200"/>
                  </a:lnTo>
                  <a:lnTo>
                    <a:pt x="876300" y="254000"/>
                  </a:lnTo>
                  <a:cubicBezTo>
                    <a:pt x="965200" y="215900"/>
                    <a:pt x="1040342" y="182033"/>
                    <a:pt x="1143000" y="139700"/>
                  </a:cubicBezTo>
                  <a:cubicBezTo>
                    <a:pt x="1245658" y="97367"/>
                    <a:pt x="1373717" y="44450"/>
                    <a:pt x="1492250" y="0"/>
                  </a:cubicBezTo>
                  <a:lnTo>
                    <a:pt x="5664200" y="4178300"/>
                  </a:lnTo>
                  <a:lnTo>
                    <a:pt x="12700" y="417830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69000">
                  <a:schemeClr val="accent5">
                    <a:alpha val="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Freeform: Shape 19"/>
            <p:cNvSpPr/>
            <p:nvPr/>
          </p:nvSpPr>
          <p:spPr>
            <a:xfrm>
              <a:off x="5962650" y="2774950"/>
              <a:ext cx="4508500" cy="4133850"/>
            </a:xfrm>
            <a:custGeom>
              <a:avLst/>
              <a:gdLst>
                <a:gd name="connsiteX0" fmla="*/ 76200 w 4508500"/>
                <a:gd name="connsiteY0" fmla="*/ 2959100 h 4127500"/>
                <a:gd name="connsiteX1" fmla="*/ 0 w 4508500"/>
                <a:gd name="connsiteY1" fmla="*/ 787400 h 4127500"/>
                <a:gd name="connsiteX2" fmla="*/ 177800 w 4508500"/>
                <a:gd name="connsiteY2" fmla="*/ 254000 h 4127500"/>
                <a:gd name="connsiteX3" fmla="*/ 393700 w 4508500"/>
                <a:gd name="connsiteY3" fmla="*/ 0 h 4127500"/>
                <a:gd name="connsiteX4" fmla="*/ 4508500 w 4508500"/>
                <a:gd name="connsiteY4" fmla="*/ 4127500 h 4127500"/>
                <a:gd name="connsiteX5" fmla="*/ 139700 w 4508500"/>
                <a:gd name="connsiteY5" fmla="*/ 4114800 h 4127500"/>
                <a:gd name="connsiteX6" fmla="*/ 76200 w 4508500"/>
                <a:gd name="connsiteY6" fmla="*/ 2959100 h 4127500"/>
                <a:gd name="connsiteX0-1" fmla="*/ 76200 w 4508500"/>
                <a:gd name="connsiteY0-2" fmla="*/ 2971800 h 4140200"/>
                <a:gd name="connsiteX1-3" fmla="*/ 0 w 4508500"/>
                <a:gd name="connsiteY1-4" fmla="*/ 800100 h 4140200"/>
                <a:gd name="connsiteX2-5" fmla="*/ 177800 w 4508500"/>
                <a:gd name="connsiteY2-6" fmla="*/ 266700 h 4140200"/>
                <a:gd name="connsiteX3-7" fmla="*/ 400050 w 4508500"/>
                <a:gd name="connsiteY3-8" fmla="*/ 0 h 4140200"/>
                <a:gd name="connsiteX4-9" fmla="*/ 4508500 w 4508500"/>
                <a:gd name="connsiteY4-10" fmla="*/ 4140200 h 4140200"/>
                <a:gd name="connsiteX5-11" fmla="*/ 139700 w 4508500"/>
                <a:gd name="connsiteY5-12" fmla="*/ 4127500 h 4140200"/>
                <a:gd name="connsiteX6-13" fmla="*/ 76200 w 4508500"/>
                <a:gd name="connsiteY6-14" fmla="*/ 2971800 h 4140200"/>
                <a:gd name="connsiteX0-15" fmla="*/ 76200 w 4508500"/>
                <a:gd name="connsiteY0-16" fmla="*/ 2965450 h 4133850"/>
                <a:gd name="connsiteX1-17" fmla="*/ 0 w 4508500"/>
                <a:gd name="connsiteY1-18" fmla="*/ 793750 h 4133850"/>
                <a:gd name="connsiteX2-19" fmla="*/ 177800 w 4508500"/>
                <a:gd name="connsiteY2-20" fmla="*/ 260350 h 4133850"/>
                <a:gd name="connsiteX3-21" fmla="*/ 400050 w 4508500"/>
                <a:gd name="connsiteY3-22" fmla="*/ 0 h 4133850"/>
                <a:gd name="connsiteX4-23" fmla="*/ 4508500 w 4508500"/>
                <a:gd name="connsiteY4-24" fmla="*/ 4133850 h 4133850"/>
                <a:gd name="connsiteX5-25" fmla="*/ 139700 w 4508500"/>
                <a:gd name="connsiteY5-26" fmla="*/ 4121150 h 4133850"/>
                <a:gd name="connsiteX6-27" fmla="*/ 76200 w 4508500"/>
                <a:gd name="connsiteY6-28" fmla="*/ 2965450 h 41338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4508500" h="4133850">
                  <a:moveTo>
                    <a:pt x="76200" y="2965450"/>
                  </a:moveTo>
                  <a:lnTo>
                    <a:pt x="0" y="793750"/>
                  </a:lnTo>
                  <a:lnTo>
                    <a:pt x="177800" y="260350"/>
                  </a:lnTo>
                  <a:lnTo>
                    <a:pt x="400050" y="0"/>
                  </a:lnTo>
                  <a:lnTo>
                    <a:pt x="4508500" y="4133850"/>
                  </a:lnTo>
                  <a:lnTo>
                    <a:pt x="139700" y="4121150"/>
                  </a:lnTo>
                  <a:lnTo>
                    <a:pt x="76200" y="296545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69000">
                  <a:schemeClr val="accent5">
                    <a:alpha val="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0" name="Freeform: Shape 18"/>
            <p:cNvSpPr/>
            <p:nvPr/>
          </p:nvSpPr>
          <p:spPr>
            <a:xfrm>
              <a:off x="4629150" y="2705100"/>
              <a:ext cx="4559300" cy="4178300"/>
            </a:xfrm>
            <a:custGeom>
              <a:avLst/>
              <a:gdLst>
                <a:gd name="connsiteX0" fmla="*/ 0 w 4559300"/>
                <a:gd name="connsiteY0" fmla="*/ 0 h 4165600"/>
                <a:gd name="connsiteX1" fmla="*/ 4178300 w 4559300"/>
                <a:gd name="connsiteY1" fmla="*/ 4165600 h 4165600"/>
                <a:gd name="connsiteX2" fmla="*/ 4559300 w 4559300"/>
                <a:gd name="connsiteY2" fmla="*/ 4165600 h 4165600"/>
                <a:gd name="connsiteX3" fmla="*/ 927100 w 4559300"/>
                <a:gd name="connsiteY3" fmla="*/ 508000 h 4165600"/>
                <a:gd name="connsiteX4" fmla="*/ 330200 w 4559300"/>
                <a:gd name="connsiteY4" fmla="*/ 114300 h 4165600"/>
                <a:gd name="connsiteX5" fmla="*/ 0 w 4559300"/>
                <a:gd name="connsiteY5" fmla="*/ 0 h 4165600"/>
                <a:gd name="connsiteX0-1" fmla="*/ 0 w 4559300"/>
                <a:gd name="connsiteY0-2" fmla="*/ 0 h 4165600"/>
                <a:gd name="connsiteX1-3" fmla="*/ 1168400 w 4559300"/>
                <a:gd name="connsiteY1-4" fmla="*/ 1143000 h 4165600"/>
                <a:gd name="connsiteX2-5" fmla="*/ 4178300 w 4559300"/>
                <a:gd name="connsiteY2-6" fmla="*/ 4165600 h 4165600"/>
                <a:gd name="connsiteX3-7" fmla="*/ 4559300 w 4559300"/>
                <a:gd name="connsiteY3-8" fmla="*/ 4165600 h 4165600"/>
                <a:gd name="connsiteX4-9" fmla="*/ 927100 w 4559300"/>
                <a:gd name="connsiteY4-10" fmla="*/ 508000 h 4165600"/>
                <a:gd name="connsiteX5-11" fmla="*/ 330200 w 4559300"/>
                <a:gd name="connsiteY5-12" fmla="*/ 114300 h 4165600"/>
                <a:gd name="connsiteX6" fmla="*/ 0 w 4559300"/>
                <a:gd name="connsiteY6" fmla="*/ 0 h 4165600"/>
                <a:gd name="connsiteX0-13" fmla="*/ 0 w 4559300"/>
                <a:gd name="connsiteY0-14" fmla="*/ 0 h 4165600"/>
                <a:gd name="connsiteX1-15" fmla="*/ 1168400 w 4559300"/>
                <a:gd name="connsiteY1-16" fmla="*/ 1143000 h 4165600"/>
                <a:gd name="connsiteX2-17" fmla="*/ 2273300 w 4559300"/>
                <a:gd name="connsiteY2-18" fmla="*/ 4165600 h 4165600"/>
                <a:gd name="connsiteX3-19" fmla="*/ 4178300 w 4559300"/>
                <a:gd name="connsiteY3-20" fmla="*/ 4165600 h 4165600"/>
                <a:gd name="connsiteX4-21" fmla="*/ 4559300 w 4559300"/>
                <a:gd name="connsiteY4-22" fmla="*/ 4165600 h 4165600"/>
                <a:gd name="connsiteX5-23" fmla="*/ 927100 w 4559300"/>
                <a:gd name="connsiteY5-24" fmla="*/ 508000 h 4165600"/>
                <a:gd name="connsiteX6-25" fmla="*/ 330200 w 4559300"/>
                <a:gd name="connsiteY6-26" fmla="*/ 114300 h 4165600"/>
                <a:gd name="connsiteX7" fmla="*/ 0 w 4559300"/>
                <a:gd name="connsiteY7" fmla="*/ 0 h 4165600"/>
                <a:gd name="connsiteX0-27" fmla="*/ 0 w 4559300"/>
                <a:gd name="connsiteY0-28" fmla="*/ 0 h 4165600"/>
                <a:gd name="connsiteX1-29" fmla="*/ 1168400 w 4559300"/>
                <a:gd name="connsiteY1-30" fmla="*/ 1143000 h 4165600"/>
                <a:gd name="connsiteX2-31" fmla="*/ 2273300 w 4559300"/>
                <a:gd name="connsiteY2-32" fmla="*/ 4165600 h 4165600"/>
                <a:gd name="connsiteX3-33" fmla="*/ 4178300 w 4559300"/>
                <a:gd name="connsiteY3-34" fmla="*/ 4165600 h 4165600"/>
                <a:gd name="connsiteX4-35" fmla="*/ 4559300 w 4559300"/>
                <a:gd name="connsiteY4-36" fmla="*/ 4165600 h 4165600"/>
                <a:gd name="connsiteX5-37" fmla="*/ 927100 w 4559300"/>
                <a:gd name="connsiteY5-38" fmla="*/ 508000 h 4165600"/>
                <a:gd name="connsiteX6-39" fmla="*/ 330200 w 4559300"/>
                <a:gd name="connsiteY6-40" fmla="*/ 114300 h 4165600"/>
                <a:gd name="connsiteX7-41" fmla="*/ 0 w 4559300"/>
                <a:gd name="connsiteY7-42" fmla="*/ 0 h 4165600"/>
                <a:gd name="connsiteX0-43" fmla="*/ 0 w 4559300"/>
                <a:gd name="connsiteY0-44" fmla="*/ 0 h 4178300"/>
                <a:gd name="connsiteX1-45" fmla="*/ 1168400 w 4559300"/>
                <a:gd name="connsiteY1-46" fmla="*/ 1155700 h 4178300"/>
                <a:gd name="connsiteX2-47" fmla="*/ 2273300 w 4559300"/>
                <a:gd name="connsiteY2-48" fmla="*/ 4178300 h 4178300"/>
                <a:gd name="connsiteX3-49" fmla="*/ 4178300 w 4559300"/>
                <a:gd name="connsiteY3-50" fmla="*/ 4178300 h 4178300"/>
                <a:gd name="connsiteX4-51" fmla="*/ 4559300 w 4559300"/>
                <a:gd name="connsiteY4-52" fmla="*/ 4178300 h 4178300"/>
                <a:gd name="connsiteX5-53" fmla="*/ 927100 w 4559300"/>
                <a:gd name="connsiteY5-54" fmla="*/ 520700 h 4178300"/>
                <a:gd name="connsiteX6-55" fmla="*/ 330200 w 4559300"/>
                <a:gd name="connsiteY6-56" fmla="*/ 127000 h 4178300"/>
                <a:gd name="connsiteX7-57" fmla="*/ 0 w 4559300"/>
                <a:gd name="connsiteY7-58" fmla="*/ 0 h 41783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  <a:cxn ang="0">
                  <a:pos x="connsiteX7-41" y="connsiteY7-42"/>
                </a:cxn>
              </a:cxnLst>
              <a:rect l="l" t="t" r="r" b="b"/>
              <a:pathLst>
                <a:path w="4559300" h="4178300">
                  <a:moveTo>
                    <a:pt x="0" y="0"/>
                  </a:moveTo>
                  <a:lnTo>
                    <a:pt x="1168400" y="1155700"/>
                  </a:lnTo>
                  <a:cubicBezTo>
                    <a:pt x="1761067" y="1748367"/>
                    <a:pt x="1680633" y="3585633"/>
                    <a:pt x="2273300" y="4178300"/>
                  </a:cubicBezTo>
                  <a:lnTo>
                    <a:pt x="4178300" y="4178300"/>
                  </a:lnTo>
                  <a:lnTo>
                    <a:pt x="4559300" y="4178300"/>
                  </a:lnTo>
                  <a:lnTo>
                    <a:pt x="927100" y="520700"/>
                  </a:lnTo>
                  <a:lnTo>
                    <a:pt x="330200" y="127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69000">
                  <a:schemeClr val="accent5">
                    <a:alpha val="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1" name="Title 1"/>
          <p:cNvSpPr txBox="1"/>
          <p:nvPr/>
        </p:nvSpPr>
        <p:spPr>
          <a:xfrm>
            <a:off x="5101590" y="560070"/>
            <a:ext cx="1902460" cy="614680"/>
          </a:xfrm>
          <a:prstGeom prst="rect">
            <a:avLst/>
          </a:prstGeom>
        </p:spPr>
        <p:txBody>
          <a:bodyPr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</a:defRPr>
            </a:lvl1pPr>
          </a:lstStyle>
          <a:p>
            <a:r>
              <a:rPr lang="zh-CN" altLang="en-US" sz="5400" b="1">
                <a:solidFill>
                  <a:srgbClr val="2842A2"/>
                </a:solidFill>
                <a:latin typeface="Microsoft YaHei UI" panose="020B0503020204020204" charset="-122"/>
                <a:ea typeface="Microsoft YaHei UI" panose="020B0503020204020204" charset="-122"/>
              </a:rPr>
              <a:t>口号</a:t>
            </a:r>
            <a:endParaRPr lang="zh-CN" altLang="en-US" sz="5400" b="1">
              <a:solidFill>
                <a:srgbClr val="2842A2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13" name="Arrow: Pentagon 6"/>
          <p:cNvSpPr/>
          <p:nvPr/>
        </p:nvSpPr>
        <p:spPr>
          <a:xfrm rot="5400000" flipH="1">
            <a:off x="4552336" y="3810615"/>
            <a:ext cx="3000374" cy="916348"/>
          </a:xfrm>
          <a:custGeom>
            <a:avLst/>
            <a:gdLst>
              <a:gd name="connsiteX0" fmla="*/ 0 w 2719554"/>
              <a:gd name="connsiteY0" fmla="*/ 0 h 508000"/>
              <a:gd name="connsiteX1" fmla="*/ 2465554 w 2719554"/>
              <a:gd name="connsiteY1" fmla="*/ 0 h 508000"/>
              <a:gd name="connsiteX2" fmla="*/ 2719554 w 2719554"/>
              <a:gd name="connsiteY2" fmla="*/ 254000 h 508000"/>
              <a:gd name="connsiteX3" fmla="*/ 2465554 w 2719554"/>
              <a:gd name="connsiteY3" fmla="*/ 508000 h 508000"/>
              <a:gd name="connsiteX4" fmla="*/ 0 w 2719554"/>
              <a:gd name="connsiteY4" fmla="*/ 508000 h 508000"/>
              <a:gd name="connsiteX5" fmla="*/ 0 w 2719554"/>
              <a:gd name="connsiteY5" fmla="*/ 0 h 508000"/>
              <a:gd name="connsiteX0-1" fmla="*/ 0 w 3202154"/>
              <a:gd name="connsiteY0-2" fmla="*/ 495300 h 1003300"/>
              <a:gd name="connsiteX1-3" fmla="*/ 2465554 w 3202154"/>
              <a:gd name="connsiteY1-4" fmla="*/ 495300 h 1003300"/>
              <a:gd name="connsiteX2-5" fmla="*/ 3202154 w 3202154"/>
              <a:gd name="connsiteY2-6" fmla="*/ 0 h 1003300"/>
              <a:gd name="connsiteX3-7" fmla="*/ 2465554 w 3202154"/>
              <a:gd name="connsiteY3-8" fmla="*/ 1003300 h 1003300"/>
              <a:gd name="connsiteX4-9" fmla="*/ 0 w 3202154"/>
              <a:gd name="connsiteY4-10" fmla="*/ 1003300 h 1003300"/>
              <a:gd name="connsiteX5-11" fmla="*/ 0 w 3202154"/>
              <a:gd name="connsiteY5-12" fmla="*/ 495300 h 1003300"/>
              <a:gd name="connsiteX0-13" fmla="*/ 0 w 3202154"/>
              <a:gd name="connsiteY0-14" fmla="*/ 495300 h 1003300"/>
              <a:gd name="connsiteX1-15" fmla="*/ 3202154 w 3202154"/>
              <a:gd name="connsiteY1-16" fmla="*/ 0 h 1003300"/>
              <a:gd name="connsiteX2-17" fmla="*/ 2465554 w 3202154"/>
              <a:gd name="connsiteY2-18" fmla="*/ 1003300 h 1003300"/>
              <a:gd name="connsiteX3-19" fmla="*/ 0 w 3202154"/>
              <a:gd name="connsiteY3-20" fmla="*/ 1003300 h 1003300"/>
              <a:gd name="connsiteX4-21" fmla="*/ 0 w 3202154"/>
              <a:gd name="connsiteY4-22" fmla="*/ 495300 h 1003300"/>
              <a:gd name="connsiteX0-23" fmla="*/ 0 w 3202154"/>
              <a:gd name="connsiteY0-24" fmla="*/ 495300 h 1003300"/>
              <a:gd name="connsiteX1-25" fmla="*/ 3202154 w 3202154"/>
              <a:gd name="connsiteY1-26" fmla="*/ 0 h 1003300"/>
              <a:gd name="connsiteX2-27" fmla="*/ 0 w 3202154"/>
              <a:gd name="connsiteY2-28" fmla="*/ 1003300 h 1003300"/>
              <a:gd name="connsiteX3-29" fmla="*/ 0 w 3202154"/>
              <a:gd name="connsiteY3-30" fmla="*/ 495300 h 1003300"/>
              <a:gd name="connsiteX0-31" fmla="*/ 0 w 3202154"/>
              <a:gd name="connsiteY0-32" fmla="*/ 495300 h 1003300"/>
              <a:gd name="connsiteX1-33" fmla="*/ 3202154 w 3202154"/>
              <a:gd name="connsiteY1-34" fmla="*/ 0 h 1003300"/>
              <a:gd name="connsiteX2-35" fmla="*/ 0 w 3202154"/>
              <a:gd name="connsiteY2-36" fmla="*/ 1003300 h 1003300"/>
              <a:gd name="connsiteX3-37" fmla="*/ 0 w 3202154"/>
              <a:gd name="connsiteY3-38" fmla="*/ 495300 h 1003300"/>
              <a:gd name="connsiteX0-39" fmla="*/ 0 w 3202154"/>
              <a:gd name="connsiteY0-40" fmla="*/ 495300 h 1003300"/>
              <a:gd name="connsiteX1-41" fmla="*/ 3202154 w 3202154"/>
              <a:gd name="connsiteY1-42" fmla="*/ 0 h 1003300"/>
              <a:gd name="connsiteX2-43" fmla="*/ 0 w 3202154"/>
              <a:gd name="connsiteY2-44" fmla="*/ 1003300 h 1003300"/>
              <a:gd name="connsiteX3-45" fmla="*/ 0 w 3202154"/>
              <a:gd name="connsiteY3-46" fmla="*/ 495300 h 1003300"/>
              <a:gd name="connsiteX0-47" fmla="*/ 0 w 2503654"/>
              <a:gd name="connsiteY0-48" fmla="*/ 1054100 h 1562100"/>
              <a:gd name="connsiteX1-49" fmla="*/ 2503654 w 2503654"/>
              <a:gd name="connsiteY1-50" fmla="*/ 0 h 1562100"/>
              <a:gd name="connsiteX2-51" fmla="*/ 0 w 2503654"/>
              <a:gd name="connsiteY2-52" fmla="*/ 1562100 h 1562100"/>
              <a:gd name="connsiteX3-53" fmla="*/ 0 w 2503654"/>
              <a:gd name="connsiteY3-54" fmla="*/ 1054100 h 1562100"/>
              <a:gd name="connsiteX0-55" fmla="*/ 0 w 2503654"/>
              <a:gd name="connsiteY0-56" fmla="*/ 1054100 h 1562100"/>
              <a:gd name="connsiteX1-57" fmla="*/ 2503654 w 2503654"/>
              <a:gd name="connsiteY1-58" fmla="*/ 0 h 1562100"/>
              <a:gd name="connsiteX2-59" fmla="*/ 0 w 2503654"/>
              <a:gd name="connsiteY2-60" fmla="*/ 1562100 h 1562100"/>
              <a:gd name="connsiteX3-61" fmla="*/ 0 w 2503654"/>
              <a:gd name="connsiteY3-62" fmla="*/ 1054100 h 1562100"/>
              <a:gd name="connsiteX0-63" fmla="*/ 0 w 2503654"/>
              <a:gd name="connsiteY0-64" fmla="*/ 1054100 h 1562100"/>
              <a:gd name="connsiteX1-65" fmla="*/ 2503654 w 2503654"/>
              <a:gd name="connsiteY1-66" fmla="*/ 0 h 1562100"/>
              <a:gd name="connsiteX2-67" fmla="*/ 0 w 2503654"/>
              <a:gd name="connsiteY2-68" fmla="*/ 1562100 h 1562100"/>
              <a:gd name="connsiteX3-69" fmla="*/ 0 w 2503654"/>
              <a:gd name="connsiteY3-70" fmla="*/ 1054100 h 1562100"/>
              <a:gd name="connsiteX0-71" fmla="*/ 0 w 2503654"/>
              <a:gd name="connsiteY0-72" fmla="*/ 1054100 h 1562100"/>
              <a:gd name="connsiteX1-73" fmla="*/ 2503654 w 2503654"/>
              <a:gd name="connsiteY1-74" fmla="*/ 0 h 1562100"/>
              <a:gd name="connsiteX2-75" fmla="*/ 0 w 2503654"/>
              <a:gd name="connsiteY2-76" fmla="*/ 1562100 h 1562100"/>
              <a:gd name="connsiteX3-77" fmla="*/ 0 w 2503654"/>
              <a:gd name="connsiteY3-78" fmla="*/ 1054100 h 1562100"/>
              <a:gd name="connsiteX0-79" fmla="*/ 10335 w 2503654"/>
              <a:gd name="connsiteY0-80" fmla="*/ 857735 h 1562100"/>
              <a:gd name="connsiteX1-81" fmla="*/ 2503654 w 2503654"/>
              <a:gd name="connsiteY1-82" fmla="*/ 0 h 1562100"/>
              <a:gd name="connsiteX2-83" fmla="*/ 0 w 2503654"/>
              <a:gd name="connsiteY2-84" fmla="*/ 1562100 h 1562100"/>
              <a:gd name="connsiteX3-85" fmla="*/ 10335 w 2503654"/>
              <a:gd name="connsiteY3-86" fmla="*/ 857735 h 1562100"/>
              <a:gd name="connsiteX0-87" fmla="*/ 10335 w 2503654"/>
              <a:gd name="connsiteY0-88" fmla="*/ 857735 h 1562100"/>
              <a:gd name="connsiteX1-89" fmla="*/ 2503654 w 2503654"/>
              <a:gd name="connsiteY1-90" fmla="*/ 0 h 1562100"/>
              <a:gd name="connsiteX2-91" fmla="*/ 0 w 2503654"/>
              <a:gd name="connsiteY2-92" fmla="*/ 1562100 h 1562100"/>
              <a:gd name="connsiteX3-93" fmla="*/ 10335 w 2503654"/>
              <a:gd name="connsiteY3-94" fmla="*/ 857735 h 1562100"/>
              <a:gd name="connsiteX0-95" fmla="*/ 10335 w 2503654"/>
              <a:gd name="connsiteY0-96" fmla="*/ 857735 h 1562100"/>
              <a:gd name="connsiteX1-97" fmla="*/ 2503654 w 2503654"/>
              <a:gd name="connsiteY1-98" fmla="*/ 0 h 1562100"/>
              <a:gd name="connsiteX2-99" fmla="*/ 0 w 2503654"/>
              <a:gd name="connsiteY2-100" fmla="*/ 1562100 h 1562100"/>
              <a:gd name="connsiteX3-101" fmla="*/ 10335 w 2503654"/>
              <a:gd name="connsiteY3-102" fmla="*/ 857735 h 1562100"/>
              <a:gd name="connsiteX0-103" fmla="*/ 10335 w 2503654"/>
              <a:gd name="connsiteY0-104" fmla="*/ 857735 h 1562100"/>
              <a:gd name="connsiteX1-105" fmla="*/ 2503654 w 2503654"/>
              <a:gd name="connsiteY1-106" fmla="*/ 0 h 1562100"/>
              <a:gd name="connsiteX2-107" fmla="*/ 0 w 2503654"/>
              <a:gd name="connsiteY2-108" fmla="*/ 1562100 h 1562100"/>
              <a:gd name="connsiteX3-109" fmla="*/ 10335 w 2503654"/>
              <a:gd name="connsiteY3-110" fmla="*/ 857735 h 1562100"/>
              <a:gd name="connsiteX0-111" fmla="*/ 10335 w 2503654"/>
              <a:gd name="connsiteY0-112" fmla="*/ 857735 h 1603440"/>
              <a:gd name="connsiteX1-113" fmla="*/ 2503654 w 2503654"/>
              <a:gd name="connsiteY1-114" fmla="*/ 0 h 1603440"/>
              <a:gd name="connsiteX2-115" fmla="*/ 0 w 2503654"/>
              <a:gd name="connsiteY2-116" fmla="*/ 1603440 h 1603440"/>
              <a:gd name="connsiteX3-117" fmla="*/ 10335 w 2503654"/>
              <a:gd name="connsiteY3-118" fmla="*/ 857735 h 1603440"/>
              <a:gd name="connsiteX0-119" fmla="*/ 10335 w 2503654"/>
              <a:gd name="connsiteY0-120" fmla="*/ 857735 h 1603440"/>
              <a:gd name="connsiteX1-121" fmla="*/ 2503654 w 2503654"/>
              <a:gd name="connsiteY1-122" fmla="*/ 0 h 1603440"/>
              <a:gd name="connsiteX2-123" fmla="*/ 0 w 2503654"/>
              <a:gd name="connsiteY2-124" fmla="*/ 1603440 h 1603440"/>
              <a:gd name="connsiteX3-125" fmla="*/ 10335 w 2503654"/>
              <a:gd name="connsiteY3-126" fmla="*/ 857735 h 1603440"/>
              <a:gd name="connsiteX0-127" fmla="*/ 10335 w 2141929"/>
              <a:gd name="connsiteY0-128" fmla="*/ 0 h 880580"/>
              <a:gd name="connsiteX1-129" fmla="*/ 2141929 w 2141929"/>
              <a:gd name="connsiteY1-130" fmla="*/ 70 h 880580"/>
              <a:gd name="connsiteX2-131" fmla="*/ 0 w 2141929"/>
              <a:gd name="connsiteY2-132" fmla="*/ 745705 h 880580"/>
              <a:gd name="connsiteX3-133" fmla="*/ 10335 w 2141929"/>
              <a:gd name="connsiteY3-134" fmla="*/ 0 h 880580"/>
              <a:gd name="connsiteX0-135" fmla="*/ 10335 w 2141929"/>
              <a:gd name="connsiteY0-136" fmla="*/ 0 h 880580"/>
              <a:gd name="connsiteX1-137" fmla="*/ 2141929 w 2141929"/>
              <a:gd name="connsiteY1-138" fmla="*/ 70 h 880580"/>
              <a:gd name="connsiteX2-139" fmla="*/ 0 w 2141929"/>
              <a:gd name="connsiteY2-140" fmla="*/ 745705 h 880580"/>
              <a:gd name="connsiteX3-141" fmla="*/ 10335 w 2141929"/>
              <a:gd name="connsiteY3-142" fmla="*/ 0 h 880580"/>
              <a:gd name="connsiteX0-143" fmla="*/ 10335 w 2141929"/>
              <a:gd name="connsiteY0-144" fmla="*/ 0 h 745705"/>
              <a:gd name="connsiteX1-145" fmla="*/ 2141929 w 2141929"/>
              <a:gd name="connsiteY1-146" fmla="*/ 70 h 745705"/>
              <a:gd name="connsiteX2-147" fmla="*/ 0 w 2141929"/>
              <a:gd name="connsiteY2-148" fmla="*/ 745705 h 745705"/>
              <a:gd name="connsiteX3-149" fmla="*/ 10335 w 2141929"/>
              <a:gd name="connsiteY3-150" fmla="*/ 0 h 745705"/>
              <a:gd name="connsiteX0-151" fmla="*/ 10335 w 2441644"/>
              <a:gd name="connsiteY0-152" fmla="*/ 0 h 745705"/>
              <a:gd name="connsiteX1-153" fmla="*/ 2441644 w 2441644"/>
              <a:gd name="connsiteY1-154" fmla="*/ 113755 h 745705"/>
              <a:gd name="connsiteX2-155" fmla="*/ 0 w 2441644"/>
              <a:gd name="connsiteY2-156" fmla="*/ 745705 h 745705"/>
              <a:gd name="connsiteX3-157" fmla="*/ 10335 w 2441644"/>
              <a:gd name="connsiteY3-158" fmla="*/ 0 h 7457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000374" h="916348">
                <a:moveTo>
                  <a:pt x="12700" y="0"/>
                </a:moveTo>
                <a:cubicBezTo>
                  <a:pt x="1032239" y="228920"/>
                  <a:pt x="2191040" y="853604"/>
                  <a:pt x="3000374" y="139786"/>
                </a:cubicBezTo>
                <a:cubicBezTo>
                  <a:pt x="2463232" y="1092143"/>
                  <a:pt x="1197339" y="314885"/>
                  <a:pt x="0" y="916348"/>
                </a:cubicBezTo>
                <a:lnTo>
                  <a:pt x="1270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Arrow: Pentagon 6"/>
          <p:cNvSpPr/>
          <p:nvPr/>
        </p:nvSpPr>
        <p:spPr>
          <a:xfrm rot="5400000" flipH="1">
            <a:off x="5056546" y="3248683"/>
            <a:ext cx="3082926" cy="1970361"/>
          </a:xfrm>
          <a:custGeom>
            <a:avLst/>
            <a:gdLst>
              <a:gd name="connsiteX0" fmla="*/ 0 w 2719554"/>
              <a:gd name="connsiteY0" fmla="*/ 0 h 508000"/>
              <a:gd name="connsiteX1" fmla="*/ 2465554 w 2719554"/>
              <a:gd name="connsiteY1" fmla="*/ 0 h 508000"/>
              <a:gd name="connsiteX2" fmla="*/ 2719554 w 2719554"/>
              <a:gd name="connsiteY2" fmla="*/ 254000 h 508000"/>
              <a:gd name="connsiteX3" fmla="*/ 2465554 w 2719554"/>
              <a:gd name="connsiteY3" fmla="*/ 508000 h 508000"/>
              <a:gd name="connsiteX4" fmla="*/ 0 w 2719554"/>
              <a:gd name="connsiteY4" fmla="*/ 508000 h 508000"/>
              <a:gd name="connsiteX5" fmla="*/ 0 w 2719554"/>
              <a:gd name="connsiteY5" fmla="*/ 0 h 508000"/>
              <a:gd name="connsiteX0-1" fmla="*/ 0 w 3202154"/>
              <a:gd name="connsiteY0-2" fmla="*/ 495300 h 1003300"/>
              <a:gd name="connsiteX1-3" fmla="*/ 2465554 w 3202154"/>
              <a:gd name="connsiteY1-4" fmla="*/ 495300 h 1003300"/>
              <a:gd name="connsiteX2-5" fmla="*/ 3202154 w 3202154"/>
              <a:gd name="connsiteY2-6" fmla="*/ 0 h 1003300"/>
              <a:gd name="connsiteX3-7" fmla="*/ 2465554 w 3202154"/>
              <a:gd name="connsiteY3-8" fmla="*/ 1003300 h 1003300"/>
              <a:gd name="connsiteX4-9" fmla="*/ 0 w 3202154"/>
              <a:gd name="connsiteY4-10" fmla="*/ 1003300 h 1003300"/>
              <a:gd name="connsiteX5-11" fmla="*/ 0 w 3202154"/>
              <a:gd name="connsiteY5-12" fmla="*/ 495300 h 1003300"/>
              <a:gd name="connsiteX0-13" fmla="*/ 0 w 3202154"/>
              <a:gd name="connsiteY0-14" fmla="*/ 495300 h 1003300"/>
              <a:gd name="connsiteX1-15" fmla="*/ 3202154 w 3202154"/>
              <a:gd name="connsiteY1-16" fmla="*/ 0 h 1003300"/>
              <a:gd name="connsiteX2-17" fmla="*/ 2465554 w 3202154"/>
              <a:gd name="connsiteY2-18" fmla="*/ 1003300 h 1003300"/>
              <a:gd name="connsiteX3-19" fmla="*/ 0 w 3202154"/>
              <a:gd name="connsiteY3-20" fmla="*/ 1003300 h 1003300"/>
              <a:gd name="connsiteX4-21" fmla="*/ 0 w 3202154"/>
              <a:gd name="connsiteY4-22" fmla="*/ 495300 h 1003300"/>
              <a:gd name="connsiteX0-23" fmla="*/ 0 w 3202154"/>
              <a:gd name="connsiteY0-24" fmla="*/ 495300 h 1003300"/>
              <a:gd name="connsiteX1-25" fmla="*/ 3202154 w 3202154"/>
              <a:gd name="connsiteY1-26" fmla="*/ 0 h 1003300"/>
              <a:gd name="connsiteX2-27" fmla="*/ 0 w 3202154"/>
              <a:gd name="connsiteY2-28" fmla="*/ 1003300 h 1003300"/>
              <a:gd name="connsiteX3-29" fmla="*/ 0 w 3202154"/>
              <a:gd name="connsiteY3-30" fmla="*/ 495300 h 1003300"/>
              <a:gd name="connsiteX0-31" fmla="*/ 0 w 3202154"/>
              <a:gd name="connsiteY0-32" fmla="*/ 495300 h 1003300"/>
              <a:gd name="connsiteX1-33" fmla="*/ 3202154 w 3202154"/>
              <a:gd name="connsiteY1-34" fmla="*/ 0 h 1003300"/>
              <a:gd name="connsiteX2-35" fmla="*/ 0 w 3202154"/>
              <a:gd name="connsiteY2-36" fmla="*/ 1003300 h 1003300"/>
              <a:gd name="connsiteX3-37" fmla="*/ 0 w 3202154"/>
              <a:gd name="connsiteY3-38" fmla="*/ 495300 h 1003300"/>
              <a:gd name="connsiteX0-39" fmla="*/ 0 w 3202154"/>
              <a:gd name="connsiteY0-40" fmla="*/ 495300 h 1003300"/>
              <a:gd name="connsiteX1-41" fmla="*/ 3202154 w 3202154"/>
              <a:gd name="connsiteY1-42" fmla="*/ 0 h 1003300"/>
              <a:gd name="connsiteX2-43" fmla="*/ 0 w 3202154"/>
              <a:gd name="connsiteY2-44" fmla="*/ 1003300 h 1003300"/>
              <a:gd name="connsiteX3-45" fmla="*/ 0 w 3202154"/>
              <a:gd name="connsiteY3-46" fmla="*/ 495300 h 1003300"/>
              <a:gd name="connsiteX0-47" fmla="*/ 0 w 2503654"/>
              <a:gd name="connsiteY0-48" fmla="*/ 1054100 h 1562100"/>
              <a:gd name="connsiteX1-49" fmla="*/ 2503654 w 2503654"/>
              <a:gd name="connsiteY1-50" fmla="*/ 0 h 1562100"/>
              <a:gd name="connsiteX2-51" fmla="*/ 0 w 2503654"/>
              <a:gd name="connsiteY2-52" fmla="*/ 1562100 h 1562100"/>
              <a:gd name="connsiteX3-53" fmla="*/ 0 w 2503654"/>
              <a:gd name="connsiteY3-54" fmla="*/ 1054100 h 1562100"/>
              <a:gd name="connsiteX0-55" fmla="*/ 0 w 2503654"/>
              <a:gd name="connsiteY0-56" fmla="*/ 1054100 h 1562100"/>
              <a:gd name="connsiteX1-57" fmla="*/ 2503654 w 2503654"/>
              <a:gd name="connsiteY1-58" fmla="*/ 0 h 1562100"/>
              <a:gd name="connsiteX2-59" fmla="*/ 0 w 2503654"/>
              <a:gd name="connsiteY2-60" fmla="*/ 1562100 h 1562100"/>
              <a:gd name="connsiteX3-61" fmla="*/ 0 w 2503654"/>
              <a:gd name="connsiteY3-62" fmla="*/ 1054100 h 1562100"/>
              <a:gd name="connsiteX0-63" fmla="*/ 0 w 2503654"/>
              <a:gd name="connsiteY0-64" fmla="*/ 1054100 h 1562100"/>
              <a:gd name="connsiteX1-65" fmla="*/ 2503654 w 2503654"/>
              <a:gd name="connsiteY1-66" fmla="*/ 0 h 1562100"/>
              <a:gd name="connsiteX2-67" fmla="*/ 0 w 2503654"/>
              <a:gd name="connsiteY2-68" fmla="*/ 1562100 h 1562100"/>
              <a:gd name="connsiteX3-69" fmla="*/ 0 w 2503654"/>
              <a:gd name="connsiteY3-70" fmla="*/ 1054100 h 1562100"/>
              <a:gd name="connsiteX0-71" fmla="*/ 0 w 2503654"/>
              <a:gd name="connsiteY0-72" fmla="*/ 1054100 h 1562100"/>
              <a:gd name="connsiteX1-73" fmla="*/ 2503654 w 2503654"/>
              <a:gd name="connsiteY1-74" fmla="*/ 0 h 1562100"/>
              <a:gd name="connsiteX2-75" fmla="*/ 0 w 2503654"/>
              <a:gd name="connsiteY2-76" fmla="*/ 1562100 h 1562100"/>
              <a:gd name="connsiteX3-77" fmla="*/ 0 w 2503654"/>
              <a:gd name="connsiteY3-78" fmla="*/ 1054100 h 1562100"/>
              <a:gd name="connsiteX0-79" fmla="*/ 10335 w 2503654"/>
              <a:gd name="connsiteY0-80" fmla="*/ 857735 h 1562100"/>
              <a:gd name="connsiteX1-81" fmla="*/ 2503654 w 2503654"/>
              <a:gd name="connsiteY1-82" fmla="*/ 0 h 1562100"/>
              <a:gd name="connsiteX2-83" fmla="*/ 0 w 2503654"/>
              <a:gd name="connsiteY2-84" fmla="*/ 1562100 h 1562100"/>
              <a:gd name="connsiteX3-85" fmla="*/ 10335 w 2503654"/>
              <a:gd name="connsiteY3-86" fmla="*/ 857735 h 1562100"/>
              <a:gd name="connsiteX0-87" fmla="*/ 10335 w 2503654"/>
              <a:gd name="connsiteY0-88" fmla="*/ 857735 h 1562100"/>
              <a:gd name="connsiteX1-89" fmla="*/ 2503654 w 2503654"/>
              <a:gd name="connsiteY1-90" fmla="*/ 0 h 1562100"/>
              <a:gd name="connsiteX2-91" fmla="*/ 0 w 2503654"/>
              <a:gd name="connsiteY2-92" fmla="*/ 1562100 h 1562100"/>
              <a:gd name="connsiteX3-93" fmla="*/ 10335 w 2503654"/>
              <a:gd name="connsiteY3-94" fmla="*/ 857735 h 1562100"/>
              <a:gd name="connsiteX0-95" fmla="*/ 10335 w 2503654"/>
              <a:gd name="connsiteY0-96" fmla="*/ 857735 h 1562100"/>
              <a:gd name="connsiteX1-97" fmla="*/ 2503654 w 2503654"/>
              <a:gd name="connsiteY1-98" fmla="*/ 0 h 1562100"/>
              <a:gd name="connsiteX2-99" fmla="*/ 0 w 2503654"/>
              <a:gd name="connsiteY2-100" fmla="*/ 1562100 h 1562100"/>
              <a:gd name="connsiteX3-101" fmla="*/ 10335 w 2503654"/>
              <a:gd name="connsiteY3-102" fmla="*/ 857735 h 1562100"/>
              <a:gd name="connsiteX0-103" fmla="*/ 10335 w 2503654"/>
              <a:gd name="connsiteY0-104" fmla="*/ 857735 h 1562100"/>
              <a:gd name="connsiteX1-105" fmla="*/ 2503654 w 2503654"/>
              <a:gd name="connsiteY1-106" fmla="*/ 0 h 1562100"/>
              <a:gd name="connsiteX2-107" fmla="*/ 0 w 2503654"/>
              <a:gd name="connsiteY2-108" fmla="*/ 1562100 h 1562100"/>
              <a:gd name="connsiteX3-109" fmla="*/ 10335 w 2503654"/>
              <a:gd name="connsiteY3-110" fmla="*/ 857735 h 1562100"/>
              <a:gd name="connsiteX0-111" fmla="*/ 10335 w 2503654"/>
              <a:gd name="connsiteY0-112" fmla="*/ 857735 h 1603440"/>
              <a:gd name="connsiteX1-113" fmla="*/ 2503654 w 2503654"/>
              <a:gd name="connsiteY1-114" fmla="*/ 0 h 1603440"/>
              <a:gd name="connsiteX2-115" fmla="*/ 0 w 2503654"/>
              <a:gd name="connsiteY2-116" fmla="*/ 1603440 h 1603440"/>
              <a:gd name="connsiteX3-117" fmla="*/ 10335 w 2503654"/>
              <a:gd name="connsiteY3-118" fmla="*/ 857735 h 1603440"/>
              <a:gd name="connsiteX0-119" fmla="*/ 10335 w 2503654"/>
              <a:gd name="connsiteY0-120" fmla="*/ 857735 h 1603440"/>
              <a:gd name="connsiteX1-121" fmla="*/ 2503654 w 2503654"/>
              <a:gd name="connsiteY1-122" fmla="*/ 0 h 1603440"/>
              <a:gd name="connsiteX2-123" fmla="*/ 0 w 2503654"/>
              <a:gd name="connsiteY2-124" fmla="*/ 1603440 h 1603440"/>
              <a:gd name="connsiteX3-125" fmla="*/ 10335 w 2503654"/>
              <a:gd name="connsiteY3-126" fmla="*/ 857735 h 1603440"/>
              <a:gd name="connsiteX0-127" fmla="*/ 10335 w 2503654"/>
              <a:gd name="connsiteY0-128" fmla="*/ 857735 h 1603440"/>
              <a:gd name="connsiteX1-129" fmla="*/ 2503654 w 2503654"/>
              <a:gd name="connsiteY1-130" fmla="*/ 0 h 1603440"/>
              <a:gd name="connsiteX2-131" fmla="*/ 0 w 2503654"/>
              <a:gd name="connsiteY2-132" fmla="*/ 1603440 h 1603440"/>
              <a:gd name="connsiteX3-133" fmla="*/ 10335 w 2503654"/>
              <a:gd name="connsiteY3-134" fmla="*/ 857735 h 1603440"/>
              <a:gd name="connsiteX0-135" fmla="*/ 0 w 2508822"/>
              <a:gd name="connsiteY0-136" fmla="*/ 862903 h 1603440"/>
              <a:gd name="connsiteX1-137" fmla="*/ 2508822 w 2508822"/>
              <a:gd name="connsiteY1-138" fmla="*/ 0 h 1603440"/>
              <a:gd name="connsiteX2-139" fmla="*/ 5168 w 2508822"/>
              <a:gd name="connsiteY2-140" fmla="*/ 1603440 h 1603440"/>
              <a:gd name="connsiteX3-141" fmla="*/ 0 w 2508822"/>
              <a:gd name="connsiteY3-142" fmla="*/ 862903 h 16034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082926" h="1970361">
                <a:moveTo>
                  <a:pt x="0" y="1060364"/>
                </a:moveTo>
                <a:cubicBezTo>
                  <a:pt x="994139" y="1340084"/>
                  <a:pt x="2286291" y="2060017"/>
                  <a:pt x="3082926" y="0"/>
                </a:cubicBezTo>
                <a:cubicBezTo>
                  <a:pt x="2520384" y="2158855"/>
                  <a:pt x="1203690" y="1368899"/>
                  <a:pt x="6351" y="1970361"/>
                </a:cubicBezTo>
                <a:cubicBezTo>
                  <a:pt x="4233" y="1667028"/>
                  <a:pt x="2117" y="1363697"/>
                  <a:pt x="0" y="1060364"/>
                </a:cubicBezTo>
                <a:close/>
              </a:path>
            </a:pathLst>
          </a:custGeom>
          <a:solidFill>
            <a:srgbClr val="FFC107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5" name="Arrow: Pentagon 6"/>
          <p:cNvSpPr/>
          <p:nvPr/>
        </p:nvSpPr>
        <p:spPr>
          <a:xfrm rot="16200000">
            <a:off x="4030304" y="3270906"/>
            <a:ext cx="3076574" cy="1919561"/>
          </a:xfrm>
          <a:custGeom>
            <a:avLst/>
            <a:gdLst>
              <a:gd name="connsiteX0" fmla="*/ 0 w 2719554"/>
              <a:gd name="connsiteY0" fmla="*/ 0 h 508000"/>
              <a:gd name="connsiteX1" fmla="*/ 2465554 w 2719554"/>
              <a:gd name="connsiteY1" fmla="*/ 0 h 508000"/>
              <a:gd name="connsiteX2" fmla="*/ 2719554 w 2719554"/>
              <a:gd name="connsiteY2" fmla="*/ 254000 h 508000"/>
              <a:gd name="connsiteX3" fmla="*/ 2465554 w 2719554"/>
              <a:gd name="connsiteY3" fmla="*/ 508000 h 508000"/>
              <a:gd name="connsiteX4" fmla="*/ 0 w 2719554"/>
              <a:gd name="connsiteY4" fmla="*/ 508000 h 508000"/>
              <a:gd name="connsiteX5" fmla="*/ 0 w 2719554"/>
              <a:gd name="connsiteY5" fmla="*/ 0 h 508000"/>
              <a:gd name="connsiteX0-1" fmla="*/ 0 w 3202154"/>
              <a:gd name="connsiteY0-2" fmla="*/ 495300 h 1003300"/>
              <a:gd name="connsiteX1-3" fmla="*/ 2465554 w 3202154"/>
              <a:gd name="connsiteY1-4" fmla="*/ 495300 h 1003300"/>
              <a:gd name="connsiteX2-5" fmla="*/ 3202154 w 3202154"/>
              <a:gd name="connsiteY2-6" fmla="*/ 0 h 1003300"/>
              <a:gd name="connsiteX3-7" fmla="*/ 2465554 w 3202154"/>
              <a:gd name="connsiteY3-8" fmla="*/ 1003300 h 1003300"/>
              <a:gd name="connsiteX4-9" fmla="*/ 0 w 3202154"/>
              <a:gd name="connsiteY4-10" fmla="*/ 1003300 h 1003300"/>
              <a:gd name="connsiteX5-11" fmla="*/ 0 w 3202154"/>
              <a:gd name="connsiteY5-12" fmla="*/ 495300 h 1003300"/>
              <a:gd name="connsiteX0-13" fmla="*/ 0 w 3202154"/>
              <a:gd name="connsiteY0-14" fmla="*/ 495300 h 1003300"/>
              <a:gd name="connsiteX1-15" fmla="*/ 3202154 w 3202154"/>
              <a:gd name="connsiteY1-16" fmla="*/ 0 h 1003300"/>
              <a:gd name="connsiteX2-17" fmla="*/ 2465554 w 3202154"/>
              <a:gd name="connsiteY2-18" fmla="*/ 1003300 h 1003300"/>
              <a:gd name="connsiteX3-19" fmla="*/ 0 w 3202154"/>
              <a:gd name="connsiteY3-20" fmla="*/ 1003300 h 1003300"/>
              <a:gd name="connsiteX4-21" fmla="*/ 0 w 3202154"/>
              <a:gd name="connsiteY4-22" fmla="*/ 495300 h 1003300"/>
              <a:gd name="connsiteX0-23" fmla="*/ 0 w 3202154"/>
              <a:gd name="connsiteY0-24" fmla="*/ 495300 h 1003300"/>
              <a:gd name="connsiteX1-25" fmla="*/ 3202154 w 3202154"/>
              <a:gd name="connsiteY1-26" fmla="*/ 0 h 1003300"/>
              <a:gd name="connsiteX2-27" fmla="*/ 0 w 3202154"/>
              <a:gd name="connsiteY2-28" fmla="*/ 1003300 h 1003300"/>
              <a:gd name="connsiteX3-29" fmla="*/ 0 w 3202154"/>
              <a:gd name="connsiteY3-30" fmla="*/ 495300 h 1003300"/>
              <a:gd name="connsiteX0-31" fmla="*/ 0 w 3202154"/>
              <a:gd name="connsiteY0-32" fmla="*/ 495300 h 1003300"/>
              <a:gd name="connsiteX1-33" fmla="*/ 3202154 w 3202154"/>
              <a:gd name="connsiteY1-34" fmla="*/ 0 h 1003300"/>
              <a:gd name="connsiteX2-35" fmla="*/ 0 w 3202154"/>
              <a:gd name="connsiteY2-36" fmla="*/ 1003300 h 1003300"/>
              <a:gd name="connsiteX3-37" fmla="*/ 0 w 3202154"/>
              <a:gd name="connsiteY3-38" fmla="*/ 495300 h 1003300"/>
              <a:gd name="connsiteX0-39" fmla="*/ 0 w 3202154"/>
              <a:gd name="connsiteY0-40" fmla="*/ 495300 h 1003300"/>
              <a:gd name="connsiteX1-41" fmla="*/ 3202154 w 3202154"/>
              <a:gd name="connsiteY1-42" fmla="*/ 0 h 1003300"/>
              <a:gd name="connsiteX2-43" fmla="*/ 0 w 3202154"/>
              <a:gd name="connsiteY2-44" fmla="*/ 1003300 h 1003300"/>
              <a:gd name="connsiteX3-45" fmla="*/ 0 w 3202154"/>
              <a:gd name="connsiteY3-46" fmla="*/ 495300 h 1003300"/>
              <a:gd name="connsiteX0-47" fmla="*/ 0 w 2503654"/>
              <a:gd name="connsiteY0-48" fmla="*/ 1054100 h 1562100"/>
              <a:gd name="connsiteX1-49" fmla="*/ 2503654 w 2503654"/>
              <a:gd name="connsiteY1-50" fmla="*/ 0 h 1562100"/>
              <a:gd name="connsiteX2-51" fmla="*/ 0 w 2503654"/>
              <a:gd name="connsiteY2-52" fmla="*/ 1562100 h 1562100"/>
              <a:gd name="connsiteX3-53" fmla="*/ 0 w 2503654"/>
              <a:gd name="connsiteY3-54" fmla="*/ 1054100 h 1562100"/>
              <a:gd name="connsiteX0-55" fmla="*/ 0 w 2503654"/>
              <a:gd name="connsiteY0-56" fmla="*/ 1054100 h 1562100"/>
              <a:gd name="connsiteX1-57" fmla="*/ 2503654 w 2503654"/>
              <a:gd name="connsiteY1-58" fmla="*/ 0 h 1562100"/>
              <a:gd name="connsiteX2-59" fmla="*/ 0 w 2503654"/>
              <a:gd name="connsiteY2-60" fmla="*/ 1562100 h 1562100"/>
              <a:gd name="connsiteX3-61" fmla="*/ 0 w 2503654"/>
              <a:gd name="connsiteY3-62" fmla="*/ 1054100 h 1562100"/>
              <a:gd name="connsiteX0-63" fmla="*/ 0 w 2503654"/>
              <a:gd name="connsiteY0-64" fmla="*/ 1054100 h 1562100"/>
              <a:gd name="connsiteX1-65" fmla="*/ 2503654 w 2503654"/>
              <a:gd name="connsiteY1-66" fmla="*/ 0 h 1562100"/>
              <a:gd name="connsiteX2-67" fmla="*/ 0 w 2503654"/>
              <a:gd name="connsiteY2-68" fmla="*/ 1562100 h 1562100"/>
              <a:gd name="connsiteX3-69" fmla="*/ 0 w 2503654"/>
              <a:gd name="connsiteY3-70" fmla="*/ 1054100 h 1562100"/>
              <a:gd name="connsiteX0-71" fmla="*/ 0 w 2503654"/>
              <a:gd name="connsiteY0-72" fmla="*/ 1054100 h 1562100"/>
              <a:gd name="connsiteX1-73" fmla="*/ 2503654 w 2503654"/>
              <a:gd name="connsiteY1-74" fmla="*/ 0 h 1562100"/>
              <a:gd name="connsiteX2-75" fmla="*/ 0 w 2503654"/>
              <a:gd name="connsiteY2-76" fmla="*/ 1562100 h 1562100"/>
              <a:gd name="connsiteX3-77" fmla="*/ 0 w 2503654"/>
              <a:gd name="connsiteY3-78" fmla="*/ 1054100 h 1562100"/>
              <a:gd name="connsiteX0-79" fmla="*/ 0 w 2503654"/>
              <a:gd name="connsiteY0-80" fmla="*/ 1054100 h 1562100"/>
              <a:gd name="connsiteX1-81" fmla="*/ 2503654 w 2503654"/>
              <a:gd name="connsiteY1-82" fmla="*/ 0 h 1562100"/>
              <a:gd name="connsiteX2-83" fmla="*/ 0 w 2503654"/>
              <a:gd name="connsiteY2-84" fmla="*/ 1562100 h 1562100"/>
              <a:gd name="connsiteX3-85" fmla="*/ 0 w 2503654"/>
              <a:gd name="connsiteY3-86" fmla="*/ 1054100 h 1562100"/>
              <a:gd name="connsiteX0-87" fmla="*/ 0 w 2503654"/>
              <a:gd name="connsiteY0-88" fmla="*/ 1054100 h 1562100"/>
              <a:gd name="connsiteX1-89" fmla="*/ 2503654 w 2503654"/>
              <a:gd name="connsiteY1-90" fmla="*/ 0 h 1562100"/>
              <a:gd name="connsiteX2-91" fmla="*/ 0 w 2503654"/>
              <a:gd name="connsiteY2-92" fmla="*/ 1562100 h 1562100"/>
              <a:gd name="connsiteX3-93" fmla="*/ 0 w 2503654"/>
              <a:gd name="connsiteY3-94" fmla="*/ 1054100 h 1562100"/>
              <a:gd name="connsiteX0-95" fmla="*/ 0 w 2503654"/>
              <a:gd name="connsiteY0-96" fmla="*/ 1054100 h 1562100"/>
              <a:gd name="connsiteX1-97" fmla="*/ 2503654 w 2503654"/>
              <a:gd name="connsiteY1-98" fmla="*/ 0 h 1562100"/>
              <a:gd name="connsiteX2-99" fmla="*/ 0 w 2503654"/>
              <a:gd name="connsiteY2-100" fmla="*/ 1562100 h 1562100"/>
              <a:gd name="connsiteX3-101" fmla="*/ 0 w 2503654"/>
              <a:gd name="connsiteY3-102" fmla="*/ 1054100 h 1562100"/>
              <a:gd name="connsiteX0-103" fmla="*/ 0 w 2503654"/>
              <a:gd name="connsiteY0-104" fmla="*/ 1054100 h 1562100"/>
              <a:gd name="connsiteX1-105" fmla="*/ 2503654 w 2503654"/>
              <a:gd name="connsiteY1-106" fmla="*/ 0 h 1562100"/>
              <a:gd name="connsiteX2-107" fmla="*/ 0 w 2503654"/>
              <a:gd name="connsiteY2-108" fmla="*/ 1562100 h 1562100"/>
              <a:gd name="connsiteX3-109" fmla="*/ 0 w 2503654"/>
              <a:gd name="connsiteY3-110" fmla="*/ 1054100 h 1562100"/>
              <a:gd name="connsiteX0-111" fmla="*/ 0 w 2503654"/>
              <a:gd name="connsiteY0-112" fmla="*/ 795725 h 1562100"/>
              <a:gd name="connsiteX1-113" fmla="*/ 2503654 w 2503654"/>
              <a:gd name="connsiteY1-114" fmla="*/ 0 h 1562100"/>
              <a:gd name="connsiteX2-115" fmla="*/ 0 w 2503654"/>
              <a:gd name="connsiteY2-116" fmla="*/ 1562100 h 1562100"/>
              <a:gd name="connsiteX3-117" fmla="*/ 0 w 2503654"/>
              <a:gd name="connsiteY3-118" fmla="*/ 795725 h 1562100"/>
              <a:gd name="connsiteX0-119" fmla="*/ 0 w 2503654"/>
              <a:gd name="connsiteY0-120" fmla="*/ 795725 h 1562100"/>
              <a:gd name="connsiteX1-121" fmla="*/ 2503654 w 2503654"/>
              <a:gd name="connsiteY1-122" fmla="*/ 0 h 1562100"/>
              <a:gd name="connsiteX2-123" fmla="*/ 0 w 2503654"/>
              <a:gd name="connsiteY2-124" fmla="*/ 1562100 h 1562100"/>
              <a:gd name="connsiteX3-125" fmla="*/ 0 w 2503654"/>
              <a:gd name="connsiteY3-126" fmla="*/ 795725 h 1562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076574" h="1919561">
                <a:moveTo>
                  <a:pt x="0" y="977814"/>
                </a:moveTo>
                <a:cubicBezTo>
                  <a:pt x="1171939" y="1473433"/>
                  <a:pt x="2254541" y="1221817"/>
                  <a:pt x="3076574" y="0"/>
                </a:cubicBezTo>
                <a:cubicBezTo>
                  <a:pt x="2742632" y="1434956"/>
                  <a:pt x="1311638" y="1508598"/>
                  <a:pt x="0" y="1919561"/>
                </a:cubicBezTo>
                <a:lnTo>
                  <a:pt x="0" y="977814"/>
                </a:lnTo>
                <a:close/>
              </a:path>
            </a:pathLst>
          </a:custGeom>
          <a:solidFill>
            <a:srgbClr val="2842A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16" name="Group 7"/>
          <p:cNvGrpSpPr/>
          <p:nvPr/>
        </p:nvGrpSpPr>
        <p:grpSpPr>
          <a:xfrm>
            <a:off x="396865" y="2231678"/>
            <a:ext cx="4450080" cy="521970"/>
            <a:chOff x="38725" y="2238028"/>
            <a:chExt cx="4450080" cy="521970"/>
          </a:xfrm>
        </p:grpSpPr>
        <p:sp>
          <p:nvSpPr>
            <p:cNvPr id="17" name="TextBox 22"/>
            <p:cNvSpPr txBox="1"/>
            <p:nvPr/>
          </p:nvSpPr>
          <p:spPr>
            <a:xfrm>
              <a:off x="38725" y="2238028"/>
              <a:ext cx="4450080" cy="521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800" b="1">
                  <a:solidFill>
                    <a:srgbClr val="2842A2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古诗情怀，启迪心灵智慧。</a:t>
              </a:r>
              <a:endParaRPr lang="zh-CN" altLang="en-US" sz="2800" b="1">
                <a:solidFill>
                  <a:srgbClr val="2842A2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grpSp>
          <p:nvGrpSpPr>
            <p:cNvPr id="18" name="Group 5"/>
            <p:cNvGrpSpPr/>
            <p:nvPr/>
          </p:nvGrpSpPr>
          <p:grpSpPr>
            <a:xfrm>
              <a:off x="186680" y="2633663"/>
              <a:ext cx="4189710" cy="125710"/>
              <a:chOff x="186680" y="2633663"/>
              <a:chExt cx="4189710" cy="125710"/>
            </a:xfrm>
          </p:grpSpPr>
          <p:sp>
            <p:nvSpPr>
              <p:cNvPr id="19" name="Oval 23"/>
              <p:cNvSpPr/>
              <p:nvPr/>
            </p:nvSpPr>
            <p:spPr>
              <a:xfrm>
                <a:off x="4250680" y="2633663"/>
                <a:ext cx="125710" cy="125710"/>
              </a:xfrm>
              <a:prstGeom prst="ellipse">
                <a:avLst/>
              </a:prstGeom>
              <a:solidFill>
                <a:schemeClr val="bg1"/>
              </a:solidFill>
              <a:ln w="12700" cap="flat" cmpd="sng">
                <a:solidFill>
                  <a:schemeClr val="accent1">
                    <a:shade val="50000"/>
                  </a:schemeClr>
                </a:solidFill>
                <a:prstDash val="solid"/>
                <a:miter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20" name="Straight Connector 25"/>
              <p:cNvCxnSpPr/>
              <p:nvPr/>
            </p:nvCxnSpPr>
            <p:spPr>
              <a:xfrm flipH="1">
                <a:off x="186680" y="2698423"/>
                <a:ext cx="3994785" cy="12065"/>
              </a:xfrm>
              <a:prstGeom prst="line">
                <a:avLst/>
              </a:prstGeom>
              <a:ln w="6350" cap="flat" cmpd="sng">
                <a:solidFill>
                  <a:schemeClr val="accent1"/>
                </a:solidFill>
                <a:prstDash val="solid"/>
                <a:miter/>
              </a:ln>
            </p:spPr>
          </p:cxnSp>
        </p:grpSp>
      </p:grpSp>
      <p:grpSp>
        <p:nvGrpSpPr>
          <p:cNvPr id="22" name="Group 12"/>
          <p:cNvGrpSpPr/>
          <p:nvPr/>
        </p:nvGrpSpPr>
        <p:grpSpPr>
          <a:xfrm>
            <a:off x="7674089" y="2231043"/>
            <a:ext cx="4517641" cy="521980"/>
            <a:chOff x="7508354" y="2234218"/>
            <a:chExt cx="4517641" cy="521980"/>
          </a:xfrm>
        </p:grpSpPr>
        <p:sp>
          <p:nvSpPr>
            <p:cNvPr id="23" name="Oval 27"/>
            <p:cNvSpPr/>
            <p:nvPr/>
          </p:nvSpPr>
          <p:spPr>
            <a:xfrm>
              <a:off x="7508354" y="2630488"/>
              <a:ext cx="125710" cy="12571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cxnSp>
          <p:nvCxnSpPr>
            <p:cNvPr id="24" name="Straight Connector 28"/>
            <p:cNvCxnSpPr/>
            <p:nvPr/>
          </p:nvCxnSpPr>
          <p:spPr>
            <a:xfrm flipH="1">
              <a:off x="7634054" y="2681745"/>
              <a:ext cx="4152265" cy="0"/>
            </a:xfrm>
            <a:prstGeom prst="line">
              <a:avLst/>
            </a:prstGeom>
            <a:ln w="6350">
              <a:solidFill>
                <a:schemeClr val="accent2"/>
              </a:solidFill>
              <a:prstDash val="solid"/>
              <a:miter/>
            </a:ln>
          </p:spPr>
        </p:cxnSp>
        <p:sp>
          <p:nvSpPr>
            <p:cNvPr id="25" name="TextBox 29"/>
            <p:cNvSpPr txBox="1"/>
            <p:nvPr/>
          </p:nvSpPr>
          <p:spPr>
            <a:xfrm>
              <a:off x="7626715" y="2234218"/>
              <a:ext cx="4399280" cy="521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FFC107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踏入诗意，领略千年风韵</a:t>
              </a:r>
              <a:r>
                <a:rPr lang="zh-CN" altLang="en-US" sz="2400" b="1">
                  <a:solidFill>
                    <a:srgbClr val="FFC107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。</a:t>
              </a:r>
              <a:endParaRPr lang="zh-CN" altLang="en-US" sz="2400" b="1">
                <a:solidFill>
                  <a:srgbClr val="FFC107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sp>
        <p:nvSpPr>
          <p:cNvPr id="28" name="Rectangle 8"/>
          <p:cNvSpPr/>
          <p:nvPr/>
        </p:nvSpPr>
        <p:spPr>
          <a:xfrm>
            <a:off x="0" y="5768975"/>
            <a:ext cx="12192000" cy="1089025"/>
          </a:xfrm>
          <a:prstGeom prst="rect">
            <a:avLst/>
          </a:prstGeom>
          <a:solidFill>
            <a:srgbClr val="2842A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6980" y="1817370"/>
            <a:ext cx="5696585" cy="4163695"/>
          </a:xfrm>
          <a:prstGeom prst="rect">
            <a:avLst/>
          </a:prstGeom>
        </p:spPr>
      </p:pic>
      <p:sp>
        <p:nvSpPr>
          <p:cNvPr id="3" name="PA_库_Freeform: Shape 4"/>
          <p:cNvSpPr/>
          <p:nvPr>
            <p:custDataLst>
              <p:tags r:id="rId2"/>
            </p:custDataLst>
          </p:nvPr>
        </p:nvSpPr>
        <p:spPr>
          <a:xfrm>
            <a:off x="1166433" y="2399263"/>
            <a:ext cx="1362600" cy="927358"/>
          </a:xfrm>
          <a:custGeom>
            <a:avLst/>
            <a:gdLst>
              <a:gd name="connsiteX0" fmla="*/ 28575 w 1545431"/>
              <a:gd name="connsiteY0" fmla="*/ 526256 h 1069181"/>
              <a:gd name="connsiteX1" fmla="*/ 571500 w 1545431"/>
              <a:gd name="connsiteY1" fmla="*/ 1069181 h 1069181"/>
              <a:gd name="connsiteX2" fmla="*/ 1545431 w 1545431"/>
              <a:gd name="connsiteY2" fmla="*/ 1069181 h 1069181"/>
              <a:gd name="connsiteX3" fmla="*/ 476250 w 1545431"/>
              <a:gd name="connsiteY3" fmla="*/ 0 h 1069181"/>
              <a:gd name="connsiteX4" fmla="*/ 145256 w 1545431"/>
              <a:gd name="connsiteY4" fmla="*/ 0 h 1069181"/>
              <a:gd name="connsiteX5" fmla="*/ 0 w 1545431"/>
              <a:gd name="connsiteY5" fmla="*/ 276225 h 1069181"/>
              <a:gd name="connsiteX6" fmla="*/ 28575 w 1545431"/>
              <a:gd name="connsiteY6" fmla="*/ 526256 h 1069181"/>
              <a:gd name="connsiteX0-1" fmla="*/ 28575 w 1545431"/>
              <a:gd name="connsiteY0-2" fmla="*/ 526256 h 1069181"/>
              <a:gd name="connsiteX1-3" fmla="*/ 571500 w 1545431"/>
              <a:gd name="connsiteY1-4" fmla="*/ 1069181 h 1069181"/>
              <a:gd name="connsiteX2-5" fmla="*/ 1545431 w 1545431"/>
              <a:gd name="connsiteY2-6" fmla="*/ 1069181 h 1069181"/>
              <a:gd name="connsiteX3-7" fmla="*/ 471488 w 1545431"/>
              <a:gd name="connsiteY3-8" fmla="*/ 2381 h 1069181"/>
              <a:gd name="connsiteX4-9" fmla="*/ 145256 w 1545431"/>
              <a:gd name="connsiteY4-10" fmla="*/ 0 h 1069181"/>
              <a:gd name="connsiteX5-11" fmla="*/ 0 w 1545431"/>
              <a:gd name="connsiteY5-12" fmla="*/ 276225 h 1069181"/>
              <a:gd name="connsiteX6-13" fmla="*/ 28575 w 1545431"/>
              <a:gd name="connsiteY6-14" fmla="*/ 526256 h 1069181"/>
              <a:gd name="connsiteX0-15" fmla="*/ 0 w 1516856"/>
              <a:gd name="connsiteY0-16" fmla="*/ 526256 h 1069181"/>
              <a:gd name="connsiteX1-17" fmla="*/ 542925 w 1516856"/>
              <a:gd name="connsiteY1-18" fmla="*/ 1069181 h 1069181"/>
              <a:gd name="connsiteX2-19" fmla="*/ 1516856 w 1516856"/>
              <a:gd name="connsiteY2-20" fmla="*/ 1069181 h 1069181"/>
              <a:gd name="connsiteX3-21" fmla="*/ 442913 w 1516856"/>
              <a:gd name="connsiteY3-22" fmla="*/ 2381 h 1069181"/>
              <a:gd name="connsiteX4-23" fmla="*/ 116681 w 1516856"/>
              <a:gd name="connsiteY4-24" fmla="*/ 0 h 1069181"/>
              <a:gd name="connsiteX5-25" fmla="*/ 0 w 1516856"/>
              <a:gd name="connsiteY5-26" fmla="*/ 526256 h 1069181"/>
              <a:gd name="connsiteX0-27" fmla="*/ 0 w 1516856"/>
              <a:gd name="connsiteY0-28" fmla="*/ 523875 h 1066800"/>
              <a:gd name="connsiteX1-29" fmla="*/ 542925 w 1516856"/>
              <a:gd name="connsiteY1-30" fmla="*/ 1066800 h 1066800"/>
              <a:gd name="connsiteX2-31" fmla="*/ 1516856 w 1516856"/>
              <a:gd name="connsiteY2-32" fmla="*/ 1066800 h 1066800"/>
              <a:gd name="connsiteX3-33" fmla="*/ 442913 w 1516856"/>
              <a:gd name="connsiteY3-34" fmla="*/ 0 h 1066800"/>
              <a:gd name="connsiteX4-35" fmla="*/ 0 w 1516856"/>
              <a:gd name="connsiteY4-36" fmla="*/ 523875 h 1066800"/>
              <a:gd name="connsiteX0-37" fmla="*/ 0 w 1516856"/>
              <a:gd name="connsiteY0-38" fmla="*/ 494717 h 1037642"/>
              <a:gd name="connsiteX1-39" fmla="*/ 542925 w 1516856"/>
              <a:gd name="connsiteY1-40" fmla="*/ 1037642 h 1037642"/>
              <a:gd name="connsiteX2-41" fmla="*/ 1516856 w 1516856"/>
              <a:gd name="connsiteY2-42" fmla="*/ 1037642 h 1037642"/>
              <a:gd name="connsiteX3-43" fmla="*/ 477373 w 1516856"/>
              <a:gd name="connsiteY3-44" fmla="*/ 0 h 1037642"/>
              <a:gd name="connsiteX4-45" fmla="*/ 0 w 1516856"/>
              <a:gd name="connsiteY4-46" fmla="*/ 494717 h 1037642"/>
              <a:gd name="connsiteX0-47" fmla="*/ 0 w 1516856"/>
              <a:gd name="connsiteY0-48" fmla="*/ 489416 h 1032341"/>
              <a:gd name="connsiteX1-49" fmla="*/ 542925 w 1516856"/>
              <a:gd name="connsiteY1-50" fmla="*/ 1032341 h 1032341"/>
              <a:gd name="connsiteX2-51" fmla="*/ 1516856 w 1516856"/>
              <a:gd name="connsiteY2-52" fmla="*/ 1032341 h 1032341"/>
              <a:gd name="connsiteX3-53" fmla="*/ 474722 w 1516856"/>
              <a:gd name="connsiteY3-54" fmla="*/ 0 h 1032341"/>
              <a:gd name="connsiteX4-55" fmla="*/ 0 w 1516856"/>
              <a:gd name="connsiteY4-56" fmla="*/ 489416 h 1032341"/>
              <a:gd name="connsiteX0-57" fmla="*/ 0 w 1516856"/>
              <a:gd name="connsiteY0-58" fmla="*/ 484115 h 1027040"/>
              <a:gd name="connsiteX1-59" fmla="*/ 542925 w 1516856"/>
              <a:gd name="connsiteY1-60" fmla="*/ 1027040 h 1027040"/>
              <a:gd name="connsiteX2-61" fmla="*/ 1516856 w 1516856"/>
              <a:gd name="connsiteY2-62" fmla="*/ 1027040 h 1027040"/>
              <a:gd name="connsiteX3-63" fmla="*/ 480024 w 1516856"/>
              <a:gd name="connsiteY3-64" fmla="*/ 0 h 1027040"/>
              <a:gd name="connsiteX4-65" fmla="*/ 0 w 1516856"/>
              <a:gd name="connsiteY4-66" fmla="*/ 484115 h 1027040"/>
              <a:gd name="connsiteX0-67" fmla="*/ 0 w 1516856"/>
              <a:gd name="connsiteY0-68" fmla="*/ 489417 h 1032342"/>
              <a:gd name="connsiteX1-69" fmla="*/ 542925 w 1516856"/>
              <a:gd name="connsiteY1-70" fmla="*/ 1032342 h 1032342"/>
              <a:gd name="connsiteX2-71" fmla="*/ 1516856 w 1516856"/>
              <a:gd name="connsiteY2-72" fmla="*/ 1032342 h 1032342"/>
              <a:gd name="connsiteX3-73" fmla="*/ 480024 w 1516856"/>
              <a:gd name="connsiteY3-74" fmla="*/ 0 h 1032342"/>
              <a:gd name="connsiteX4-75" fmla="*/ 0 w 1516856"/>
              <a:gd name="connsiteY4-76" fmla="*/ 489417 h 1032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62600" h="927358">
                <a:moveTo>
                  <a:pt x="0" y="439646"/>
                </a:moveTo>
                <a:lnTo>
                  <a:pt x="487712" y="927358"/>
                </a:lnTo>
                <a:lnTo>
                  <a:pt x="1362600" y="927358"/>
                </a:lnTo>
                <a:lnTo>
                  <a:pt x="431208" y="0"/>
                </a:lnTo>
                <a:lnTo>
                  <a:pt x="0" y="439646"/>
                </a:lnTo>
                <a:close/>
              </a:path>
            </a:pathLst>
          </a:custGeom>
          <a:gradFill>
            <a:gsLst>
              <a:gs pos="0">
                <a:srgbClr val="2842A2"/>
              </a:gs>
              <a:gs pos="56000">
                <a:schemeClr val="accent5">
                  <a:alpha val="0"/>
                </a:schemeClr>
              </a:gs>
            </a:gsLst>
            <a:lin ang="4200000" scaled="0"/>
          </a:gra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PA_库_矩形 5"/>
          <p:cNvSpPr/>
          <p:nvPr>
            <p:custDataLst>
              <p:tags r:id="rId3"/>
            </p:custDataLst>
          </p:nvPr>
        </p:nvSpPr>
        <p:spPr>
          <a:xfrm>
            <a:off x="1164520" y="2401277"/>
            <a:ext cx="435428" cy="435428"/>
          </a:xfrm>
          <a:prstGeom prst="rect">
            <a:avLst/>
          </a:prstGeom>
          <a:solidFill>
            <a:srgbClr val="2842A2"/>
          </a:solidFill>
          <a:ln>
            <a:noFill/>
          </a:ln>
          <a:effectLst>
            <a:outerShdw blurRad="889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  <p:sp>
        <p:nvSpPr>
          <p:cNvPr id="5" name="PA_库_文本框 6"/>
          <p:cNvSpPr txBox="1"/>
          <p:nvPr>
            <p:custDataLst>
              <p:tags r:id="rId4"/>
            </p:custDataLst>
          </p:nvPr>
        </p:nvSpPr>
        <p:spPr>
          <a:xfrm>
            <a:off x="1226582" y="2441973"/>
            <a:ext cx="31686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1</a:t>
            </a: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6" name="PA_库_文本框 7"/>
          <p:cNvSpPr txBox="1"/>
          <p:nvPr>
            <p:custDataLst>
              <p:tags r:id="rId5"/>
            </p:custDataLst>
          </p:nvPr>
        </p:nvSpPr>
        <p:spPr>
          <a:xfrm>
            <a:off x="1733550" y="2403475"/>
            <a:ext cx="6026785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2842A2"/>
                </a:solidFill>
                <a:effectLst>
                  <a:outerShdw blurRad="50800" dist="25400" dir="5400000" algn="t" rotWithShape="0">
                    <a:srgbClr val="000000">
                      <a:alpha val="20000"/>
                    </a:srgbClr>
                  </a:outerShdw>
                </a:effectLst>
                <a:latin typeface="Microsoft YaHei UI" panose="020B0503020204020204" charset="-122"/>
                <a:ea typeface="Microsoft YaHei UI" panose="020B0503020204020204" charset="-122"/>
              </a:rPr>
              <a:t>喜爱诗词、需要诗词学习的普通读者</a:t>
            </a:r>
            <a:endParaRPr lang="zh-CN" altLang="en-US" sz="2800">
              <a:solidFill>
                <a:srgbClr val="2842A2"/>
              </a:solidFill>
              <a:effectLst>
                <a:outerShdw blurRad="50800" dist="25400" dir="5400000" algn="t" rotWithShape="0">
                  <a:srgbClr val="000000">
                    <a:alpha val="20000"/>
                  </a:srgbClr>
                </a:outerShdw>
              </a:effectLst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20" name="PA_库_Freeform: Shape 21"/>
          <p:cNvSpPr/>
          <p:nvPr>
            <p:custDataLst>
              <p:tags r:id="rId6"/>
            </p:custDataLst>
          </p:nvPr>
        </p:nvSpPr>
        <p:spPr>
          <a:xfrm>
            <a:off x="1166433" y="3435796"/>
            <a:ext cx="1362600" cy="927358"/>
          </a:xfrm>
          <a:custGeom>
            <a:avLst/>
            <a:gdLst>
              <a:gd name="connsiteX0" fmla="*/ 28575 w 1545431"/>
              <a:gd name="connsiteY0" fmla="*/ 526256 h 1069181"/>
              <a:gd name="connsiteX1" fmla="*/ 571500 w 1545431"/>
              <a:gd name="connsiteY1" fmla="*/ 1069181 h 1069181"/>
              <a:gd name="connsiteX2" fmla="*/ 1545431 w 1545431"/>
              <a:gd name="connsiteY2" fmla="*/ 1069181 h 1069181"/>
              <a:gd name="connsiteX3" fmla="*/ 476250 w 1545431"/>
              <a:gd name="connsiteY3" fmla="*/ 0 h 1069181"/>
              <a:gd name="connsiteX4" fmla="*/ 145256 w 1545431"/>
              <a:gd name="connsiteY4" fmla="*/ 0 h 1069181"/>
              <a:gd name="connsiteX5" fmla="*/ 0 w 1545431"/>
              <a:gd name="connsiteY5" fmla="*/ 276225 h 1069181"/>
              <a:gd name="connsiteX6" fmla="*/ 28575 w 1545431"/>
              <a:gd name="connsiteY6" fmla="*/ 526256 h 1069181"/>
              <a:gd name="connsiteX0-1" fmla="*/ 28575 w 1545431"/>
              <a:gd name="connsiteY0-2" fmla="*/ 526256 h 1069181"/>
              <a:gd name="connsiteX1-3" fmla="*/ 571500 w 1545431"/>
              <a:gd name="connsiteY1-4" fmla="*/ 1069181 h 1069181"/>
              <a:gd name="connsiteX2-5" fmla="*/ 1545431 w 1545431"/>
              <a:gd name="connsiteY2-6" fmla="*/ 1069181 h 1069181"/>
              <a:gd name="connsiteX3-7" fmla="*/ 471488 w 1545431"/>
              <a:gd name="connsiteY3-8" fmla="*/ 2381 h 1069181"/>
              <a:gd name="connsiteX4-9" fmla="*/ 145256 w 1545431"/>
              <a:gd name="connsiteY4-10" fmla="*/ 0 h 1069181"/>
              <a:gd name="connsiteX5-11" fmla="*/ 0 w 1545431"/>
              <a:gd name="connsiteY5-12" fmla="*/ 276225 h 1069181"/>
              <a:gd name="connsiteX6-13" fmla="*/ 28575 w 1545431"/>
              <a:gd name="connsiteY6-14" fmla="*/ 526256 h 1069181"/>
              <a:gd name="connsiteX0-15" fmla="*/ 0 w 1516856"/>
              <a:gd name="connsiteY0-16" fmla="*/ 526256 h 1069181"/>
              <a:gd name="connsiteX1-17" fmla="*/ 542925 w 1516856"/>
              <a:gd name="connsiteY1-18" fmla="*/ 1069181 h 1069181"/>
              <a:gd name="connsiteX2-19" fmla="*/ 1516856 w 1516856"/>
              <a:gd name="connsiteY2-20" fmla="*/ 1069181 h 1069181"/>
              <a:gd name="connsiteX3-21" fmla="*/ 442913 w 1516856"/>
              <a:gd name="connsiteY3-22" fmla="*/ 2381 h 1069181"/>
              <a:gd name="connsiteX4-23" fmla="*/ 116681 w 1516856"/>
              <a:gd name="connsiteY4-24" fmla="*/ 0 h 1069181"/>
              <a:gd name="connsiteX5-25" fmla="*/ 0 w 1516856"/>
              <a:gd name="connsiteY5-26" fmla="*/ 526256 h 1069181"/>
              <a:gd name="connsiteX0-27" fmla="*/ 0 w 1516856"/>
              <a:gd name="connsiteY0-28" fmla="*/ 523875 h 1066800"/>
              <a:gd name="connsiteX1-29" fmla="*/ 542925 w 1516856"/>
              <a:gd name="connsiteY1-30" fmla="*/ 1066800 h 1066800"/>
              <a:gd name="connsiteX2-31" fmla="*/ 1516856 w 1516856"/>
              <a:gd name="connsiteY2-32" fmla="*/ 1066800 h 1066800"/>
              <a:gd name="connsiteX3-33" fmla="*/ 442913 w 1516856"/>
              <a:gd name="connsiteY3-34" fmla="*/ 0 h 1066800"/>
              <a:gd name="connsiteX4-35" fmla="*/ 0 w 1516856"/>
              <a:gd name="connsiteY4-36" fmla="*/ 523875 h 1066800"/>
              <a:gd name="connsiteX0-37" fmla="*/ 0 w 1516856"/>
              <a:gd name="connsiteY0-38" fmla="*/ 494717 h 1037642"/>
              <a:gd name="connsiteX1-39" fmla="*/ 542925 w 1516856"/>
              <a:gd name="connsiteY1-40" fmla="*/ 1037642 h 1037642"/>
              <a:gd name="connsiteX2-41" fmla="*/ 1516856 w 1516856"/>
              <a:gd name="connsiteY2-42" fmla="*/ 1037642 h 1037642"/>
              <a:gd name="connsiteX3-43" fmla="*/ 477373 w 1516856"/>
              <a:gd name="connsiteY3-44" fmla="*/ 0 h 1037642"/>
              <a:gd name="connsiteX4-45" fmla="*/ 0 w 1516856"/>
              <a:gd name="connsiteY4-46" fmla="*/ 494717 h 1037642"/>
              <a:gd name="connsiteX0-47" fmla="*/ 0 w 1516856"/>
              <a:gd name="connsiteY0-48" fmla="*/ 489416 h 1032341"/>
              <a:gd name="connsiteX1-49" fmla="*/ 542925 w 1516856"/>
              <a:gd name="connsiteY1-50" fmla="*/ 1032341 h 1032341"/>
              <a:gd name="connsiteX2-51" fmla="*/ 1516856 w 1516856"/>
              <a:gd name="connsiteY2-52" fmla="*/ 1032341 h 1032341"/>
              <a:gd name="connsiteX3-53" fmla="*/ 474722 w 1516856"/>
              <a:gd name="connsiteY3-54" fmla="*/ 0 h 1032341"/>
              <a:gd name="connsiteX4-55" fmla="*/ 0 w 1516856"/>
              <a:gd name="connsiteY4-56" fmla="*/ 489416 h 1032341"/>
              <a:gd name="connsiteX0-57" fmla="*/ 0 w 1516856"/>
              <a:gd name="connsiteY0-58" fmla="*/ 484115 h 1027040"/>
              <a:gd name="connsiteX1-59" fmla="*/ 542925 w 1516856"/>
              <a:gd name="connsiteY1-60" fmla="*/ 1027040 h 1027040"/>
              <a:gd name="connsiteX2-61" fmla="*/ 1516856 w 1516856"/>
              <a:gd name="connsiteY2-62" fmla="*/ 1027040 h 1027040"/>
              <a:gd name="connsiteX3-63" fmla="*/ 480024 w 1516856"/>
              <a:gd name="connsiteY3-64" fmla="*/ 0 h 1027040"/>
              <a:gd name="connsiteX4-65" fmla="*/ 0 w 1516856"/>
              <a:gd name="connsiteY4-66" fmla="*/ 484115 h 1027040"/>
              <a:gd name="connsiteX0-67" fmla="*/ 0 w 1516856"/>
              <a:gd name="connsiteY0-68" fmla="*/ 489417 h 1032342"/>
              <a:gd name="connsiteX1-69" fmla="*/ 542925 w 1516856"/>
              <a:gd name="connsiteY1-70" fmla="*/ 1032342 h 1032342"/>
              <a:gd name="connsiteX2-71" fmla="*/ 1516856 w 1516856"/>
              <a:gd name="connsiteY2-72" fmla="*/ 1032342 h 1032342"/>
              <a:gd name="connsiteX3-73" fmla="*/ 480024 w 1516856"/>
              <a:gd name="connsiteY3-74" fmla="*/ 0 h 1032342"/>
              <a:gd name="connsiteX4-75" fmla="*/ 0 w 1516856"/>
              <a:gd name="connsiteY4-76" fmla="*/ 489417 h 1032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62600" h="927358">
                <a:moveTo>
                  <a:pt x="0" y="439646"/>
                </a:moveTo>
                <a:lnTo>
                  <a:pt x="487712" y="927358"/>
                </a:lnTo>
                <a:lnTo>
                  <a:pt x="1362600" y="927358"/>
                </a:lnTo>
                <a:lnTo>
                  <a:pt x="431208" y="0"/>
                </a:lnTo>
                <a:lnTo>
                  <a:pt x="0" y="439646"/>
                </a:lnTo>
                <a:close/>
              </a:path>
            </a:pathLst>
          </a:custGeom>
          <a:gradFill>
            <a:gsLst>
              <a:gs pos="0">
                <a:srgbClr val="2842A2"/>
              </a:gs>
              <a:gs pos="56000">
                <a:schemeClr val="accent5">
                  <a:alpha val="0"/>
                </a:schemeClr>
              </a:gs>
            </a:gsLst>
            <a:lin ang="4200000" scaled="0"/>
          </a:gra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1" name="PA_库_矩形 22"/>
          <p:cNvSpPr/>
          <p:nvPr>
            <p:custDataLst>
              <p:tags r:id="rId7"/>
            </p:custDataLst>
          </p:nvPr>
        </p:nvSpPr>
        <p:spPr>
          <a:xfrm>
            <a:off x="1164520" y="3438586"/>
            <a:ext cx="435428" cy="435428"/>
          </a:xfrm>
          <a:prstGeom prst="rect">
            <a:avLst/>
          </a:prstGeom>
          <a:solidFill>
            <a:srgbClr val="2842A2"/>
          </a:solidFill>
          <a:ln>
            <a:noFill/>
          </a:ln>
          <a:effectLst>
            <a:outerShdw blurRad="889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  <p:sp>
        <p:nvSpPr>
          <p:cNvPr id="22" name="PA_库_文本框 23"/>
          <p:cNvSpPr txBox="1"/>
          <p:nvPr>
            <p:custDataLst>
              <p:tags r:id="rId8"/>
            </p:custDataLst>
          </p:nvPr>
        </p:nvSpPr>
        <p:spPr>
          <a:xfrm>
            <a:off x="1226582" y="3479282"/>
            <a:ext cx="31686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2</a:t>
            </a:r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23" name="PA_库_文本框 24"/>
          <p:cNvSpPr txBox="1"/>
          <p:nvPr>
            <p:custDataLst>
              <p:tags r:id="rId9"/>
            </p:custDataLst>
          </p:nvPr>
        </p:nvSpPr>
        <p:spPr>
          <a:xfrm>
            <a:off x="1733298" y="3439824"/>
            <a:ext cx="3960366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2842A2"/>
                </a:solidFill>
                <a:effectLst>
                  <a:outerShdw blurRad="50800" dist="25400" dir="5400000" algn="t" rotWithShape="0">
                    <a:srgbClr val="000000">
                      <a:alpha val="20000"/>
                    </a:srgbClr>
                  </a:outerShdw>
                </a:effectLst>
                <a:latin typeface="Microsoft YaHei UI" panose="020B0503020204020204" charset="-122"/>
                <a:ea typeface="Microsoft YaHei UI" panose="020B0503020204020204" charset="-122"/>
              </a:rPr>
              <a:t>学生、老师、研究人员</a:t>
            </a:r>
            <a:endParaRPr lang="zh-CN" altLang="en-US" sz="2800">
              <a:solidFill>
                <a:srgbClr val="2842A2"/>
              </a:solidFill>
              <a:effectLst>
                <a:outerShdw blurRad="50800" dist="25400" dir="5400000" algn="t" rotWithShape="0">
                  <a:srgbClr val="000000">
                    <a:alpha val="20000"/>
                  </a:srgbClr>
                </a:outerShdw>
              </a:effectLst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24" name="PA_库_Freeform: Shape 25"/>
          <p:cNvSpPr/>
          <p:nvPr>
            <p:custDataLst>
              <p:tags r:id="rId10"/>
            </p:custDataLst>
          </p:nvPr>
        </p:nvSpPr>
        <p:spPr>
          <a:xfrm>
            <a:off x="1166433" y="4472329"/>
            <a:ext cx="1362600" cy="927358"/>
          </a:xfrm>
          <a:custGeom>
            <a:avLst/>
            <a:gdLst>
              <a:gd name="connsiteX0" fmla="*/ 28575 w 1545431"/>
              <a:gd name="connsiteY0" fmla="*/ 526256 h 1069181"/>
              <a:gd name="connsiteX1" fmla="*/ 571500 w 1545431"/>
              <a:gd name="connsiteY1" fmla="*/ 1069181 h 1069181"/>
              <a:gd name="connsiteX2" fmla="*/ 1545431 w 1545431"/>
              <a:gd name="connsiteY2" fmla="*/ 1069181 h 1069181"/>
              <a:gd name="connsiteX3" fmla="*/ 476250 w 1545431"/>
              <a:gd name="connsiteY3" fmla="*/ 0 h 1069181"/>
              <a:gd name="connsiteX4" fmla="*/ 145256 w 1545431"/>
              <a:gd name="connsiteY4" fmla="*/ 0 h 1069181"/>
              <a:gd name="connsiteX5" fmla="*/ 0 w 1545431"/>
              <a:gd name="connsiteY5" fmla="*/ 276225 h 1069181"/>
              <a:gd name="connsiteX6" fmla="*/ 28575 w 1545431"/>
              <a:gd name="connsiteY6" fmla="*/ 526256 h 1069181"/>
              <a:gd name="connsiteX0-1" fmla="*/ 28575 w 1545431"/>
              <a:gd name="connsiteY0-2" fmla="*/ 526256 h 1069181"/>
              <a:gd name="connsiteX1-3" fmla="*/ 571500 w 1545431"/>
              <a:gd name="connsiteY1-4" fmla="*/ 1069181 h 1069181"/>
              <a:gd name="connsiteX2-5" fmla="*/ 1545431 w 1545431"/>
              <a:gd name="connsiteY2-6" fmla="*/ 1069181 h 1069181"/>
              <a:gd name="connsiteX3-7" fmla="*/ 471488 w 1545431"/>
              <a:gd name="connsiteY3-8" fmla="*/ 2381 h 1069181"/>
              <a:gd name="connsiteX4-9" fmla="*/ 145256 w 1545431"/>
              <a:gd name="connsiteY4-10" fmla="*/ 0 h 1069181"/>
              <a:gd name="connsiteX5-11" fmla="*/ 0 w 1545431"/>
              <a:gd name="connsiteY5-12" fmla="*/ 276225 h 1069181"/>
              <a:gd name="connsiteX6-13" fmla="*/ 28575 w 1545431"/>
              <a:gd name="connsiteY6-14" fmla="*/ 526256 h 1069181"/>
              <a:gd name="connsiteX0-15" fmla="*/ 0 w 1516856"/>
              <a:gd name="connsiteY0-16" fmla="*/ 526256 h 1069181"/>
              <a:gd name="connsiteX1-17" fmla="*/ 542925 w 1516856"/>
              <a:gd name="connsiteY1-18" fmla="*/ 1069181 h 1069181"/>
              <a:gd name="connsiteX2-19" fmla="*/ 1516856 w 1516856"/>
              <a:gd name="connsiteY2-20" fmla="*/ 1069181 h 1069181"/>
              <a:gd name="connsiteX3-21" fmla="*/ 442913 w 1516856"/>
              <a:gd name="connsiteY3-22" fmla="*/ 2381 h 1069181"/>
              <a:gd name="connsiteX4-23" fmla="*/ 116681 w 1516856"/>
              <a:gd name="connsiteY4-24" fmla="*/ 0 h 1069181"/>
              <a:gd name="connsiteX5-25" fmla="*/ 0 w 1516856"/>
              <a:gd name="connsiteY5-26" fmla="*/ 526256 h 1069181"/>
              <a:gd name="connsiteX0-27" fmla="*/ 0 w 1516856"/>
              <a:gd name="connsiteY0-28" fmla="*/ 523875 h 1066800"/>
              <a:gd name="connsiteX1-29" fmla="*/ 542925 w 1516856"/>
              <a:gd name="connsiteY1-30" fmla="*/ 1066800 h 1066800"/>
              <a:gd name="connsiteX2-31" fmla="*/ 1516856 w 1516856"/>
              <a:gd name="connsiteY2-32" fmla="*/ 1066800 h 1066800"/>
              <a:gd name="connsiteX3-33" fmla="*/ 442913 w 1516856"/>
              <a:gd name="connsiteY3-34" fmla="*/ 0 h 1066800"/>
              <a:gd name="connsiteX4-35" fmla="*/ 0 w 1516856"/>
              <a:gd name="connsiteY4-36" fmla="*/ 523875 h 1066800"/>
              <a:gd name="connsiteX0-37" fmla="*/ 0 w 1516856"/>
              <a:gd name="connsiteY0-38" fmla="*/ 494717 h 1037642"/>
              <a:gd name="connsiteX1-39" fmla="*/ 542925 w 1516856"/>
              <a:gd name="connsiteY1-40" fmla="*/ 1037642 h 1037642"/>
              <a:gd name="connsiteX2-41" fmla="*/ 1516856 w 1516856"/>
              <a:gd name="connsiteY2-42" fmla="*/ 1037642 h 1037642"/>
              <a:gd name="connsiteX3-43" fmla="*/ 477373 w 1516856"/>
              <a:gd name="connsiteY3-44" fmla="*/ 0 h 1037642"/>
              <a:gd name="connsiteX4-45" fmla="*/ 0 w 1516856"/>
              <a:gd name="connsiteY4-46" fmla="*/ 494717 h 1037642"/>
              <a:gd name="connsiteX0-47" fmla="*/ 0 w 1516856"/>
              <a:gd name="connsiteY0-48" fmla="*/ 489416 h 1032341"/>
              <a:gd name="connsiteX1-49" fmla="*/ 542925 w 1516856"/>
              <a:gd name="connsiteY1-50" fmla="*/ 1032341 h 1032341"/>
              <a:gd name="connsiteX2-51" fmla="*/ 1516856 w 1516856"/>
              <a:gd name="connsiteY2-52" fmla="*/ 1032341 h 1032341"/>
              <a:gd name="connsiteX3-53" fmla="*/ 474722 w 1516856"/>
              <a:gd name="connsiteY3-54" fmla="*/ 0 h 1032341"/>
              <a:gd name="connsiteX4-55" fmla="*/ 0 w 1516856"/>
              <a:gd name="connsiteY4-56" fmla="*/ 489416 h 1032341"/>
              <a:gd name="connsiteX0-57" fmla="*/ 0 w 1516856"/>
              <a:gd name="connsiteY0-58" fmla="*/ 484115 h 1027040"/>
              <a:gd name="connsiteX1-59" fmla="*/ 542925 w 1516856"/>
              <a:gd name="connsiteY1-60" fmla="*/ 1027040 h 1027040"/>
              <a:gd name="connsiteX2-61" fmla="*/ 1516856 w 1516856"/>
              <a:gd name="connsiteY2-62" fmla="*/ 1027040 h 1027040"/>
              <a:gd name="connsiteX3-63" fmla="*/ 480024 w 1516856"/>
              <a:gd name="connsiteY3-64" fmla="*/ 0 h 1027040"/>
              <a:gd name="connsiteX4-65" fmla="*/ 0 w 1516856"/>
              <a:gd name="connsiteY4-66" fmla="*/ 484115 h 1027040"/>
              <a:gd name="connsiteX0-67" fmla="*/ 0 w 1516856"/>
              <a:gd name="connsiteY0-68" fmla="*/ 489417 h 1032342"/>
              <a:gd name="connsiteX1-69" fmla="*/ 542925 w 1516856"/>
              <a:gd name="connsiteY1-70" fmla="*/ 1032342 h 1032342"/>
              <a:gd name="connsiteX2-71" fmla="*/ 1516856 w 1516856"/>
              <a:gd name="connsiteY2-72" fmla="*/ 1032342 h 1032342"/>
              <a:gd name="connsiteX3-73" fmla="*/ 480024 w 1516856"/>
              <a:gd name="connsiteY3-74" fmla="*/ 0 h 1032342"/>
              <a:gd name="connsiteX4-75" fmla="*/ 0 w 1516856"/>
              <a:gd name="connsiteY4-76" fmla="*/ 489417 h 1032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62600" h="927358">
                <a:moveTo>
                  <a:pt x="0" y="439646"/>
                </a:moveTo>
                <a:lnTo>
                  <a:pt x="487712" y="927358"/>
                </a:lnTo>
                <a:lnTo>
                  <a:pt x="1362600" y="927358"/>
                </a:lnTo>
                <a:lnTo>
                  <a:pt x="431208" y="0"/>
                </a:lnTo>
                <a:lnTo>
                  <a:pt x="0" y="439646"/>
                </a:lnTo>
                <a:close/>
              </a:path>
            </a:pathLst>
          </a:custGeom>
          <a:gradFill>
            <a:gsLst>
              <a:gs pos="0">
                <a:srgbClr val="2842A2"/>
              </a:gs>
              <a:gs pos="56000">
                <a:schemeClr val="accent5">
                  <a:alpha val="0"/>
                </a:schemeClr>
              </a:gs>
            </a:gsLst>
            <a:lin ang="4200000" scaled="0"/>
          </a:gra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PA_库_矩形 26"/>
          <p:cNvSpPr/>
          <p:nvPr>
            <p:custDataLst>
              <p:tags r:id="rId11"/>
            </p:custDataLst>
          </p:nvPr>
        </p:nvSpPr>
        <p:spPr>
          <a:xfrm>
            <a:off x="1164520" y="4475119"/>
            <a:ext cx="435428" cy="435428"/>
          </a:xfrm>
          <a:prstGeom prst="rect">
            <a:avLst/>
          </a:prstGeom>
          <a:solidFill>
            <a:srgbClr val="2842A2"/>
          </a:solidFill>
          <a:ln>
            <a:noFill/>
          </a:ln>
          <a:effectLst>
            <a:outerShdw blurRad="889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  <p:sp>
        <p:nvSpPr>
          <p:cNvPr id="26" name="PA_库_文本框 27"/>
          <p:cNvSpPr txBox="1"/>
          <p:nvPr>
            <p:custDataLst>
              <p:tags r:id="rId12"/>
            </p:custDataLst>
          </p:nvPr>
        </p:nvSpPr>
        <p:spPr>
          <a:xfrm>
            <a:off x="1226582" y="4515815"/>
            <a:ext cx="3113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dobe Garamond Pro"/>
                <a:ea typeface="思源黑体 CN Normal"/>
              </a:rPr>
              <a:t>3</a:t>
            </a:r>
            <a:endParaRPr lang="zh-CN" altLang="en-US">
              <a:solidFill>
                <a:schemeClr val="bg1"/>
              </a:solidFill>
              <a:latin typeface="Adobe Garamond Pro"/>
              <a:ea typeface="思源黑体 CN Normal"/>
            </a:endParaRPr>
          </a:p>
        </p:txBody>
      </p:sp>
      <p:sp>
        <p:nvSpPr>
          <p:cNvPr id="27" name="PA_库_文本框 28"/>
          <p:cNvSpPr txBox="1"/>
          <p:nvPr>
            <p:custDataLst>
              <p:tags r:id="rId13"/>
            </p:custDataLst>
          </p:nvPr>
        </p:nvSpPr>
        <p:spPr>
          <a:xfrm>
            <a:off x="1733297" y="4474343"/>
            <a:ext cx="3960366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2842A2"/>
                </a:solidFill>
                <a:effectLst>
                  <a:outerShdw blurRad="50800" dist="25400" dir="5400000" algn="t" rotWithShape="0">
                    <a:srgbClr val="000000">
                      <a:alpha val="20000"/>
                    </a:srgbClr>
                  </a:outerShdw>
                </a:effectLst>
                <a:latin typeface="Microsoft YaHei UI" panose="020B0503020204020204" charset="-122"/>
                <a:ea typeface="Microsoft YaHei UI" panose="020B0503020204020204" charset="-122"/>
              </a:rPr>
              <a:t>学校和教育机构</a:t>
            </a:r>
            <a:endParaRPr lang="zh-CN" altLang="en-US" sz="2800">
              <a:solidFill>
                <a:srgbClr val="2842A2"/>
              </a:solidFill>
              <a:effectLst>
                <a:outerShdw blurRad="50800" dist="25400" dir="5400000" algn="t" rotWithShape="0">
                  <a:srgbClr val="000000">
                    <a:alpha val="20000"/>
                  </a:srgbClr>
                </a:outerShdw>
              </a:effectLst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30" name="PA_库_文本框 31"/>
          <p:cNvSpPr txBox="1"/>
          <p:nvPr>
            <p:custDataLst>
              <p:tags r:id="rId14"/>
            </p:custDataLst>
          </p:nvPr>
        </p:nvSpPr>
        <p:spPr>
          <a:xfrm>
            <a:off x="3004582" y="4602254"/>
            <a:ext cx="3113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dobe Garamond Pro"/>
                <a:ea typeface="思源黑体 CN Normal"/>
              </a:rPr>
              <a:t>4</a:t>
            </a:r>
            <a:endParaRPr lang="zh-CN" altLang="en-US">
              <a:solidFill>
                <a:schemeClr val="bg1"/>
              </a:solidFill>
              <a:latin typeface="Adobe Garamond Pro"/>
              <a:ea typeface="思源黑体 CN Normal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922145" y="1059180"/>
            <a:ext cx="2667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 UI" panose="020B0503020204020204" charset="-122"/>
                <a:ea typeface="Microsoft YaHei UI" panose="020B0503020204020204" charset="-122"/>
              </a:rPr>
              <a:t>目标用户</a:t>
            </a:r>
            <a:endParaRPr lang="zh-CN" altLang="en-US" sz="4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6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4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2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0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8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6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4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2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00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08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" name="组合 21"/>
          <p:cNvGrpSpPr/>
          <p:nvPr/>
        </p:nvGrpSpPr>
        <p:grpSpPr>
          <a:xfrm>
            <a:off x="-9357360" y="-2484755"/>
            <a:ext cx="11826240" cy="11826240"/>
            <a:chOff x="-2517" y="-3912"/>
            <a:chExt cx="18624" cy="18624"/>
          </a:xfrm>
        </p:grpSpPr>
        <p:sp>
          <p:nvSpPr>
            <p:cNvPr id="4" name="椭圆 3"/>
            <p:cNvSpPr/>
            <p:nvPr/>
          </p:nvSpPr>
          <p:spPr>
            <a:xfrm>
              <a:off x="-2517" y="-3912"/>
              <a:ext cx="18624" cy="1862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3175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17500" dist="38100" sx="105000" sy="105000" algn="l" rotWithShape="0">
                    <a:prstClr val="black">
                      <a:alpha val="55000"/>
                    </a:prstClr>
                  </a:outerShdw>
                </a:effectLst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1"/>
              </p:custDataLst>
            </p:nvPr>
          </p:nvSpPr>
          <p:spPr>
            <a:xfrm>
              <a:off x="13337" y="3662"/>
              <a:ext cx="2770" cy="34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zh-CN" altLang="en-US" sz="2000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文化推广</a:t>
              </a:r>
              <a:endParaRPr lang="zh-CN" altLang="en-US" sz="2000" b="1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endParaRPr lang="zh-CN" altLang="en-US" sz="2000" b="1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 sz="2000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与</a:t>
              </a:r>
              <a:r>
                <a:rPr lang="zh-CN" altLang="en-US" sz="2000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文化机构、博物馆和相关学府</a:t>
              </a:r>
              <a:r>
                <a:rPr lang="zh-CN" altLang="en-US" sz="2000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合作，推广可以提高可信度并扩大用户群体。</a:t>
              </a:r>
              <a:endParaRPr lang="zh-CN" altLang="en-US" sz="20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-9999345" y="-2484755"/>
            <a:ext cx="11826240" cy="11826240"/>
            <a:chOff x="-5408" y="-3912"/>
            <a:chExt cx="18624" cy="18624"/>
          </a:xfrm>
        </p:grpSpPr>
        <p:sp>
          <p:nvSpPr>
            <p:cNvPr id="10" name="椭圆 9"/>
            <p:cNvSpPr/>
            <p:nvPr>
              <p:custDataLst>
                <p:tags r:id="rId2"/>
              </p:custDataLst>
            </p:nvPr>
          </p:nvSpPr>
          <p:spPr>
            <a:xfrm>
              <a:off x="-5408" y="-3912"/>
              <a:ext cx="18624" cy="1862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3175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17500" dist="38100" sx="105000" sy="105000" algn="l" rotWithShape="0">
                    <a:prstClr val="black">
                      <a:alpha val="55000"/>
                    </a:prstClr>
                  </a:outerShdw>
                </a:effectLst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3"/>
              </p:custDataLst>
            </p:nvPr>
          </p:nvSpPr>
          <p:spPr>
            <a:xfrm>
              <a:off x="10120" y="3662"/>
              <a:ext cx="2770" cy="34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zh-CN" altLang="en-US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引流和市场营销</a:t>
              </a:r>
              <a:endParaRPr lang="zh-CN" altLang="en-US" b="1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利用</a:t>
              </a:r>
              <a:r>
                <a:rPr lang="zh-CN" altLang="en-US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社交媒体、博客、广告</a:t>
              </a:r>
              <a:r>
                <a:rPr lang="zh-CN" altLang="en-US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等多种渠道推广。</a:t>
              </a:r>
              <a:endPara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采用</a:t>
              </a:r>
              <a:r>
                <a:rPr lang="zh-CN" altLang="en-US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专题推广、分享返利、赠券、新用户优惠、</a:t>
              </a:r>
              <a:r>
                <a:rPr lang="zh-CN" altLang="en-US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  <a:sym typeface="+mn-ea"/>
                </a:rPr>
                <a:t>SEO优化和内容营销策略</a:t>
              </a:r>
              <a:r>
                <a:rPr lang="zh-CN" altLang="en-US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等模式，靠利益吸引用户。</a:t>
              </a:r>
              <a:endPara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-10659110" y="-2484755"/>
            <a:ext cx="11826240" cy="11826240"/>
            <a:chOff x="-8080" y="-3912"/>
            <a:chExt cx="18624" cy="18624"/>
          </a:xfrm>
        </p:grpSpPr>
        <p:sp>
          <p:nvSpPr>
            <p:cNvPr id="9" name="椭圆 8"/>
            <p:cNvSpPr/>
            <p:nvPr>
              <p:custDataLst>
                <p:tags r:id="rId4"/>
              </p:custDataLst>
            </p:nvPr>
          </p:nvSpPr>
          <p:spPr>
            <a:xfrm>
              <a:off x="-8080" y="-3912"/>
              <a:ext cx="18624" cy="186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3175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17500" dist="38100" sx="105000" sy="105000" algn="l" rotWithShape="0">
                    <a:prstClr val="black">
                      <a:alpha val="55000"/>
                    </a:prstClr>
                  </a:outerShdw>
                </a:effectLst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5"/>
              </p:custDataLst>
            </p:nvPr>
          </p:nvSpPr>
          <p:spPr>
            <a:xfrm>
              <a:off x="7769" y="3662"/>
              <a:ext cx="2770" cy="34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社群运营</a:t>
              </a:r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 b="1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社群营销，靠内容运营</a:t>
              </a:r>
              <a:r>
                <a:rPr lang="zh-CN" altLang="en-US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，与用户交朋友</a:t>
              </a:r>
              <a:r>
                <a:rPr lang="zh-CN" altLang="en-US" b="1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增加信任感</a:t>
              </a:r>
              <a:r>
                <a:rPr lang="zh-CN" altLang="en-US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，让用户参与产品的研发设计，更好</a:t>
              </a:r>
              <a:r>
                <a:rPr lang="zh-CN" altLang="en-US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地获取正确的用户需求。</a:t>
              </a:r>
              <a:endParaRPr lang="zh-CN" altLang="en-US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-11337290" y="-2484755"/>
            <a:ext cx="11826240" cy="11826240"/>
            <a:chOff x="-10855" y="-3912"/>
            <a:chExt cx="18624" cy="18624"/>
          </a:xfrm>
        </p:grpSpPr>
        <p:sp>
          <p:nvSpPr>
            <p:cNvPr id="8" name="椭圆 7"/>
            <p:cNvSpPr/>
            <p:nvPr>
              <p:custDataLst>
                <p:tags r:id="rId6"/>
              </p:custDataLst>
            </p:nvPr>
          </p:nvSpPr>
          <p:spPr>
            <a:xfrm>
              <a:off x="-10855" y="-3912"/>
              <a:ext cx="18624" cy="1862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3175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17500" dist="38100" sx="105000" sy="105000" algn="l" rotWithShape="0">
                    <a:prstClr val="black">
                      <a:alpha val="55000"/>
                    </a:prstClr>
                  </a:outerShdw>
                </a:effectLst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7"/>
              </p:custDataLst>
            </p:nvPr>
          </p:nvSpPr>
          <p:spPr>
            <a:xfrm>
              <a:off x="4999" y="3662"/>
              <a:ext cx="2770" cy="34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线下活动</a:t>
              </a:r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如</a:t>
              </a:r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诗歌朗诵比赛、文化展览和诗词工作坊</a:t>
              </a:r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。建立</a:t>
              </a:r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社区</a:t>
              </a:r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，吸引更多用户参与。</a:t>
              </a:r>
              <a:endParaRPr lang="zh-CN" altLang="en-US"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-12098020" y="-2484755"/>
            <a:ext cx="11826240" cy="11826240"/>
            <a:chOff x="-13606" y="-3912"/>
            <a:chExt cx="18624" cy="18624"/>
          </a:xfrm>
        </p:grpSpPr>
        <p:sp>
          <p:nvSpPr>
            <p:cNvPr id="11" name="椭圆 10"/>
            <p:cNvSpPr/>
            <p:nvPr>
              <p:custDataLst>
                <p:tags r:id="rId8"/>
              </p:custDataLst>
            </p:nvPr>
          </p:nvSpPr>
          <p:spPr>
            <a:xfrm>
              <a:off x="-13606" y="-3912"/>
              <a:ext cx="18624" cy="186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3175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17500" dist="38100" sx="105000" sy="105000" algn="l" rotWithShape="0">
                    <a:prstClr val="black">
                      <a:alpha val="55000"/>
                    </a:prstClr>
                  </a:outerShdw>
                </a:effectLst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9"/>
              </p:custDataLst>
            </p:nvPr>
          </p:nvSpPr>
          <p:spPr>
            <a:xfrm>
              <a:off x="1736" y="3662"/>
              <a:ext cx="2770" cy="34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分销模式</a:t>
              </a:r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通过用户分享产品可获得</a:t>
              </a:r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返现或佣金</a:t>
              </a:r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的形式，邀请新老用户可获得奖励，让每位用户都参与产品推广。配合新用户引流，通过</a:t>
              </a:r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朋友圈的近关系</a:t>
              </a:r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进行推广。</a:t>
              </a:r>
              <a:endParaRPr lang="zh-CN" altLang="en-US"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6789420" y="2838450"/>
            <a:ext cx="56114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 UI" panose="020B0503020204020204" charset="-122"/>
                <a:ea typeface="Microsoft YaHei UI" panose="020B0503020204020204" charset="-122"/>
              </a:rPr>
              <a:t>如何争取用户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" name="组合 21"/>
          <p:cNvGrpSpPr/>
          <p:nvPr/>
        </p:nvGrpSpPr>
        <p:grpSpPr>
          <a:xfrm>
            <a:off x="-845820" y="-2484120"/>
            <a:ext cx="11826240" cy="11826240"/>
            <a:chOff x="-2517" y="-3912"/>
            <a:chExt cx="18624" cy="18624"/>
          </a:xfrm>
        </p:grpSpPr>
        <p:sp>
          <p:nvSpPr>
            <p:cNvPr id="4" name="椭圆 3"/>
            <p:cNvSpPr/>
            <p:nvPr/>
          </p:nvSpPr>
          <p:spPr>
            <a:xfrm>
              <a:off x="-2517" y="-3912"/>
              <a:ext cx="18624" cy="1862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3175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17500" dist="38100" sx="105000" sy="105000" algn="l" rotWithShape="0">
                    <a:prstClr val="black">
                      <a:alpha val="55000"/>
                    </a:prstClr>
                  </a:outerShdw>
                </a:effectLst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1"/>
              </p:custDataLst>
            </p:nvPr>
          </p:nvSpPr>
          <p:spPr>
            <a:xfrm>
              <a:off x="13337" y="3662"/>
              <a:ext cx="2770" cy="34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zh-CN" altLang="en-US" sz="2000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文化推广</a:t>
              </a:r>
              <a:endParaRPr lang="zh-CN" altLang="en-US" sz="2000" b="1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endParaRPr lang="zh-CN" altLang="en-US" sz="2000" b="1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 sz="2000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与</a:t>
              </a:r>
              <a:r>
                <a:rPr lang="zh-CN" altLang="en-US" sz="2000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文化机构、博物馆和相关学府</a:t>
              </a:r>
              <a:r>
                <a:rPr lang="zh-CN" altLang="en-US" sz="2000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合作，推广可以提高可信度并扩大用户群体。</a:t>
              </a:r>
              <a:endParaRPr lang="zh-CN" altLang="en-US" sz="20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-9999345" y="-2484755"/>
            <a:ext cx="11826240" cy="11826240"/>
            <a:chOff x="-5408" y="-3912"/>
            <a:chExt cx="18624" cy="18624"/>
          </a:xfrm>
        </p:grpSpPr>
        <p:sp>
          <p:nvSpPr>
            <p:cNvPr id="10" name="椭圆 9"/>
            <p:cNvSpPr/>
            <p:nvPr>
              <p:custDataLst>
                <p:tags r:id="rId2"/>
              </p:custDataLst>
            </p:nvPr>
          </p:nvSpPr>
          <p:spPr>
            <a:xfrm>
              <a:off x="-5408" y="-3912"/>
              <a:ext cx="18624" cy="1862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3175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17500" dist="38100" sx="105000" sy="105000" algn="l" rotWithShape="0">
                    <a:prstClr val="black">
                      <a:alpha val="55000"/>
                    </a:prstClr>
                  </a:outerShdw>
                </a:effectLst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3"/>
              </p:custDataLst>
            </p:nvPr>
          </p:nvSpPr>
          <p:spPr>
            <a:xfrm>
              <a:off x="10120" y="3662"/>
              <a:ext cx="2770" cy="34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zh-CN" altLang="en-US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引流和市场营销</a:t>
              </a:r>
              <a:endParaRPr lang="zh-CN" altLang="en-US" b="1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利用</a:t>
              </a:r>
              <a:r>
                <a:rPr lang="zh-CN" altLang="en-US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社交媒体、博客、广告</a:t>
              </a:r>
              <a:r>
                <a:rPr lang="zh-CN" altLang="en-US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等多种渠道推广。</a:t>
              </a:r>
              <a:endPara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采用</a:t>
              </a:r>
              <a:r>
                <a:rPr lang="zh-CN" altLang="en-US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专题推广、分享返利、赠券、新用户优惠、</a:t>
              </a:r>
              <a:r>
                <a:rPr lang="zh-CN" altLang="en-US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  <a:sym typeface="+mn-ea"/>
                </a:rPr>
                <a:t>SEO优化和内容营销策略</a:t>
              </a:r>
              <a:r>
                <a:rPr lang="zh-CN" altLang="en-US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等模式，靠利益吸引用户。</a:t>
              </a:r>
              <a:endPara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-10659110" y="-2484755"/>
            <a:ext cx="11826240" cy="11826240"/>
            <a:chOff x="-8080" y="-3912"/>
            <a:chExt cx="18624" cy="18624"/>
          </a:xfrm>
        </p:grpSpPr>
        <p:sp>
          <p:nvSpPr>
            <p:cNvPr id="9" name="椭圆 8"/>
            <p:cNvSpPr/>
            <p:nvPr>
              <p:custDataLst>
                <p:tags r:id="rId4"/>
              </p:custDataLst>
            </p:nvPr>
          </p:nvSpPr>
          <p:spPr>
            <a:xfrm>
              <a:off x="-8080" y="-3912"/>
              <a:ext cx="18624" cy="186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3175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17500" dist="38100" sx="105000" sy="105000" algn="l" rotWithShape="0">
                    <a:prstClr val="black">
                      <a:alpha val="55000"/>
                    </a:prstClr>
                  </a:outerShdw>
                </a:effectLst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5"/>
              </p:custDataLst>
            </p:nvPr>
          </p:nvSpPr>
          <p:spPr>
            <a:xfrm>
              <a:off x="7769" y="3662"/>
              <a:ext cx="2770" cy="34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社群运营</a:t>
              </a:r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 b="1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社群营销，靠内容运营</a:t>
              </a:r>
              <a:r>
                <a:rPr lang="zh-CN" altLang="en-US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，与用户交朋友</a:t>
              </a:r>
              <a:r>
                <a:rPr lang="zh-CN" altLang="en-US" b="1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增加信任感</a:t>
              </a:r>
              <a:r>
                <a:rPr lang="zh-CN" altLang="en-US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，让用户参与产品的研发设计，更好</a:t>
              </a:r>
              <a:r>
                <a:rPr lang="zh-CN" altLang="en-US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地获取正确的用户需求。</a:t>
              </a:r>
              <a:endParaRPr lang="zh-CN" altLang="en-US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-11337290" y="-2484755"/>
            <a:ext cx="11826240" cy="11826240"/>
            <a:chOff x="-10855" y="-3912"/>
            <a:chExt cx="18624" cy="18624"/>
          </a:xfrm>
        </p:grpSpPr>
        <p:sp>
          <p:nvSpPr>
            <p:cNvPr id="8" name="椭圆 7"/>
            <p:cNvSpPr/>
            <p:nvPr>
              <p:custDataLst>
                <p:tags r:id="rId6"/>
              </p:custDataLst>
            </p:nvPr>
          </p:nvSpPr>
          <p:spPr>
            <a:xfrm>
              <a:off x="-10855" y="-3912"/>
              <a:ext cx="18624" cy="1862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3175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17500" dist="38100" sx="105000" sy="105000" algn="l" rotWithShape="0">
                    <a:prstClr val="black">
                      <a:alpha val="55000"/>
                    </a:prstClr>
                  </a:outerShdw>
                </a:effectLst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7"/>
              </p:custDataLst>
            </p:nvPr>
          </p:nvSpPr>
          <p:spPr>
            <a:xfrm>
              <a:off x="4999" y="3662"/>
              <a:ext cx="2770" cy="34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线下活动</a:t>
              </a:r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如</a:t>
              </a:r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诗歌朗诵比赛、文化展览和诗词工作坊</a:t>
              </a:r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。建立</a:t>
              </a:r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社区</a:t>
              </a:r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，吸引更多用户参与。</a:t>
              </a:r>
              <a:endParaRPr lang="zh-CN" altLang="en-US"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-12098020" y="-2484755"/>
            <a:ext cx="11826240" cy="11826240"/>
            <a:chOff x="-13606" y="-3912"/>
            <a:chExt cx="18624" cy="18624"/>
          </a:xfrm>
        </p:grpSpPr>
        <p:sp>
          <p:nvSpPr>
            <p:cNvPr id="11" name="椭圆 10"/>
            <p:cNvSpPr/>
            <p:nvPr>
              <p:custDataLst>
                <p:tags r:id="rId8"/>
              </p:custDataLst>
            </p:nvPr>
          </p:nvSpPr>
          <p:spPr>
            <a:xfrm>
              <a:off x="-13606" y="-3912"/>
              <a:ext cx="18624" cy="186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3175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17500" dist="38100" sx="105000" sy="105000" algn="l" rotWithShape="0">
                    <a:prstClr val="black">
                      <a:alpha val="55000"/>
                    </a:prstClr>
                  </a:outerShdw>
                </a:effectLst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9"/>
              </p:custDataLst>
            </p:nvPr>
          </p:nvSpPr>
          <p:spPr>
            <a:xfrm>
              <a:off x="1736" y="3662"/>
              <a:ext cx="2770" cy="34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分销模式</a:t>
              </a:r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通过用户分享产品可获得</a:t>
              </a:r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返现或佣金</a:t>
              </a:r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的形式，邀请新老用户可获得奖励，让每位用户都参与产品推广。配合新用户引流，通过</a:t>
              </a:r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朋友圈的近关系</a:t>
              </a:r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进行推广。</a:t>
              </a:r>
              <a:endParaRPr lang="zh-CN" altLang="en-US"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9456420" y="7675880"/>
            <a:ext cx="56114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 UI" panose="020B0503020204020204" charset="-122"/>
                <a:ea typeface="Microsoft YaHei UI" panose="020B0503020204020204" charset="-122"/>
              </a:rPr>
              <a:t>如何争取用户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" name="组合 21"/>
          <p:cNvGrpSpPr/>
          <p:nvPr/>
        </p:nvGrpSpPr>
        <p:grpSpPr>
          <a:xfrm>
            <a:off x="-845820" y="-2484120"/>
            <a:ext cx="11826240" cy="11826240"/>
            <a:chOff x="-2517" y="-3912"/>
            <a:chExt cx="18624" cy="18624"/>
          </a:xfrm>
        </p:grpSpPr>
        <p:sp>
          <p:nvSpPr>
            <p:cNvPr id="4" name="椭圆 3"/>
            <p:cNvSpPr/>
            <p:nvPr/>
          </p:nvSpPr>
          <p:spPr>
            <a:xfrm>
              <a:off x="-2517" y="-3912"/>
              <a:ext cx="18624" cy="1862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3175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17500" dist="38100" sx="105000" sy="105000" algn="l" rotWithShape="0">
                    <a:prstClr val="black">
                      <a:alpha val="55000"/>
                    </a:prstClr>
                  </a:outerShdw>
                </a:effectLst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1"/>
              </p:custDataLst>
            </p:nvPr>
          </p:nvSpPr>
          <p:spPr>
            <a:xfrm>
              <a:off x="13337" y="3662"/>
              <a:ext cx="2770" cy="34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zh-CN" altLang="en-US" sz="2000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文化推广</a:t>
              </a:r>
              <a:endParaRPr lang="zh-CN" altLang="en-US" sz="2000" b="1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endParaRPr lang="zh-CN" altLang="en-US" sz="2000" b="1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 sz="2000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与</a:t>
              </a:r>
              <a:r>
                <a:rPr lang="zh-CN" altLang="en-US" sz="2000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文化机构、博物馆和相关学府</a:t>
              </a:r>
              <a:r>
                <a:rPr lang="zh-CN" altLang="en-US" sz="2000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合作，推广可以提高可信度并扩大用户群体。</a:t>
              </a:r>
              <a:endParaRPr lang="zh-CN" altLang="en-US" sz="20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-2691130" y="-2484120"/>
            <a:ext cx="11826240" cy="11826240"/>
            <a:chOff x="-5408" y="-3912"/>
            <a:chExt cx="18624" cy="18624"/>
          </a:xfrm>
        </p:grpSpPr>
        <p:sp>
          <p:nvSpPr>
            <p:cNvPr id="10" name="椭圆 9"/>
            <p:cNvSpPr/>
            <p:nvPr>
              <p:custDataLst>
                <p:tags r:id="rId2"/>
              </p:custDataLst>
            </p:nvPr>
          </p:nvSpPr>
          <p:spPr>
            <a:xfrm>
              <a:off x="-5408" y="-3912"/>
              <a:ext cx="18624" cy="1862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3175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17500" dist="38100" sx="105000" sy="105000" algn="l" rotWithShape="0">
                    <a:prstClr val="black">
                      <a:alpha val="55000"/>
                    </a:prstClr>
                  </a:outerShdw>
                </a:effectLst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3"/>
              </p:custDataLst>
            </p:nvPr>
          </p:nvSpPr>
          <p:spPr>
            <a:xfrm>
              <a:off x="10120" y="3662"/>
              <a:ext cx="2770" cy="34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zh-CN" altLang="en-US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引流和市场营销</a:t>
              </a:r>
              <a:endParaRPr lang="zh-CN" altLang="en-US" b="1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利用</a:t>
              </a:r>
              <a:r>
                <a:rPr lang="zh-CN" altLang="en-US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社交媒体、博客、广告</a:t>
              </a:r>
              <a:r>
                <a:rPr lang="zh-CN" altLang="en-US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等多种渠道推广。</a:t>
              </a:r>
              <a:endPara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采用</a:t>
              </a:r>
              <a:r>
                <a:rPr lang="zh-CN" altLang="en-US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专题推广、分享返利、赠券、新用户优惠、</a:t>
              </a:r>
              <a:r>
                <a:rPr lang="zh-CN" altLang="en-US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  <a:sym typeface="+mn-ea"/>
                </a:rPr>
                <a:t>SEO优化和内容营销策略</a:t>
              </a:r>
              <a:r>
                <a:rPr lang="zh-CN" altLang="en-US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等模式，靠利益吸引用户。</a:t>
              </a:r>
              <a:endPara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-10659110" y="-2484755"/>
            <a:ext cx="11826240" cy="11826240"/>
            <a:chOff x="-8080" y="-3912"/>
            <a:chExt cx="18624" cy="18624"/>
          </a:xfrm>
        </p:grpSpPr>
        <p:sp>
          <p:nvSpPr>
            <p:cNvPr id="9" name="椭圆 8"/>
            <p:cNvSpPr/>
            <p:nvPr>
              <p:custDataLst>
                <p:tags r:id="rId4"/>
              </p:custDataLst>
            </p:nvPr>
          </p:nvSpPr>
          <p:spPr>
            <a:xfrm>
              <a:off x="-8080" y="-3912"/>
              <a:ext cx="18624" cy="186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3175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17500" dist="38100" sx="105000" sy="105000" algn="l" rotWithShape="0">
                    <a:prstClr val="black">
                      <a:alpha val="55000"/>
                    </a:prstClr>
                  </a:outerShdw>
                </a:effectLst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5"/>
              </p:custDataLst>
            </p:nvPr>
          </p:nvSpPr>
          <p:spPr>
            <a:xfrm>
              <a:off x="7769" y="3662"/>
              <a:ext cx="2770" cy="34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社群运营</a:t>
              </a:r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 b="1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社群营销，靠内容运营</a:t>
              </a:r>
              <a:r>
                <a:rPr lang="zh-CN" altLang="en-US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，与用户交朋友</a:t>
              </a:r>
              <a:r>
                <a:rPr lang="zh-CN" altLang="en-US" b="1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增加信任感</a:t>
              </a:r>
              <a:r>
                <a:rPr lang="zh-CN" altLang="en-US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，让用户参与产品的研发设计，更好</a:t>
              </a:r>
              <a:r>
                <a:rPr lang="zh-CN" altLang="en-US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地获取正确的用户需求。</a:t>
              </a:r>
              <a:endParaRPr lang="zh-CN" altLang="en-US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-11337290" y="-2484755"/>
            <a:ext cx="11826240" cy="11826240"/>
            <a:chOff x="-10855" y="-3912"/>
            <a:chExt cx="18624" cy="18624"/>
          </a:xfrm>
        </p:grpSpPr>
        <p:sp>
          <p:nvSpPr>
            <p:cNvPr id="8" name="椭圆 7"/>
            <p:cNvSpPr/>
            <p:nvPr>
              <p:custDataLst>
                <p:tags r:id="rId6"/>
              </p:custDataLst>
            </p:nvPr>
          </p:nvSpPr>
          <p:spPr>
            <a:xfrm>
              <a:off x="-10855" y="-3912"/>
              <a:ext cx="18624" cy="1862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3175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17500" dist="38100" sx="105000" sy="105000" algn="l" rotWithShape="0">
                    <a:prstClr val="black">
                      <a:alpha val="55000"/>
                    </a:prstClr>
                  </a:outerShdw>
                </a:effectLst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7"/>
              </p:custDataLst>
            </p:nvPr>
          </p:nvSpPr>
          <p:spPr>
            <a:xfrm>
              <a:off x="4999" y="3662"/>
              <a:ext cx="2770" cy="34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线下活动</a:t>
              </a:r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如</a:t>
              </a:r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诗歌朗诵比赛、文化展览和诗词工作坊</a:t>
              </a:r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。建立</a:t>
              </a:r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社区</a:t>
              </a:r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，吸引更多用户参与。</a:t>
              </a:r>
              <a:endParaRPr lang="zh-CN" altLang="en-US"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-12098020" y="-2484755"/>
            <a:ext cx="11826240" cy="11826240"/>
            <a:chOff x="-13606" y="-3912"/>
            <a:chExt cx="18624" cy="18624"/>
          </a:xfrm>
        </p:grpSpPr>
        <p:sp>
          <p:nvSpPr>
            <p:cNvPr id="11" name="椭圆 10"/>
            <p:cNvSpPr/>
            <p:nvPr>
              <p:custDataLst>
                <p:tags r:id="rId8"/>
              </p:custDataLst>
            </p:nvPr>
          </p:nvSpPr>
          <p:spPr>
            <a:xfrm>
              <a:off x="-13606" y="-3912"/>
              <a:ext cx="18624" cy="186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3175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17500" dist="38100" sx="105000" sy="105000" algn="l" rotWithShape="0">
                    <a:prstClr val="black">
                      <a:alpha val="55000"/>
                    </a:prstClr>
                  </a:outerShdw>
                </a:effectLst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9"/>
              </p:custDataLst>
            </p:nvPr>
          </p:nvSpPr>
          <p:spPr>
            <a:xfrm>
              <a:off x="1736" y="3662"/>
              <a:ext cx="2770" cy="34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分销模式</a:t>
              </a:r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通过用户分享产品可获得</a:t>
              </a:r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返现或佣金</a:t>
              </a:r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的形式，邀请新老用户可获得奖励，让每位用户都参与产品推广。配合新用户引流，通过</a:t>
              </a:r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朋友圈的近关系</a:t>
              </a:r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进行推广。</a:t>
              </a:r>
              <a:endParaRPr lang="zh-CN" altLang="en-US"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9456420" y="7675880"/>
            <a:ext cx="56114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 UI" panose="020B0503020204020204" charset="-122"/>
                <a:ea typeface="Microsoft YaHei UI" panose="020B0503020204020204" charset="-122"/>
              </a:rPr>
              <a:t>如何争取用户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" name="组合 21"/>
          <p:cNvGrpSpPr/>
          <p:nvPr/>
        </p:nvGrpSpPr>
        <p:grpSpPr>
          <a:xfrm>
            <a:off x="-845820" y="-2484120"/>
            <a:ext cx="11826240" cy="11826240"/>
            <a:chOff x="-2517" y="-3912"/>
            <a:chExt cx="18624" cy="18624"/>
          </a:xfrm>
        </p:grpSpPr>
        <p:sp>
          <p:nvSpPr>
            <p:cNvPr id="4" name="椭圆 3"/>
            <p:cNvSpPr/>
            <p:nvPr/>
          </p:nvSpPr>
          <p:spPr>
            <a:xfrm>
              <a:off x="-2517" y="-3912"/>
              <a:ext cx="18624" cy="1862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3175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17500" dist="38100" sx="105000" sy="105000" algn="l" rotWithShape="0">
                    <a:prstClr val="black">
                      <a:alpha val="55000"/>
                    </a:prstClr>
                  </a:outerShdw>
                </a:effectLst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1"/>
              </p:custDataLst>
            </p:nvPr>
          </p:nvSpPr>
          <p:spPr>
            <a:xfrm>
              <a:off x="13337" y="3662"/>
              <a:ext cx="2770" cy="34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zh-CN" altLang="en-US" sz="2000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文化推广</a:t>
              </a:r>
              <a:endParaRPr lang="zh-CN" altLang="en-US" sz="2000" b="1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endParaRPr lang="zh-CN" altLang="en-US" sz="2000" b="1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 sz="2000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与</a:t>
              </a:r>
              <a:r>
                <a:rPr lang="zh-CN" altLang="en-US" sz="2000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文化机构、博物馆和相关学府</a:t>
              </a:r>
              <a:r>
                <a:rPr lang="zh-CN" altLang="en-US" sz="2000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合作，推广可以提高可信度并扩大用户群体。</a:t>
              </a:r>
              <a:endParaRPr lang="zh-CN" altLang="en-US" sz="20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-2691130" y="-2518410"/>
            <a:ext cx="11826240" cy="11826240"/>
            <a:chOff x="-5408" y="-3948"/>
            <a:chExt cx="18624" cy="18624"/>
          </a:xfrm>
        </p:grpSpPr>
        <p:sp>
          <p:nvSpPr>
            <p:cNvPr id="10" name="椭圆 9"/>
            <p:cNvSpPr/>
            <p:nvPr>
              <p:custDataLst>
                <p:tags r:id="rId2"/>
              </p:custDataLst>
            </p:nvPr>
          </p:nvSpPr>
          <p:spPr>
            <a:xfrm>
              <a:off x="-5408" y="-3948"/>
              <a:ext cx="18624" cy="1862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3175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17500" dist="38100" sx="105000" sy="105000" algn="l" rotWithShape="0">
                    <a:prstClr val="black">
                      <a:alpha val="55000"/>
                    </a:prstClr>
                  </a:outerShdw>
                </a:effectLst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3"/>
              </p:custDataLst>
            </p:nvPr>
          </p:nvSpPr>
          <p:spPr>
            <a:xfrm>
              <a:off x="10120" y="3662"/>
              <a:ext cx="2770" cy="34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zh-CN" altLang="en-US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引流和市场营销</a:t>
              </a:r>
              <a:endParaRPr lang="zh-CN" altLang="en-US" b="1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利用</a:t>
              </a:r>
              <a:r>
                <a:rPr lang="zh-CN" altLang="en-US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社交媒体、博客、广告</a:t>
              </a:r>
              <a:r>
                <a:rPr lang="zh-CN" altLang="en-US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等多种渠道推广。</a:t>
              </a:r>
              <a:endPara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采用</a:t>
              </a:r>
              <a:r>
                <a:rPr lang="zh-CN" altLang="en-US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专题推广、分享返利、赠券、新用户优惠、</a:t>
              </a:r>
              <a:r>
                <a:rPr lang="zh-CN" altLang="en-US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  <a:sym typeface="+mn-ea"/>
                </a:rPr>
                <a:t>SEO优化和内容营销策略</a:t>
              </a:r>
              <a:r>
                <a:rPr lang="zh-CN" altLang="en-US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等模式，靠利益吸引用户。</a:t>
              </a:r>
              <a:endPara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-4851400" y="-2461260"/>
            <a:ext cx="11826240" cy="11826240"/>
            <a:chOff x="-8080" y="-3912"/>
            <a:chExt cx="18624" cy="18624"/>
          </a:xfrm>
        </p:grpSpPr>
        <p:sp>
          <p:nvSpPr>
            <p:cNvPr id="9" name="椭圆 8"/>
            <p:cNvSpPr/>
            <p:nvPr>
              <p:custDataLst>
                <p:tags r:id="rId4"/>
              </p:custDataLst>
            </p:nvPr>
          </p:nvSpPr>
          <p:spPr>
            <a:xfrm>
              <a:off x="-8080" y="-3912"/>
              <a:ext cx="18624" cy="186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3175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17500" dist="38100" sx="105000" sy="105000" algn="l" rotWithShape="0">
                    <a:prstClr val="black">
                      <a:alpha val="55000"/>
                    </a:prstClr>
                  </a:outerShdw>
                </a:effectLst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5"/>
              </p:custDataLst>
            </p:nvPr>
          </p:nvSpPr>
          <p:spPr>
            <a:xfrm>
              <a:off x="7769" y="3662"/>
              <a:ext cx="2770" cy="34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社群运营</a:t>
              </a:r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 b="1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社群营销，靠内容运营</a:t>
              </a:r>
              <a:r>
                <a:rPr lang="zh-CN" altLang="en-US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，与用户交朋友</a:t>
              </a:r>
              <a:r>
                <a:rPr lang="zh-CN" altLang="en-US" b="1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增加信任感</a:t>
              </a:r>
              <a:r>
                <a:rPr lang="zh-CN" altLang="en-US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，让用户参与产品的研发设计，更好</a:t>
              </a:r>
              <a:r>
                <a:rPr lang="zh-CN" altLang="en-US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地获取正确的用户需求。</a:t>
              </a:r>
              <a:endParaRPr lang="zh-CN" altLang="en-US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-11337290" y="-2484755"/>
            <a:ext cx="11826240" cy="11826240"/>
            <a:chOff x="-10855" y="-3912"/>
            <a:chExt cx="18624" cy="18624"/>
          </a:xfrm>
        </p:grpSpPr>
        <p:sp>
          <p:nvSpPr>
            <p:cNvPr id="8" name="椭圆 7"/>
            <p:cNvSpPr/>
            <p:nvPr>
              <p:custDataLst>
                <p:tags r:id="rId6"/>
              </p:custDataLst>
            </p:nvPr>
          </p:nvSpPr>
          <p:spPr>
            <a:xfrm>
              <a:off x="-10855" y="-3912"/>
              <a:ext cx="18624" cy="1862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3175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17500" dist="38100" sx="105000" sy="105000" algn="l" rotWithShape="0">
                    <a:prstClr val="black">
                      <a:alpha val="55000"/>
                    </a:prstClr>
                  </a:outerShdw>
                </a:effectLst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7"/>
              </p:custDataLst>
            </p:nvPr>
          </p:nvSpPr>
          <p:spPr>
            <a:xfrm>
              <a:off x="4999" y="3662"/>
              <a:ext cx="2770" cy="34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线下活动</a:t>
              </a:r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如</a:t>
              </a:r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诗歌朗诵比赛、文化展览和诗词工作坊</a:t>
              </a:r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。建立</a:t>
              </a:r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社区</a:t>
              </a:r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，吸引更多用户参与。</a:t>
              </a:r>
              <a:endParaRPr lang="zh-CN" altLang="en-US"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-12098020" y="-2484755"/>
            <a:ext cx="11826240" cy="11826240"/>
            <a:chOff x="-13606" y="-3912"/>
            <a:chExt cx="18624" cy="18624"/>
          </a:xfrm>
        </p:grpSpPr>
        <p:sp>
          <p:nvSpPr>
            <p:cNvPr id="11" name="椭圆 10"/>
            <p:cNvSpPr/>
            <p:nvPr>
              <p:custDataLst>
                <p:tags r:id="rId8"/>
              </p:custDataLst>
            </p:nvPr>
          </p:nvSpPr>
          <p:spPr>
            <a:xfrm>
              <a:off x="-13606" y="-3912"/>
              <a:ext cx="18624" cy="186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3175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17500" dist="38100" sx="105000" sy="105000" algn="l" rotWithShape="0">
                    <a:prstClr val="black">
                      <a:alpha val="55000"/>
                    </a:prstClr>
                  </a:outerShdw>
                </a:effectLst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9"/>
              </p:custDataLst>
            </p:nvPr>
          </p:nvSpPr>
          <p:spPr>
            <a:xfrm>
              <a:off x="1736" y="3662"/>
              <a:ext cx="2770" cy="34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分销模式</a:t>
              </a:r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通过用户分享产品可获得</a:t>
              </a:r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返现或佣金</a:t>
              </a:r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的形式，邀请新老用户可获得奖励，让每位用户都参与产品推广。配合新用户引流，通过</a:t>
              </a:r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朋友圈的近关系</a:t>
              </a:r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进行推广。</a:t>
              </a:r>
              <a:endParaRPr lang="zh-CN" altLang="en-US"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9456420" y="7675880"/>
            <a:ext cx="56114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 UI" panose="020B0503020204020204" charset="-122"/>
                <a:ea typeface="Microsoft YaHei UI" panose="020B0503020204020204" charset="-122"/>
              </a:rPr>
              <a:t>如何争取用户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" name="组合 21"/>
          <p:cNvGrpSpPr/>
          <p:nvPr/>
        </p:nvGrpSpPr>
        <p:grpSpPr>
          <a:xfrm>
            <a:off x="-845820" y="-2484120"/>
            <a:ext cx="11826240" cy="11826240"/>
            <a:chOff x="-2517" y="-3912"/>
            <a:chExt cx="18624" cy="18624"/>
          </a:xfrm>
        </p:grpSpPr>
        <p:sp>
          <p:nvSpPr>
            <p:cNvPr id="4" name="椭圆 3"/>
            <p:cNvSpPr/>
            <p:nvPr/>
          </p:nvSpPr>
          <p:spPr>
            <a:xfrm>
              <a:off x="-2517" y="-3912"/>
              <a:ext cx="18624" cy="1862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3175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17500" dist="38100" sx="105000" sy="105000" algn="l" rotWithShape="0">
                    <a:prstClr val="black">
                      <a:alpha val="55000"/>
                    </a:prstClr>
                  </a:outerShdw>
                </a:effectLst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1"/>
              </p:custDataLst>
            </p:nvPr>
          </p:nvSpPr>
          <p:spPr>
            <a:xfrm>
              <a:off x="13337" y="3662"/>
              <a:ext cx="2770" cy="34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zh-CN" altLang="en-US" sz="2000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文化推广</a:t>
              </a:r>
              <a:endParaRPr lang="zh-CN" altLang="en-US" sz="2000" b="1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endParaRPr lang="zh-CN" altLang="en-US" sz="2000" b="1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 sz="2000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与</a:t>
              </a:r>
              <a:r>
                <a:rPr lang="zh-CN" altLang="en-US" sz="2000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文化机构、博物馆和相关学府</a:t>
              </a:r>
              <a:r>
                <a:rPr lang="zh-CN" altLang="en-US" sz="2000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合作，推广可以提高可信度并扩大用户群体。</a:t>
              </a:r>
              <a:endParaRPr lang="zh-CN" altLang="en-US" sz="20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-2691130" y="-2518410"/>
            <a:ext cx="11826240" cy="11826240"/>
            <a:chOff x="-5408" y="-3948"/>
            <a:chExt cx="18624" cy="18624"/>
          </a:xfrm>
        </p:grpSpPr>
        <p:sp>
          <p:nvSpPr>
            <p:cNvPr id="10" name="椭圆 9"/>
            <p:cNvSpPr/>
            <p:nvPr>
              <p:custDataLst>
                <p:tags r:id="rId2"/>
              </p:custDataLst>
            </p:nvPr>
          </p:nvSpPr>
          <p:spPr>
            <a:xfrm>
              <a:off x="-5408" y="-3948"/>
              <a:ext cx="18624" cy="1862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3175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17500" dist="38100" sx="105000" sy="105000" algn="l" rotWithShape="0">
                    <a:prstClr val="black">
                      <a:alpha val="55000"/>
                    </a:prstClr>
                  </a:outerShdw>
                </a:effectLst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3"/>
              </p:custDataLst>
            </p:nvPr>
          </p:nvSpPr>
          <p:spPr>
            <a:xfrm>
              <a:off x="10120" y="3662"/>
              <a:ext cx="2770" cy="34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zh-CN" altLang="en-US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引流和市场营销</a:t>
              </a:r>
              <a:endParaRPr lang="zh-CN" altLang="en-US" b="1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利用</a:t>
              </a:r>
              <a:r>
                <a:rPr lang="zh-CN" altLang="en-US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社交媒体、博客、广告</a:t>
              </a:r>
              <a:r>
                <a:rPr lang="zh-CN" altLang="en-US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等多种渠道推广。</a:t>
              </a:r>
              <a:endPara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采用</a:t>
              </a:r>
              <a:r>
                <a:rPr lang="zh-CN" altLang="en-US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专题推广、分享返利、赠券、新用户优惠、</a:t>
              </a:r>
              <a:r>
                <a:rPr lang="zh-CN" altLang="en-US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  <a:sym typeface="+mn-ea"/>
                </a:rPr>
                <a:t>SEO优化和内容营销策略</a:t>
              </a:r>
              <a:r>
                <a:rPr lang="zh-CN" altLang="en-US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等模式，靠利益吸引用户。</a:t>
              </a:r>
              <a:endPara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-4851400" y="-2461260"/>
            <a:ext cx="11826240" cy="11826240"/>
            <a:chOff x="-8080" y="-3912"/>
            <a:chExt cx="18624" cy="18624"/>
          </a:xfrm>
        </p:grpSpPr>
        <p:sp>
          <p:nvSpPr>
            <p:cNvPr id="9" name="椭圆 8"/>
            <p:cNvSpPr/>
            <p:nvPr>
              <p:custDataLst>
                <p:tags r:id="rId4"/>
              </p:custDataLst>
            </p:nvPr>
          </p:nvSpPr>
          <p:spPr>
            <a:xfrm>
              <a:off x="-8080" y="-3912"/>
              <a:ext cx="18624" cy="186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3175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17500" dist="38100" sx="105000" sy="105000" algn="l" rotWithShape="0">
                    <a:prstClr val="black">
                      <a:alpha val="55000"/>
                    </a:prstClr>
                  </a:outerShdw>
                </a:effectLst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5"/>
              </p:custDataLst>
            </p:nvPr>
          </p:nvSpPr>
          <p:spPr>
            <a:xfrm>
              <a:off x="7769" y="3662"/>
              <a:ext cx="2770" cy="34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社群运营</a:t>
              </a:r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 b="1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社群营销，靠内容运营</a:t>
              </a:r>
              <a:r>
                <a:rPr lang="zh-CN" altLang="en-US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，与用户交朋友</a:t>
              </a:r>
              <a:r>
                <a:rPr lang="zh-CN" altLang="en-US" b="1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增加信任感</a:t>
              </a:r>
              <a:r>
                <a:rPr lang="zh-CN" altLang="en-US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，让用户参与产品的研发设计，更好</a:t>
              </a:r>
              <a:r>
                <a:rPr lang="zh-CN" altLang="en-US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地获取正确的用户需求。</a:t>
              </a:r>
              <a:endParaRPr lang="zh-CN" altLang="en-US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-6811010" y="-2461260"/>
            <a:ext cx="11826240" cy="11826240"/>
            <a:chOff x="-10855" y="-3912"/>
            <a:chExt cx="18624" cy="18624"/>
          </a:xfrm>
        </p:grpSpPr>
        <p:sp>
          <p:nvSpPr>
            <p:cNvPr id="8" name="椭圆 7"/>
            <p:cNvSpPr/>
            <p:nvPr>
              <p:custDataLst>
                <p:tags r:id="rId6"/>
              </p:custDataLst>
            </p:nvPr>
          </p:nvSpPr>
          <p:spPr>
            <a:xfrm>
              <a:off x="-10855" y="-3912"/>
              <a:ext cx="18624" cy="1862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3175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17500" dist="38100" sx="105000" sy="105000" algn="l" rotWithShape="0">
                    <a:prstClr val="black">
                      <a:alpha val="55000"/>
                    </a:prstClr>
                  </a:outerShdw>
                </a:effectLst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7"/>
              </p:custDataLst>
            </p:nvPr>
          </p:nvSpPr>
          <p:spPr>
            <a:xfrm>
              <a:off x="4999" y="3662"/>
              <a:ext cx="2770" cy="34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线下活动</a:t>
              </a:r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如</a:t>
              </a:r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诗歌朗诵比赛、文化展览和诗词工作坊</a:t>
              </a:r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。建立</a:t>
              </a:r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社区</a:t>
              </a:r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，吸引更多用户参与。</a:t>
              </a:r>
              <a:endParaRPr lang="zh-CN" altLang="en-US"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-12098020" y="-2484755"/>
            <a:ext cx="11826240" cy="11826240"/>
            <a:chOff x="-13606" y="-3912"/>
            <a:chExt cx="18624" cy="18624"/>
          </a:xfrm>
        </p:grpSpPr>
        <p:sp>
          <p:nvSpPr>
            <p:cNvPr id="11" name="椭圆 10"/>
            <p:cNvSpPr/>
            <p:nvPr>
              <p:custDataLst>
                <p:tags r:id="rId8"/>
              </p:custDataLst>
            </p:nvPr>
          </p:nvSpPr>
          <p:spPr>
            <a:xfrm>
              <a:off x="-13606" y="-3912"/>
              <a:ext cx="18624" cy="186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3175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17500" dist="38100" sx="105000" sy="105000" algn="l" rotWithShape="0">
                    <a:prstClr val="black">
                      <a:alpha val="55000"/>
                    </a:prstClr>
                  </a:outerShdw>
                </a:effectLst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9"/>
              </p:custDataLst>
            </p:nvPr>
          </p:nvSpPr>
          <p:spPr>
            <a:xfrm>
              <a:off x="1736" y="3662"/>
              <a:ext cx="2770" cy="34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分销模式</a:t>
              </a:r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endParaRPr lang="zh-CN" altLang="en-US" b="1"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/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通过用户分享产品可获得</a:t>
              </a:r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返现或佣金</a:t>
              </a:r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的形式，邀请新老用户可获得奖励，让每位用户都参与产品推广。配合新用户引流，通过</a:t>
              </a:r>
              <a:r>
                <a:rPr lang="zh-CN" altLang="en-US" b="1">
                  <a:latin typeface="Microsoft YaHei UI" panose="020B0503020204020204" charset="-122"/>
                  <a:ea typeface="Microsoft YaHei UI" panose="020B0503020204020204" charset="-122"/>
                </a:rPr>
                <a:t>朋友圈的近关系</a:t>
              </a:r>
              <a:r>
                <a:rPr lang="zh-CN" altLang="en-US">
                  <a:latin typeface="Microsoft YaHei UI" panose="020B0503020204020204" charset="-122"/>
                  <a:ea typeface="Microsoft YaHei UI" panose="020B0503020204020204" charset="-122"/>
                </a:rPr>
                <a:t>进行推广。</a:t>
              </a:r>
              <a:endParaRPr lang="zh-CN" altLang="en-US"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9456420" y="7675880"/>
            <a:ext cx="56114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 UI" panose="020B0503020204020204" charset="-122"/>
                <a:ea typeface="Microsoft YaHei UI" panose="020B0503020204020204" charset="-122"/>
              </a:rPr>
              <a:t>如何争取用户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commondata" val="eyJoZGlkIjoiZGViNTI2YzMzMjE4YWY4ODU1OTMzOWM0M2NhNTE2NGM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PA" val="v4.0.0"/>
</p:tagLst>
</file>

<file path=ppt/tags/tag64.xml><?xml version="1.0" encoding="utf-8"?>
<p:tagLst xmlns:p="http://schemas.openxmlformats.org/presentationml/2006/main">
  <p:tag name="PA" val="v4.0.0"/>
</p:tagLst>
</file>

<file path=ppt/tags/tag65.xml><?xml version="1.0" encoding="utf-8"?>
<p:tagLst xmlns:p="http://schemas.openxmlformats.org/presentationml/2006/main">
  <p:tag name="PA" val="v4.0.0"/>
</p:tagLst>
</file>

<file path=ppt/tags/tag66.xml><?xml version="1.0" encoding="utf-8"?>
<p:tagLst xmlns:p="http://schemas.openxmlformats.org/presentationml/2006/main">
  <p:tag name="PA" val="v4.0.0"/>
</p:tagLst>
</file>

<file path=ppt/tags/tag67.xml><?xml version="1.0" encoding="utf-8"?>
<p:tagLst xmlns:p="http://schemas.openxmlformats.org/presentationml/2006/main">
  <p:tag name="PA" val="v4.0.0"/>
</p:tagLst>
</file>

<file path=ppt/tags/tag68.xml><?xml version="1.0" encoding="utf-8"?>
<p:tagLst xmlns:p="http://schemas.openxmlformats.org/presentationml/2006/main">
  <p:tag name="PA" val="v4.0.0"/>
</p:tagLst>
</file>

<file path=ppt/tags/tag69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PA" val="v4.0.0"/>
</p:tagLst>
</file>

<file path=ppt/tags/tag71.xml><?xml version="1.0" encoding="utf-8"?>
<p:tagLst xmlns:p="http://schemas.openxmlformats.org/presentationml/2006/main">
  <p:tag name="PA" val="v4.0.0"/>
</p:tagLst>
</file>

<file path=ppt/tags/tag72.xml><?xml version="1.0" encoding="utf-8"?>
<p:tagLst xmlns:p="http://schemas.openxmlformats.org/presentationml/2006/main">
  <p:tag name="PA" val="v4.0.0"/>
  <p:tag name="KSO_WM_BEAUTIFY_FLAG" val=""/>
</p:tagLst>
</file>

<file path=ppt/tags/tag73.xml><?xml version="1.0" encoding="utf-8"?>
<p:tagLst xmlns:p="http://schemas.openxmlformats.org/presentationml/2006/main">
  <p:tag name="PA" val="v4.0.0"/>
</p:tagLst>
</file>

<file path=ppt/tags/tag74.xml><?xml version="1.0" encoding="utf-8"?>
<p:tagLst xmlns:p="http://schemas.openxmlformats.org/presentationml/2006/main">
  <p:tag name="PA" val="v4.0.0"/>
</p:tagLst>
</file>

<file path=ppt/tags/tag75.xml><?xml version="1.0" encoding="utf-8"?>
<p:tagLst xmlns:p="http://schemas.openxmlformats.org/presentationml/2006/main">
  <p:tag name="PA" val="v4.0.0"/>
</p:tagLst>
</file>

<file path=ppt/tags/tag76.xml><?xml version="1.0" encoding="utf-8"?>
<p:tagLst xmlns:p="http://schemas.openxmlformats.org/presentationml/2006/main">
  <p:tag name="PA" val="v4.0.0"/>
</p:tagLst>
</file>

<file path=ppt/tags/tag77.xml><?xml version="1.0" encoding="utf-8"?>
<p:tagLst xmlns:p="http://schemas.openxmlformats.org/presentationml/2006/main">
  <p:tag name="PA" val="v4.0.0"/>
</p:tagLst>
</file>

<file path=ppt/tags/tag78.xml><?xml version="1.0" encoding="utf-8"?>
<p:tagLst xmlns:p="http://schemas.openxmlformats.org/presentationml/2006/main">
  <p:tag name="PA" val="v4.0.0"/>
</p:tagLst>
</file>

<file path=ppt/tags/tag79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PA" val="v4.0.0"/>
</p:tagLst>
</file>

<file path=ppt/tags/tag81.xml><?xml version="1.0" encoding="utf-8"?>
<p:tagLst xmlns:p="http://schemas.openxmlformats.org/presentationml/2006/main">
  <p:tag name="PA" val="v4.0.0"/>
</p:tagLst>
</file>

<file path=ppt/tags/tag82.xml><?xml version="1.0" encoding="utf-8"?>
<p:tagLst xmlns:p="http://schemas.openxmlformats.org/presentationml/2006/main">
  <p:tag name="PA" val="v4.0.0"/>
</p:tagLst>
</file>

<file path=ppt/tags/tag83.xml><?xml version="1.0" encoding="utf-8"?>
<p:tagLst xmlns:p="http://schemas.openxmlformats.org/presentationml/2006/main">
  <p:tag name="PA" val="v4.0.0"/>
</p:tagLst>
</file>

<file path=ppt/tags/tag84.xml><?xml version="1.0" encoding="utf-8"?>
<p:tagLst xmlns:p="http://schemas.openxmlformats.org/presentationml/2006/main">
  <p:tag name="PA" val="v4.0.0"/>
</p:tagLst>
</file>

<file path=ppt/tags/tag85.xml><?xml version="1.0" encoding="utf-8"?>
<p:tagLst xmlns:p="http://schemas.openxmlformats.org/presentationml/2006/main">
  <p:tag name="PA" val="v4.0.0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1849</Words>
  <Application>WPS 演示</Application>
  <PresentationFormat>宽屏</PresentationFormat>
  <Paragraphs>166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Adobe Garamond Pro</vt:lpstr>
      <vt:lpstr>Garamond</vt:lpstr>
      <vt:lpstr>思源黑体 CN Normal</vt:lpstr>
      <vt:lpstr>Microsoft YaHei UI</vt:lpstr>
      <vt:lpstr>Helvetica</vt:lpstr>
      <vt:lpstr>等线 Light</vt:lpstr>
      <vt:lpstr>思源黑体 CN Light</vt:lpstr>
      <vt:lpstr>黑体</vt:lpstr>
      <vt:lpstr>等线</vt:lpstr>
      <vt:lpstr>WPS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侠</cp:lastModifiedBy>
  <cp:revision>155</cp:revision>
  <dcterms:created xsi:type="dcterms:W3CDTF">2019-06-19T02:08:00Z</dcterms:created>
  <dcterms:modified xsi:type="dcterms:W3CDTF">2023-11-02T07:53:58Z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3360BBEAA58C43E5ABA3F7F1A706E644_11</vt:lpwstr>
  </property>
</Properties>
</file>