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59.xml" ContentType="application/vnd.openxmlformats-officedocument.presentationml.tags+xml"/>
  <Override PartName="/ppt/notesSlides/notesSlide1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2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2"/>
    <p:sldId id="257" r:id="rId3"/>
    <p:sldId id="258" r:id="rId4"/>
    <p:sldId id="259" r:id="rId5"/>
    <p:sldId id="28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5FB"/>
    <a:srgbClr val="385AE6"/>
    <a:srgbClr val="5986F7"/>
    <a:srgbClr val="0CCDBD"/>
    <a:srgbClr val="DAE2F2"/>
    <a:srgbClr val="E4E6EA"/>
    <a:srgbClr val="122C90"/>
    <a:srgbClr val="FFFFFF"/>
    <a:srgbClr val="F7FAFE"/>
    <a:srgbClr val="EE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0172" autoAdjust="0"/>
  </p:normalViewPr>
  <p:slideViewPr>
    <p:cSldViewPr snapToGrid="0">
      <p:cViewPr varScale="1">
        <p:scale>
          <a:sx n="72" d="100"/>
          <a:sy n="72" d="100"/>
        </p:scale>
        <p:origin x="261" y="-99"/>
      </p:cViewPr>
      <p:guideLst>
        <p:guide orient="horz" pos="2157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>
                <a:latin typeface="思源黑体 CN Normal" panose="020B0400000000000000" charset="-122"/>
              </a:rPr>
              <a:t>2025/1/3</a:t>
            </a:fld>
            <a:endParaRPr lang="zh-CN" altLang="en-US">
              <a:latin typeface="思源黑体 CN Normal" panose="020B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>
                <a:latin typeface="思源黑体 CN Normal" panose="020B0400000000000000" charset="-122"/>
              </a:rPr>
              <a:t>‹#›</a:t>
            </a:fld>
            <a:endParaRPr lang="zh-CN" altLang="en-US">
              <a:latin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257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D2A48B96-639E-45A3-A0BA-2464DFDB1FAA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fld id="{A6837353-30EB-4A48-80EB-173D804AEFB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233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7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9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9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9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9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9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9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9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9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67.xml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9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7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7" Type="http://schemas.openxmlformats.org/officeDocument/2006/relationships/tags" Target="../tags/tag28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9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9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9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9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9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10" Type="http://schemas.openxmlformats.org/officeDocument/2006/relationships/hyperlink" Target="http://www.1ppt.com/hangye/" TargetMode="External"/><Relationship Id="rId4" Type="http://schemas.openxmlformats.org/officeDocument/2006/relationships/tags" Target="../tags/tag327.xml"/><Relationship Id="rId9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4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3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9.xml"/><Relationship Id="rId4" Type="http://schemas.openxmlformats.org/officeDocument/2006/relationships/tags" Target="../tags/tag348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58.xml"/><Relationship Id="rId4" Type="http://schemas.openxmlformats.org/officeDocument/2006/relationships/tags" Target="../tags/tag35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95728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55314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60959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54380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70660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62815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1896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18681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5585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45720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77930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48297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92897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6315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92227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1759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9774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716615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97473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83342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63579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37958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99303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37058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52747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13614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82157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34887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26066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91902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62552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19857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216119574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/>
              <a:t>2025/1/3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52531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04229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07070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24713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ags" Target="../tags/tag1.xml"/><Relationship Id="rId55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49AE70B2-8BF9-45C0-BB95-33D1B9D3A854}" type="slidenum">
              <a:rPr lang="zh-CN" altLang="en-US"/>
              <a:t>‹#›</a:t>
            </a:fld>
            <a:endParaRPr lang="zh-CN" altLang="en-US" dirty="0"/>
          </a:p>
        </p:txBody>
      </p:sp>
    </p:spTree>
    <p:custDataLst>
      <p:tags r:id="rId5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8" r:id="rId2"/>
    <p:sldLayoutId id="2147483682" r:id="rId3"/>
    <p:sldLayoutId id="2147483672" r:id="rId4"/>
    <p:sldLayoutId id="2147483667" r:id="rId5"/>
    <p:sldLayoutId id="2147483692" r:id="rId6"/>
    <p:sldLayoutId id="2147483657" r:id="rId7"/>
    <p:sldLayoutId id="2147483681" r:id="rId8"/>
    <p:sldLayoutId id="2147483673" r:id="rId9"/>
    <p:sldLayoutId id="2147483668" r:id="rId10"/>
    <p:sldLayoutId id="2147483661" r:id="rId11"/>
    <p:sldLayoutId id="2147483683" r:id="rId12"/>
    <p:sldLayoutId id="2147483649" r:id="rId13"/>
    <p:sldLayoutId id="2147483674" r:id="rId14"/>
    <p:sldLayoutId id="2147483693" r:id="rId15"/>
    <p:sldLayoutId id="2147483659" r:id="rId16"/>
    <p:sldLayoutId id="2147483684" r:id="rId17"/>
    <p:sldLayoutId id="2147483650" r:id="rId18"/>
    <p:sldLayoutId id="2147483669" r:id="rId19"/>
    <p:sldLayoutId id="2147483689" r:id="rId20"/>
    <p:sldLayoutId id="2147483653" r:id="rId21"/>
    <p:sldLayoutId id="2147483675" r:id="rId22"/>
    <p:sldLayoutId id="2147483694" r:id="rId23"/>
    <p:sldLayoutId id="2147483662" r:id="rId24"/>
    <p:sldLayoutId id="2147483685" r:id="rId25"/>
    <p:sldLayoutId id="2147483651" r:id="rId26"/>
    <p:sldLayoutId id="2147483676" r:id="rId27"/>
    <p:sldLayoutId id="2147483695" r:id="rId28"/>
    <p:sldLayoutId id="2147483660" r:id="rId29"/>
    <p:sldLayoutId id="2147483677" r:id="rId30"/>
    <p:sldLayoutId id="2147483670" r:id="rId31"/>
    <p:sldLayoutId id="2147483663" r:id="rId32"/>
    <p:sldLayoutId id="2147483686" r:id="rId33"/>
    <p:sldLayoutId id="2147483654" r:id="rId34"/>
    <p:sldLayoutId id="2147483678" r:id="rId35"/>
    <p:sldLayoutId id="2147483696" r:id="rId36"/>
    <p:sldLayoutId id="2147483664" r:id="rId37"/>
    <p:sldLayoutId id="2147483687" r:id="rId38"/>
    <p:sldLayoutId id="2147483652" r:id="rId39"/>
    <p:sldLayoutId id="2147483665" r:id="rId40"/>
    <p:sldLayoutId id="2147483690" r:id="rId41"/>
    <p:sldLayoutId id="2147483655" r:id="rId42"/>
    <p:sldLayoutId id="2147483679" r:id="rId43"/>
    <p:sldLayoutId id="2147483671" r:id="rId44"/>
    <p:sldLayoutId id="2147483666" r:id="rId45"/>
    <p:sldLayoutId id="2147483688" r:id="rId46"/>
    <p:sldLayoutId id="2147483656" r:id="rId47"/>
    <p:sldLayoutId id="2147483680" r:id="rId48"/>
  </p:sldLayoutIdLst>
  <p:hf sldNum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思源黑体 CN Normal" panose="020B0400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9.xml"/><Relationship Id="rId4" Type="http://schemas.openxmlformats.org/officeDocument/2006/relationships/image" Target="../media/image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1.xml"/><Relationship Id="rId4" Type="http://schemas.openxmlformats.org/officeDocument/2006/relationships/image" Target="../media/image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2.xml"/><Relationship Id="rId5" Type="http://schemas.openxmlformats.org/officeDocument/2006/relationships/image" Target="../media/image3.bin"/><Relationship Id="rId4" Type="http://schemas.openxmlformats.org/officeDocument/2006/relationships/image" Target="../media/image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3.xml"/><Relationship Id="rId4" Type="http://schemas.openxmlformats.org/officeDocument/2006/relationships/image" Target="../media/image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4.xml"/><Relationship Id="rId4" Type="http://schemas.openxmlformats.org/officeDocument/2006/relationships/image" Target="../media/image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5.xml"/><Relationship Id="rId4" Type="http://schemas.openxmlformats.org/officeDocument/2006/relationships/image" Target="../media/image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背景" descr="画板 1 拷贝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525"/>
            <a:ext cx="12192000" cy="6855460"/>
          </a:xfrm>
          <a:prstGeom prst="rect">
            <a:avLst/>
          </a:prstGeom>
        </p:spPr>
      </p:pic>
      <p:grpSp>
        <p:nvGrpSpPr>
          <p:cNvPr id="8" name="组合 3">
            <a:extLst>
              <a:ext uri="{FF2B5EF4-FFF2-40B4-BE49-F238E27FC236}">
                <a16:creationId xmlns:a16="http://schemas.microsoft.com/office/drawing/2014/main" id="{66ADBC99-C43B-4A21-8287-0788EA0E7CFF}"/>
              </a:ext>
            </a:extLst>
          </p:cNvPr>
          <p:cNvGrpSpPr/>
          <p:nvPr/>
        </p:nvGrpSpPr>
        <p:grpSpPr>
          <a:xfrm>
            <a:off x="6232858" y="5266101"/>
            <a:ext cx="2730500" cy="467360"/>
            <a:chOff x="6378630" y="4596866"/>
            <a:chExt cx="2730500" cy="467360"/>
          </a:xfrm>
        </p:grpSpPr>
        <p:sp>
          <p:nvSpPr>
            <p:cNvPr id="18" name="圆角矩形 15">
              <a:extLst>
                <a:ext uri="{FF2B5EF4-FFF2-40B4-BE49-F238E27FC236}">
                  <a16:creationId xmlns:a16="http://schemas.microsoft.com/office/drawing/2014/main" id="{11CF5498-2C74-481D-9661-16DC387B4984}"/>
                </a:ext>
              </a:extLst>
            </p:cNvPr>
            <p:cNvSpPr/>
            <p:nvPr/>
          </p:nvSpPr>
          <p:spPr>
            <a:xfrm>
              <a:off x="6549445" y="4596866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051F4E7-FEC8-421E-AF29-766FF33833C2}"/>
                </a:ext>
              </a:extLst>
            </p:cNvPr>
            <p:cNvSpPr txBox="1"/>
            <p:nvPr/>
          </p:nvSpPr>
          <p:spPr>
            <a:xfrm>
              <a:off x="6378630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答辩人：晏嘉琳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30B788-2BCB-44FB-9117-F00D54CF533A}"/>
              </a:ext>
            </a:extLst>
          </p:cNvPr>
          <p:cNvGrpSpPr/>
          <p:nvPr/>
        </p:nvGrpSpPr>
        <p:grpSpPr>
          <a:xfrm>
            <a:off x="3228643" y="5266101"/>
            <a:ext cx="2730500" cy="467360"/>
            <a:chOff x="3082871" y="4596866"/>
            <a:chExt cx="2730500" cy="467360"/>
          </a:xfrm>
        </p:grpSpPr>
        <p:sp>
          <p:nvSpPr>
            <p:cNvPr id="16" name="圆角矩形 15"/>
            <p:cNvSpPr/>
            <p:nvPr/>
          </p:nvSpPr>
          <p:spPr>
            <a:xfrm>
              <a:off x="3253686" y="4596866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82871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指导老师：蔡美玲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20" name="组合 1">
            <a:extLst>
              <a:ext uri="{FF2B5EF4-FFF2-40B4-BE49-F238E27FC236}">
                <a16:creationId xmlns:a16="http://schemas.microsoft.com/office/drawing/2014/main" id="{C876A7B4-F38A-45B1-B398-BA0DE3B55080}"/>
              </a:ext>
            </a:extLst>
          </p:cNvPr>
          <p:cNvGrpSpPr/>
          <p:nvPr/>
        </p:nvGrpSpPr>
        <p:grpSpPr>
          <a:xfrm>
            <a:off x="3374333" y="4532517"/>
            <a:ext cx="5443332" cy="467360"/>
            <a:chOff x="6310556" y="4596866"/>
            <a:chExt cx="2840174" cy="467360"/>
          </a:xfrm>
        </p:grpSpPr>
        <p:sp>
          <p:nvSpPr>
            <p:cNvPr id="21" name="圆角矩形 15">
              <a:extLst>
                <a:ext uri="{FF2B5EF4-FFF2-40B4-BE49-F238E27FC236}">
                  <a16:creationId xmlns:a16="http://schemas.microsoft.com/office/drawing/2014/main" id="{7174928F-4E84-4C63-84B8-E57FAF32D295}"/>
                </a:ext>
              </a:extLst>
            </p:cNvPr>
            <p:cNvSpPr/>
            <p:nvPr/>
          </p:nvSpPr>
          <p:spPr>
            <a:xfrm>
              <a:off x="6310556" y="4596866"/>
              <a:ext cx="2840174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E86D4A8-0971-499C-8D00-7ECAFFE4DFD0}"/>
                </a:ext>
              </a:extLst>
            </p:cNvPr>
            <p:cNvSpPr txBox="1"/>
            <p:nvPr/>
          </p:nvSpPr>
          <p:spPr>
            <a:xfrm>
              <a:off x="6378630" y="4661954"/>
              <a:ext cx="27305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湖南师范大学 信息科学与工程学院 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21</a:t>
              </a:r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级软件工程</a:t>
              </a:r>
              <a:endParaRPr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grpSp>
        <p:nvGrpSpPr>
          <p:cNvPr id="2" name="组合 标题">
            <a:extLst>
              <a:ext uri="{FF2B5EF4-FFF2-40B4-BE49-F238E27FC236}">
                <a16:creationId xmlns:a16="http://schemas.microsoft.com/office/drawing/2014/main" id="{DB2FC165-5D4A-4764-B5F4-B7EA7C418436}"/>
              </a:ext>
            </a:extLst>
          </p:cNvPr>
          <p:cNvGrpSpPr/>
          <p:nvPr/>
        </p:nvGrpSpPr>
        <p:grpSpPr>
          <a:xfrm>
            <a:off x="1076007" y="1344916"/>
            <a:ext cx="10039985" cy="2838351"/>
            <a:chOff x="1076007" y="1344916"/>
            <a:chExt cx="10039985" cy="2838351"/>
          </a:xfrm>
        </p:grpSpPr>
        <p:sp>
          <p:nvSpPr>
            <p:cNvPr id="15" name="文本框 标题">
              <a:extLst>
                <a:ext uri="{FF2B5EF4-FFF2-40B4-BE49-F238E27FC236}">
                  <a16:creationId xmlns:a16="http://schemas.microsoft.com/office/drawing/2014/main" id="{10E516CA-3F59-4DAD-9016-92629F3292F6}"/>
                </a:ext>
              </a:extLst>
            </p:cNvPr>
            <p:cNvSpPr txBox="1"/>
            <p:nvPr/>
          </p:nvSpPr>
          <p:spPr>
            <a:xfrm>
              <a:off x="1076007" y="1344916"/>
              <a:ext cx="10039985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800" b="1" kern="0" dirty="0">
                  <a:gradFill>
                    <a:gsLst>
                      <a:gs pos="1000">
                        <a:schemeClr val="bg2">
                          <a:alpha val="38000"/>
                        </a:schemeClr>
                      </a:gs>
                      <a:gs pos="97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atin typeface="Arial"/>
                  <a:ea typeface="微软雅黑"/>
                  <a:sym typeface="Arial"/>
                </a:rPr>
                <a:t>2025.1.5</a:t>
              </a:r>
            </a:p>
          </p:txBody>
        </p:sp>
        <p:sp>
          <p:nvSpPr>
            <p:cNvPr id="25" name="文本框 标题"/>
            <p:cNvSpPr txBox="1"/>
            <p:nvPr/>
          </p:nvSpPr>
          <p:spPr>
            <a:xfrm>
              <a:off x="1683026" y="2613607"/>
              <a:ext cx="7898300" cy="15696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122C90">
                  <a:alpha val="4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基于</a:t>
              </a:r>
              <a:r>
                <a:rPr lang="en-US" altLang="zh-CN" sz="4800" b="1" dirty="0" err="1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HarmonyOS</a:t>
              </a:r>
              <a:r>
                <a:rPr lang="en-US" altLang="zh-CN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 Next</a:t>
              </a:r>
            </a:p>
            <a:p>
              <a:pPr algn="r"/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的智慧菜谱</a:t>
              </a:r>
              <a:r>
                <a:rPr lang="en-US" altLang="zh-CN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APP</a:t>
              </a:r>
              <a:r>
                <a:rPr lang="zh-CN" altLang="en-US" sz="4800" b="1" dirty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sym typeface="Arial"/>
                </a:rPr>
                <a:t>的设计和实现</a:t>
              </a:r>
            </a:p>
          </p:txBody>
        </p:sp>
      </p:grpSp>
      <p:grpSp>
        <p:nvGrpSpPr>
          <p:cNvPr id="13" name="组合 书"/>
          <p:cNvGrpSpPr/>
          <p:nvPr/>
        </p:nvGrpSpPr>
        <p:grpSpPr>
          <a:xfrm>
            <a:off x="9851359" y="2869229"/>
            <a:ext cx="1720215" cy="1969770"/>
            <a:chOff x="14862" y="3442"/>
            <a:chExt cx="2709" cy="3102"/>
          </a:xfrm>
        </p:grpSpPr>
        <p:sp>
          <p:nvSpPr>
            <p:cNvPr id="12" name="圆角矩形 11"/>
            <p:cNvSpPr/>
            <p:nvPr/>
          </p:nvSpPr>
          <p:spPr>
            <a:xfrm rot="19860000">
              <a:off x="14921" y="3442"/>
              <a:ext cx="2650" cy="3062"/>
            </a:xfrm>
            <a:prstGeom prst="roundRect">
              <a:avLst>
                <a:gd name="adj" fmla="val 7181"/>
              </a:avLst>
            </a:prstGeom>
            <a:solidFill>
              <a:srgbClr val="385AE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19860000">
              <a:off x="14862" y="3482"/>
              <a:ext cx="2650" cy="3062"/>
            </a:xfrm>
            <a:prstGeom prst="roundRect">
              <a:avLst>
                <a:gd name="adj" fmla="val 7181"/>
              </a:avLst>
            </a:prstGeom>
            <a:gradFill>
              <a:gsLst>
                <a:gs pos="25000">
                  <a:srgbClr val="F0F4FD"/>
                </a:gs>
                <a:gs pos="99000">
                  <a:schemeClr val="bg1"/>
                </a:gs>
              </a:gsLst>
              <a:lin ang="1560000" scaled="0"/>
            </a:gradFill>
            <a:ln>
              <a:solidFill>
                <a:schemeClr val="bg1"/>
              </a:solidFill>
            </a:ln>
            <a:effectLst>
              <a:outerShdw blurRad="393700" dist="38100" dir="2700000" algn="tl" rotWithShape="0">
                <a:srgbClr val="385AE6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873" y="4187"/>
              <a:ext cx="2263" cy="1688"/>
              <a:chOff x="14813" y="4037"/>
              <a:chExt cx="2263" cy="1688"/>
            </a:xfrm>
          </p:grpSpPr>
          <p:sp>
            <p:nvSpPr>
              <p:cNvPr id="6" name="圆角矩形 5"/>
              <p:cNvSpPr/>
              <p:nvPr/>
            </p:nvSpPr>
            <p:spPr>
              <a:xfrm rot="19860000">
                <a:off x="14813" y="4037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 rot="19860000">
                <a:off x="15055" y="4473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19860000">
                <a:off x="15296" y="4908"/>
                <a:ext cx="1781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 rot="19860000">
                <a:off x="15582" y="5515"/>
                <a:ext cx="1074" cy="211"/>
              </a:xfrm>
              <a:prstGeom prst="roundRect">
                <a:avLst>
                  <a:gd name="adj" fmla="val 50000"/>
                </a:avLst>
              </a:prstGeom>
              <a:solidFill>
                <a:srgbClr val="DAE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12" name="组合 4">
            <a:extLst>
              <a:ext uri="{FF2B5EF4-FFF2-40B4-BE49-F238E27FC236}">
                <a16:creationId xmlns:a16="http://schemas.microsoft.com/office/drawing/2014/main" id="{9F5855CD-C31E-495B-B99A-64A692921860}"/>
              </a:ext>
            </a:extLst>
          </p:cNvPr>
          <p:cNvGrpSpPr/>
          <p:nvPr/>
        </p:nvGrpSpPr>
        <p:grpSpPr>
          <a:xfrm>
            <a:off x="8401124" y="2257425"/>
            <a:ext cx="3073326" cy="3265170"/>
            <a:chOff x="8401124" y="2257425"/>
            <a:chExt cx="3073326" cy="3265170"/>
          </a:xfrm>
        </p:grpSpPr>
        <p:pic>
          <p:nvPicPr>
            <p:cNvPr id="20" name="图片 19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1124" y="2257425"/>
              <a:ext cx="3073326" cy="3265170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9205C16-B4CE-4DA1-B6C5-8EAA07454407}"/>
                </a:ext>
              </a:extLst>
            </p:cNvPr>
            <p:cNvSpPr txBox="1"/>
            <p:nvPr/>
          </p:nvSpPr>
          <p:spPr>
            <a:xfrm>
              <a:off x="8765991" y="4203774"/>
              <a:ext cx="2075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Review of the content of the work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964184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713304" y="3660775"/>
              <a:ext cx="20938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未来工作计划</a:t>
              </a:r>
            </a:p>
          </p:txBody>
        </p:sp>
        <p:sp>
          <p:nvSpPr>
            <p:cNvPr id="28" name="object 33"/>
            <p:cNvSpPr txBox="1"/>
            <p:nvPr/>
          </p:nvSpPr>
          <p:spPr>
            <a:xfrm>
              <a:off x="961136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4</a:t>
              </a:r>
            </a:p>
          </p:txBody>
        </p:sp>
      </p:grpSp>
      <p:grpSp>
        <p:nvGrpSpPr>
          <p:cNvPr id="11" name="组合 3">
            <a:extLst>
              <a:ext uri="{FF2B5EF4-FFF2-40B4-BE49-F238E27FC236}">
                <a16:creationId xmlns:a16="http://schemas.microsoft.com/office/drawing/2014/main" id="{DA01B775-58DD-497D-B090-9FEF83A74104}"/>
              </a:ext>
            </a:extLst>
          </p:cNvPr>
          <p:cNvGrpSpPr/>
          <p:nvPr/>
        </p:nvGrpSpPr>
        <p:grpSpPr>
          <a:xfrm>
            <a:off x="5912958" y="2257425"/>
            <a:ext cx="3073326" cy="3265170"/>
            <a:chOff x="5912958" y="2257425"/>
            <a:chExt cx="3073326" cy="3265170"/>
          </a:xfrm>
        </p:grpSpPr>
        <p:pic>
          <p:nvPicPr>
            <p:cNvPr id="19" name="图片 18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2958" y="2257425"/>
              <a:ext cx="3073326" cy="326517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10C864A-25A1-4BDC-8D20-BC25840775BB}"/>
                </a:ext>
              </a:extLst>
            </p:cNvPr>
            <p:cNvSpPr txBox="1"/>
            <p:nvPr/>
          </p:nvSpPr>
          <p:spPr>
            <a:xfrm>
              <a:off x="6279492" y="4198233"/>
              <a:ext cx="2075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Main technical routes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71335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235147" y="3660775"/>
              <a:ext cx="20805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主要技术路线</a:t>
              </a:r>
            </a:p>
          </p:txBody>
        </p:sp>
        <p:sp>
          <p:nvSpPr>
            <p:cNvPr id="27" name="object 33"/>
            <p:cNvSpPr txBox="1"/>
            <p:nvPr/>
          </p:nvSpPr>
          <p:spPr>
            <a:xfrm>
              <a:off x="712851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3</a:t>
              </a:r>
            </a:p>
          </p:txBody>
        </p:sp>
      </p:grpSp>
      <p:grpSp>
        <p:nvGrpSpPr>
          <p:cNvPr id="10" name="组合 2">
            <a:extLst>
              <a:ext uri="{FF2B5EF4-FFF2-40B4-BE49-F238E27FC236}">
                <a16:creationId xmlns:a16="http://schemas.microsoft.com/office/drawing/2014/main" id="{01629CE8-9748-4A3C-BF68-572C55DC5D9B}"/>
              </a:ext>
            </a:extLst>
          </p:cNvPr>
          <p:cNvGrpSpPr/>
          <p:nvPr/>
        </p:nvGrpSpPr>
        <p:grpSpPr>
          <a:xfrm>
            <a:off x="3424791" y="2257425"/>
            <a:ext cx="3073326" cy="3265170"/>
            <a:chOff x="3424791" y="2257425"/>
            <a:chExt cx="3073326" cy="3265170"/>
          </a:xfrm>
        </p:grpSpPr>
        <p:pic>
          <p:nvPicPr>
            <p:cNvPr id="18" name="图片 17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4791" y="2257425"/>
              <a:ext cx="3073326" cy="3265170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AACED7-C20B-4AA4-AA6F-356C3229797E}"/>
                </a:ext>
              </a:extLst>
            </p:cNvPr>
            <p:cNvSpPr txBox="1"/>
            <p:nvPr/>
          </p:nvSpPr>
          <p:spPr>
            <a:xfrm>
              <a:off x="3768541" y="4194092"/>
              <a:ext cx="20756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Main research contents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6443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50365" y="3660775"/>
              <a:ext cx="20707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主要研究内容</a:t>
              </a:r>
            </a:p>
          </p:txBody>
        </p:sp>
        <p:sp>
          <p:nvSpPr>
            <p:cNvPr id="26" name="object 33"/>
            <p:cNvSpPr txBox="1"/>
            <p:nvPr/>
          </p:nvSpPr>
          <p:spPr>
            <a:xfrm>
              <a:off x="464566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2</a:t>
              </a:r>
            </a:p>
          </p:txBody>
        </p:sp>
      </p:grpSp>
      <p:grpSp>
        <p:nvGrpSpPr>
          <p:cNvPr id="5" name="组合 1">
            <a:extLst>
              <a:ext uri="{FF2B5EF4-FFF2-40B4-BE49-F238E27FC236}">
                <a16:creationId xmlns:a16="http://schemas.microsoft.com/office/drawing/2014/main" id="{9F6400BA-A2D0-4638-B514-04CAE8B99008}"/>
              </a:ext>
            </a:extLst>
          </p:cNvPr>
          <p:cNvGrpSpPr/>
          <p:nvPr/>
        </p:nvGrpSpPr>
        <p:grpSpPr>
          <a:xfrm>
            <a:off x="936625" y="2257425"/>
            <a:ext cx="3073326" cy="3265170"/>
            <a:chOff x="936625" y="2257425"/>
            <a:chExt cx="3073326" cy="3265170"/>
          </a:xfrm>
        </p:grpSpPr>
        <p:pic>
          <p:nvPicPr>
            <p:cNvPr id="17" name="图片 16" descr="组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625" y="2257425"/>
              <a:ext cx="3073326" cy="326517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B1E0C9A-996A-4393-B7E1-A04595F65EEE}"/>
                </a:ext>
              </a:extLst>
            </p:cNvPr>
            <p:cNvSpPr txBox="1"/>
            <p:nvPr/>
          </p:nvSpPr>
          <p:spPr>
            <a:xfrm>
              <a:off x="1257225" y="4198233"/>
              <a:ext cx="2075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The purpose and significance of the topic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155190" y="4091305"/>
              <a:ext cx="324000" cy="36000"/>
            </a:xfrm>
            <a:prstGeom prst="rect">
              <a:avLst/>
            </a:prstGeom>
            <a:solidFill>
              <a:srgbClr val="1653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257225" y="3660775"/>
              <a:ext cx="2075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 w="0"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选题目的和意义</a:t>
              </a:r>
            </a:p>
          </p:txBody>
        </p:sp>
        <p:sp>
          <p:nvSpPr>
            <p:cNvPr id="25" name="object 33"/>
            <p:cNvSpPr txBox="1"/>
            <p:nvPr/>
          </p:nvSpPr>
          <p:spPr>
            <a:xfrm>
              <a:off x="2162810" y="2959100"/>
              <a:ext cx="654050" cy="38544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130"/>
                </a:spcBef>
              </a:pPr>
              <a:r>
                <a:rPr lang="en-US" sz="2400" dirty="0">
                  <a:solidFill>
                    <a:schemeClr val="bg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1</a:t>
              </a:r>
            </a:p>
          </p:txBody>
        </p:sp>
      </p:grpSp>
      <p:grpSp>
        <p:nvGrpSpPr>
          <p:cNvPr id="2" name="组合 标题">
            <a:extLst>
              <a:ext uri="{FF2B5EF4-FFF2-40B4-BE49-F238E27FC236}">
                <a16:creationId xmlns:a16="http://schemas.microsoft.com/office/drawing/2014/main" id="{540A2601-081B-4E18-84E2-EAA91629F984}"/>
              </a:ext>
            </a:extLst>
          </p:cNvPr>
          <p:cNvGrpSpPr/>
          <p:nvPr/>
        </p:nvGrpSpPr>
        <p:grpSpPr>
          <a:xfrm>
            <a:off x="3973830" y="886460"/>
            <a:ext cx="4250690" cy="821690"/>
            <a:chOff x="3973830" y="886460"/>
            <a:chExt cx="4250690" cy="821690"/>
          </a:xfrm>
        </p:grpSpPr>
        <p:sp>
          <p:nvSpPr>
            <p:cNvPr id="33" name="object 33"/>
            <p:cNvSpPr txBox="1"/>
            <p:nvPr/>
          </p:nvSpPr>
          <p:spPr>
            <a:xfrm>
              <a:off x="5044758" y="886460"/>
              <a:ext cx="2108835" cy="63182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30"/>
                </a:spcBef>
              </a:pPr>
              <a:r>
                <a:rPr sz="4000" b="1" spc="2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目</a:t>
              </a:r>
              <a:r>
                <a:rPr sz="4000" b="1" spc="28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</a:t>
              </a:r>
              <a:r>
                <a:rPr sz="4000" b="1" spc="25" dirty="0">
                  <a:solidFill>
                    <a:schemeClr val="tx1"/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录</a:t>
              </a:r>
            </a:p>
          </p:txBody>
        </p:sp>
        <p:sp>
          <p:nvSpPr>
            <p:cNvPr id="23" name="object 33"/>
            <p:cNvSpPr txBox="1"/>
            <p:nvPr/>
          </p:nvSpPr>
          <p:spPr>
            <a:xfrm>
              <a:off x="3973830" y="1261110"/>
              <a:ext cx="4250690" cy="44704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 algn="dist">
                <a:lnSpc>
                  <a:spcPct val="100000"/>
                </a:lnSpc>
                <a:spcBef>
                  <a:spcPts val="130"/>
                </a:spcBef>
              </a:pPr>
              <a:r>
                <a:rPr sz="2800" b="1" dirty="0">
                  <a:solidFill>
                    <a:schemeClr val="tx2">
                      <a:lumMod val="25000"/>
                      <a:lumOff val="75000"/>
                      <a:alpha val="19000"/>
                    </a:schemeClr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C</a:t>
              </a:r>
              <a:r>
                <a:rPr lang="en-US" sz="2800" b="1" dirty="0">
                  <a:solidFill>
                    <a:schemeClr val="tx2">
                      <a:lumMod val="25000"/>
                      <a:lumOff val="75000"/>
                      <a:alpha val="19000"/>
                    </a:schemeClr>
                  </a:solidFill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 O N T E N T S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60A8FA-5FA4-44D1-9ED8-D12F32F4C44B}"/>
              </a:ext>
            </a:extLst>
          </p:cNvPr>
          <p:cNvGrpSpPr/>
          <p:nvPr/>
        </p:nvGrpSpPr>
        <p:grpSpPr>
          <a:xfrm>
            <a:off x="1607185" y="-382905"/>
            <a:ext cx="9240520" cy="7011035"/>
            <a:chOff x="1607185" y="-382905"/>
            <a:chExt cx="9240520" cy="7011035"/>
          </a:xfrm>
        </p:grpSpPr>
        <p:grpSp>
          <p:nvGrpSpPr>
            <p:cNvPr id="8" name="组合 7"/>
            <p:cNvGrpSpPr/>
            <p:nvPr/>
          </p:nvGrpSpPr>
          <p:grpSpPr>
            <a:xfrm>
              <a:off x="1607185" y="1978025"/>
              <a:ext cx="8983980" cy="3355975"/>
              <a:chOff x="3183" y="2744"/>
              <a:chExt cx="12101" cy="602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183" y="2744"/>
                <a:ext cx="12100" cy="6023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EEF4FF"/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14" y="2776"/>
                <a:ext cx="12070" cy="5993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3" name="组合 书"/>
            <p:cNvGrpSpPr/>
            <p:nvPr/>
          </p:nvGrpSpPr>
          <p:grpSpPr>
            <a:xfrm>
              <a:off x="9439275" y="4166870"/>
              <a:ext cx="1408430" cy="1612900"/>
              <a:chOff x="14862" y="3442"/>
              <a:chExt cx="2709" cy="3102"/>
            </a:xfrm>
          </p:grpSpPr>
          <p:sp>
            <p:nvSpPr>
              <p:cNvPr id="2" name="圆角矩形 1"/>
              <p:cNvSpPr/>
              <p:nvPr/>
            </p:nvSpPr>
            <p:spPr>
              <a:xfrm rot="19860000">
                <a:off x="14921" y="3442"/>
                <a:ext cx="2650" cy="3062"/>
              </a:xfrm>
              <a:prstGeom prst="roundRect">
                <a:avLst>
                  <a:gd name="adj" fmla="val 7181"/>
                </a:avLst>
              </a:prstGeom>
              <a:solidFill>
                <a:srgbClr val="385A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 rot="19860000">
                <a:off x="14862" y="3482"/>
                <a:ext cx="2650" cy="3062"/>
              </a:xfrm>
              <a:prstGeom prst="roundRect">
                <a:avLst>
                  <a:gd name="adj" fmla="val 7181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chemeClr val="bg1"/>
                  </a:gs>
                </a:gsLst>
                <a:lin ang="1560000" scaled="0"/>
              </a:gradFill>
              <a:ln>
                <a:solidFill>
                  <a:schemeClr val="bg1"/>
                </a:solidFill>
              </a:ln>
              <a:effectLst>
                <a:outerShdw blurRad="393700" dist="38100" dir="2700000" algn="tl" rotWithShape="0">
                  <a:srgbClr val="385AE6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873" y="4187"/>
                <a:ext cx="2263" cy="1688"/>
                <a:chOff x="14813" y="4037"/>
                <a:chExt cx="2263" cy="1688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 rot="19860000">
                  <a:off x="14813" y="4037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9860000">
                  <a:off x="15055" y="4473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9860000">
                  <a:off x="15296" y="4908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9860000">
                  <a:off x="15582" y="5515"/>
                  <a:ext cx="1074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pic>
          <p:nvPicPr>
            <p:cNvPr id="15" name="图片 14" descr="椭圆 1 拷贝"/>
            <p:cNvPicPr>
              <a:picLocks noChangeAspect="1"/>
            </p:cNvPicPr>
            <p:nvPr/>
          </p:nvPicPr>
          <p:blipFill>
            <a:blip r:embed="rId3"/>
            <a:srcRect l="13057" t="37477" r="70461" b="42655"/>
            <a:stretch>
              <a:fillRect/>
            </a:stretch>
          </p:blipFill>
          <p:spPr>
            <a:xfrm>
              <a:off x="2383155" y="1943100"/>
              <a:ext cx="7869555" cy="4685030"/>
            </a:xfrm>
            <a:prstGeom prst="rect">
              <a:avLst/>
            </a:prstGeom>
          </p:spPr>
        </p:pic>
        <p:pic>
          <p:nvPicPr>
            <p:cNvPr id="14" name="图片 13" descr="椭圆 1"/>
            <p:cNvPicPr>
              <a:picLocks noChangeAspect="1"/>
            </p:cNvPicPr>
            <p:nvPr/>
          </p:nvPicPr>
          <p:blipFill>
            <a:blip r:embed="rId4"/>
            <a:srcRect l="13828" t="28344" r="73984" b="58494"/>
            <a:stretch>
              <a:fillRect/>
            </a:stretch>
          </p:blipFill>
          <p:spPr>
            <a:xfrm>
              <a:off x="2981960" y="-382905"/>
              <a:ext cx="5380355" cy="342201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782416-ACE8-44FC-909B-48A2854B9AB6}"/>
              </a:ext>
            </a:extLst>
          </p:cNvPr>
          <p:cNvGrpSpPr/>
          <p:nvPr/>
        </p:nvGrpSpPr>
        <p:grpSpPr>
          <a:xfrm>
            <a:off x="4715510" y="5108225"/>
            <a:ext cx="2730500" cy="649863"/>
            <a:chOff x="4761865" y="5107305"/>
            <a:chExt cx="2730500" cy="649863"/>
          </a:xfrm>
        </p:grpSpPr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590ADB0E-0398-43C5-9594-D3BF5BF2E37F}"/>
                </a:ext>
              </a:extLst>
            </p:cNvPr>
            <p:cNvSpPr/>
            <p:nvPr/>
          </p:nvSpPr>
          <p:spPr>
            <a:xfrm>
              <a:off x="4932680" y="510730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03B357-2F05-46EF-830D-F4F3BE4EF425}"/>
                </a:ext>
              </a:extLst>
            </p:cNvPr>
            <p:cNvSpPr txBox="1"/>
            <p:nvPr/>
          </p:nvSpPr>
          <p:spPr>
            <a:xfrm>
              <a:off x="4761865" y="5172393"/>
              <a:ext cx="2730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智慧菜谱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APP</a:t>
              </a:r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  <a:p>
              <a:pPr algn="ctr"/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sp>
        <p:nvSpPr>
          <p:cNvPr id="50" name="文本框 描述"/>
          <p:cNvSpPr txBox="1"/>
          <p:nvPr/>
        </p:nvSpPr>
        <p:spPr>
          <a:xfrm>
            <a:off x="3646564" y="4683336"/>
            <a:ext cx="492823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pc="160" dirty="0" err="1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HarmonyOS</a:t>
            </a:r>
            <a:r>
              <a:rPr lang="en-US" altLang="zh-CN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 Next</a:t>
            </a:r>
            <a:r>
              <a:rPr lang="zh-CN" altLang="en-US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原生应用开发</a:t>
            </a:r>
          </a:p>
        </p:txBody>
      </p:sp>
      <p:sp>
        <p:nvSpPr>
          <p:cNvPr id="5" name="文本框 标题"/>
          <p:cNvSpPr txBox="1"/>
          <p:nvPr/>
        </p:nvSpPr>
        <p:spPr>
          <a:xfrm>
            <a:off x="3378835" y="3252470"/>
            <a:ext cx="5403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kern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思源黑体 CN Bold" panose="020B0800000000000000" charset="-122"/>
                <a:sym typeface="Arial"/>
              </a:rPr>
              <a:t>The purpose and significance of the topic</a:t>
            </a:r>
          </a:p>
        </p:txBody>
      </p:sp>
      <p:sp>
        <p:nvSpPr>
          <p:cNvPr id="7" name="矩形 标题"/>
          <p:cNvSpPr/>
          <p:nvPr/>
        </p:nvSpPr>
        <p:spPr>
          <a:xfrm>
            <a:off x="3979829" y="2536557"/>
            <a:ext cx="4261706" cy="707886"/>
          </a:xfrm>
          <a:prstGeom prst="rect">
            <a:avLst/>
          </a:prstGeom>
          <a:effectLst>
            <a:outerShdw dist="38100" dir="2700000" algn="tl" rotWithShape="0">
              <a:srgbClr val="1653F0">
                <a:alpha val="10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kern="0" dirty="0">
                <a:ln w="0">
                  <a:noFill/>
                </a:ln>
                <a:solidFill>
                  <a:schemeClr val="bg1"/>
                </a:solidFill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选题目的和意义</a:t>
            </a:r>
          </a:p>
        </p:txBody>
      </p:sp>
      <p:sp>
        <p:nvSpPr>
          <p:cNvPr id="12" name="矩形 序号"/>
          <p:cNvSpPr/>
          <p:nvPr/>
        </p:nvSpPr>
        <p:spPr>
          <a:xfrm>
            <a:off x="5093970" y="1106805"/>
            <a:ext cx="1973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0">
                  <a:solidFill>
                    <a:schemeClr val="bg1"/>
                  </a:solidFill>
                </a:ln>
                <a:noFill/>
                <a:effectLst/>
                <a:uLnTx/>
                <a:uFillTx/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258EAEDF-868A-41A5-8372-72CEAA4A88DC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1" name="矩形 背景">
              <a:extLst>
                <a:ext uri="{FF2B5EF4-FFF2-40B4-BE49-F238E27FC236}">
                  <a16:creationId xmlns:a16="http://schemas.microsoft.com/office/drawing/2014/main" id="{7234FD67-AC37-46C1-AE61-BB8FF2C482DB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CD58B23-33FB-40E0-8E80-64B06AF06D94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38" name="圆角矩形 5">
                <a:extLst>
                  <a:ext uri="{FF2B5EF4-FFF2-40B4-BE49-F238E27FC236}">
                    <a16:creationId xmlns:a16="http://schemas.microsoft.com/office/drawing/2014/main" id="{A6ACBF85-5575-4EFB-91A7-4266952FFE67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9" name="圆角矩形 9">
                <a:extLst>
                  <a:ext uri="{FF2B5EF4-FFF2-40B4-BE49-F238E27FC236}">
                    <a16:creationId xmlns:a16="http://schemas.microsoft.com/office/drawing/2014/main" id="{7C36E53E-8703-4125-A52F-4A382028C1E8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0" name="图片 39" descr="椭圆 1">
                <a:extLst>
                  <a:ext uri="{FF2B5EF4-FFF2-40B4-BE49-F238E27FC236}">
                    <a16:creationId xmlns:a16="http://schemas.microsoft.com/office/drawing/2014/main" id="{A5F13CCE-F88D-47E7-B09A-0BB879D1F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1" name="图片 40" descr="椭圆 1 拷贝">
                <a:extLst>
                  <a:ext uri="{FF2B5EF4-FFF2-40B4-BE49-F238E27FC236}">
                    <a16:creationId xmlns:a16="http://schemas.microsoft.com/office/drawing/2014/main" id="{4C010D4E-FAD2-44EA-ACBE-13988C644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3" name="组合 标题">
              <a:extLst>
                <a:ext uri="{FF2B5EF4-FFF2-40B4-BE49-F238E27FC236}">
                  <a16:creationId xmlns:a16="http://schemas.microsoft.com/office/drawing/2014/main" id="{BB81B10B-5C71-4ACA-B9DE-9AB2DE6654DB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25C048-E609-4AE1-B682-DF566F01D683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9541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Topic selection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B38B895-36FE-4C3F-A908-BCBEF45B41D8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选题目的</a:t>
                </a:r>
              </a:p>
            </p:txBody>
          </p:sp>
        </p:grpSp>
      </p:grpSp>
      <p:grpSp>
        <p:nvGrpSpPr>
          <p:cNvPr id="5" name="组合 标题">
            <a:extLst>
              <a:ext uri="{FF2B5EF4-FFF2-40B4-BE49-F238E27FC236}">
                <a16:creationId xmlns:a16="http://schemas.microsoft.com/office/drawing/2014/main" id="{DC130F74-31F7-4509-8EC8-E398D81E5DD6}"/>
              </a:ext>
            </a:extLst>
          </p:cNvPr>
          <p:cNvGrpSpPr/>
          <p:nvPr/>
        </p:nvGrpSpPr>
        <p:grpSpPr>
          <a:xfrm>
            <a:off x="5086350" y="1896745"/>
            <a:ext cx="1894205" cy="398780"/>
            <a:chOff x="5086350" y="1896745"/>
            <a:chExt cx="1894205" cy="398780"/>
          </a:xfrm>
        </p:grpSpPr>
        <p:sp>
          <p:nvSpPr>
            <p:cNvPr id="35" name="矩形 34"/>
            <p:cNvSpPr/>
            <p:nvPr/>
          </p:nvSpPr>
          <p:spPr>
            <a:xfrm>
              <a:off x="5277453" y="2190115"/>
              <a:ext cx="1512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86350" y="1896745"/>
              <a:ext cx="189420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rPr>
                <a:t>社会背景</a:t>
              </a:r>
            </a:p>
          </p:txBody>
        </p:sp>
      </p:grpSp>
      <p:grpSp>
        <p:nvGrpSpPr>
          <p:cNvPr id="62" name="组合 3">
            <a:extLst>
              <a:ext uri="{FF2B5EF4-FFF2-40B4-BE49-F238E27FC236}">
                <a16:creationId xmlns:a16="http://schemas.microsoft.com/office/drawing/2014/main" id="{65F401CE-2F40-4E5D-834C-5743FDDC3D2D}"/>
              </a:ext>
            </a:extLst>
          </p:cNvPr>
          <p:cNvGrpSpPr/>
          <p:nvPr/>
        </p:nvGrpSpPr>
        <p:grpSpPr>
          <a:xfrm>
            <a:off x="7797764" y="3216158"/>
            <a:ext cx="3133203" cy="1929071"/>
            <a:chOff x="1257345" y="3220125"/>
            <a:chExt cx="3133203" cy="1929071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DC05226-F8CC-4467-9BD1-B38750244454}"/>
                </a:ext>
              </a:extLst>
            </p:cNvPr>
            <p:cNvGrpSpPr/>
            <p:nvPr/>
          </p:nvGrpSpPr>
          <p:grpSpPr>
            <a:xfrm>
              <a:off x="1257345" y="3220125"/>
              <a:ext cx="3133203" cy="1929071"/>
              <a:chOff x="1257345" y="3220125"/>
              <a:chExt cx="3133203" cy="1929071"/>
            </a:xfrm>
          </p:grpSpPr>
          <p:sp>
            <p:nvSpPr>
              <p:cNvPr id="68" name="圆角矩形 73">
                <a:extLst>
                  <a:ext uri="{FF2B5EF4-FFF2-40B4-BE49-F238E27FC236}">
                    <a16:creationId xmlns:a16="http://schemas.microsoft.com/office/drawing/2014/main" id="{231E9B7F-D371-4B00-890F-D9CD9A8CA85C}"/>
                  </a:ext>
                </a:extLst>
              </p:cNvPr>
              <p:cNvSpPr/>
              <p:nvPr/>
            </p:nvSpPr>
            <p:spPr>
              <a:xfrm>
                <a:off x="1257345" y="3467573"/>
                <a:ext cx="3133203" cy="1681623"/>
              </a:xfrm>
              <a:prstGeom prst="roundRect">
                <a:avLst>
                  <a:gd name="adj" fmla="val 489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srgbClr val="1D32CC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9" name="圆角矩形 11">
                <a:extLst>
                  <a:ext uri="{FF2B5EF4-FFF2-40B4-BE49-F238E27FC236}">
                    <a16:creationId xmlns:a16="http://schemas.microsoft.com/office/drawing/2014/main" id="{5C8F2807-23F0-455D-BE97-7E26AC94F618}"/>
                  </a:ext>
                </a:extLst>
              </p:cNvPr>
              <p:cNvSpPr/>
              <p:nvPr/>
            </p:nvSpPr>
            <p:spPr>
              <a:xfrm>
                <a:off x="1437807" y="3220125"/>
                <a:ext cx="2768868" cy="54265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12F4815-0DED-4A61-B28B-0799AD175DF9}"/>
                  </a:ext>
                </a:extLst>
              </p:cNvPr>
              <p:cNvSpPr/>
              <p:nvPr/>
            </p:nvSpPr>
            <p:spPr>
              <a:xfrm>
                <a:off x="1291822" y="3264330"/>
                <a:ext cx="30058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400" kern="0" dirty="0">
                    <a:ln w="0">
                      <a:noFill/>
                    </a:ln>
                    <a:solidFill>
                      <a:schemeClr val="bg1"/>
                    </a:solidFill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APP</a:t>
                </a:r>
                <a:r>
                  <a:rPr lang="zh-CN" altLang="en-US" sz="2400" kern="0" dirty="0">
                    <a:ln w="0">
                      <a:noFill/>
                    </a:ln>
                    <a:solidFill>
                      <a:schemeClr val="bg1"/>
                    </a:solidFill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需求</a:t>
                </a:r>
                <a:endParaRPr kumimoji="0" lang="zh-CN" altLang="en-US" sz="2400" i="0" u="none" strike="noStrike" kern="0" cap="none" spc="0" normalizeH="0" baseline="0" noProof="0" dirty="0">
                  <a:ln w="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微软雅黑"/>
                  <a:cs typeface="思源黑体 CN Bold" panose="020B0800000000000000" charset="-122"/>
                  <a:sym typeface="Arial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F60D14D8-D008-4F5E-B892-9AC8CA72233F}"/>
                </a:ext>
              </a:extLst>
            </p:cNvPr>
            <p:cNvGrpSpPr/>
            <p:nvPr/>
          </p:nvGrpSpPr>
          <p:grpSpPr>
            <a:xfrm>
              <a:off x="1492585" y="3897741"/>
              <a:ext cx="2766941" cy="1046440"/>
              <a:chOff x="1492585" y="3897741"/>
              <a:chExt cx="2766941" cy="1046440"/>
            </a:xfrm>
          </p:grpSpPr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06201F9-F978-4548-AC95-1FCAA4D9360D}"/>
                  </a:ext>
                </a:extLst>
              </p:cNvPr>
              <p:cNvSpPr txBox="1"/>
              <p:nvPr/>
            </p:nvSpPr>
            <p:spPr>
              <a:xfrm>
                <a:off x="2534021" y="3897741"/>
                <a:ext cx="1725505" cy="1046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0" lang="en-US" altLang="zh-CN" sz="1400" i="0" u="none" strike="noStrike" kern="0" cap="none" spc="0" normalizeH="0" baseline="0" noProof="0" dirty="0" err="1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HarmonyOS</a:t>
                </a:r>
                <a:r>
                  <a:rPr kumimoji="0" lang="en-US" altLang="zh-CN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 Next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 w="0"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元服务</a:t>
                </a:r>
                <a:endParaRPr kumimoji="0" lang="en-US" altLang="zh-CN" sz="14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algn="ctr">
                  <a:defRPr/>
                </a:pPr>
                <a:r>
                  <a:rPr lang="zh-CN" altLang="en-US" sz="1600" kern="0" dirty="0">
                    <a:ln w="0">
                      <a:noFill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原生应用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algn="ctr">
                  <a:defRPr/>
                </a:pPr>
                <a:r>
                  <a:rPr lang="zh-CN" altLang="en-US" sz="1600" kern="0" dirty="0">
                    <a:ln w="0">
                      <a:noFill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多端协同</a:t>
                </a:r>
                <a:endParaRPr kumimoji="0" lang="zh-CN" altLang="en-US" sz="105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  <p:sp>
            <p:nvSpPr>
              <p:cNvPr id="66" name="箭头: 虚尾 65">
                <a:extLst>
                  <a:ext uri="{FF2B5EF4-FFF2-40B4-BE49-F238E27FC236}">
                    <a16:creationId xmlns:a16="http://schemas.microsoft.com/office/drawing/2014/main" id="{92897915-FA0D-4D28-A276-C77DDB6281DF}"/>
                  </a:ext>
                </a:extLst>
              </p:cNvPr>
              <p:cNvSpPr/>
              <p:nvPr/>
            </p:nvSpPr>
            <p:spPr>
              <a:xfrm>
                <a:off x="2347551" y="4328779"/>
                <a:ext cx="328958" cy="162942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F7CE325F-6327-46B0-A470-1C9C67880B03}"/>
                  </a:ext>
                </a:extLst>
              </p:cNvPr>
              <p:cNvSpPr/>
              <p:nvPr/>
            </p:nvSpPr>
            <p:spPr>
              <a:xfrm>
                <a:off x="1492585" y="4029653"/>
                <a:ext cx="80619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便捷性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易用性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趣味性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</p:grpSp>
      </p:grpSp>
      <p:grpSp>
        <p:nvGrpSpPr>
          <p:cNvPr id="53" name="组合 2">
            <a:extLst>
              <a:ext uri="{FF2B5EF4-FFF2-40B4-BE49-F238E27FC236}">
                <a16:creationId xmlns:a16="http://schemas.microsoft.com/office/drawing/2014/main" id="{104CFDB9-41B7-474D-886C-0062F03F0717}"/>
              </a:ext>
            </a:extLst>
          </p:cNvPr>
          <p:cNvGrpSpPr/>
          <p:nvPr/>
        </p:nvGrpSpPr>
        <p:grpSpPr>
          <a:xfrm>
            <a:off x="4516789" y="3221230"/>
            <a:ext cx="3133203" cy="1929071"/>
            <a:chOff x="1257345" y="3220125"/>
            <a:chExt cx="3133203" cy="192907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24D2A74-7B1A-43FD-A887-A32EDCB7B170}"/>
                </a:ext>
              </a:extLst>
            </p:cNvPr>
            <p:cNvGrpSpPr/>
            <p:nvPr/>
          </p:nvGrpSpPr>
          <p:grpSpPr>
            <a:xfrm>
              <a:off x="1257345" y="3220125"/>
              <a:ext cx="3133203" cy="1929071"/>
              <a:chOff x="1257345" y="3220125"/>
              <a:chExt cx="3133203" cy="1929071"/>
            </a:xfrm>
          </p:grpSpPr>
          <p:sp>
            <p:nvSpPr>
              <p:cNvPr id="59" name="圆角矩形 73">
                <a:extLst>
                  <a:ext uri="{FF2B5EF4-FFF2-40B4-BE49-F238E27FC236}">
                    <a16:creationId xmlns:a16="http://schemas.microsoft.com/office/drawing/2014/main" id="{F0B98B0E-2999-4268-B77C-9748D8BE0A99}"/>
                  </a:ext>
                </a:extLst>
              </p:cNvPr>
              <p:cNvSpPr/>
              <p:nvPr/>
            </p:nvSpPr>
            <p:spPr>
              <a:xfrm>
                <a:off x="1257345" y="3467573"/>
                <a:ext cx="3133203" cy="1681623"/>
              </a:xfrm>
              <a:prstGeom prst="roundRect">
                <a:avLst>
                  <a:gd name="adj" fmla="val 489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srgbClr val="1D32CC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0" name="圆角矩形 11">
                <a:extLst>
                  <a:ext uri="{FF2B5EF4-FFF2-40B4-BE49-F238E27FC236}">
                    <a16:creationId xmlns:a16="http://schemas.microsoft.com/office/drawing/2014/main" id="{EF5C8112-48E6-4CB7-93EA-BCFBDA1177A9}"/>
                  </a:ext>
                </a:extLst>
              </p:cNvPr>
              <p:cNvSpPr/>
              <p:nvPr/>
            </p:nvSpPr>
            <p:spPr>
              <a:xfrm>
                <a:off x="1728893" y="3220125"/>
                <a:ext cx="2183601" cy="54265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B7C57DF-2534-46E3-B144-E7DDCF8637C7}"/>
                  </a:ext>
                </a:extLst>
              </p:cNvPr>
              <p:cNvSpPr/>
              <p:nvPr/>
            </p:nvSpPr>
            <p:spPr>
              <a:xfrm>
                <a:off x="1855253" y="3261668"/>
                <a:ext cx="19300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健康意识</a:t>
                </a: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B3C08D9-4B9C-4F8A-9519-A615236ADA17}"/>
                </a:ext>
              </a:extLst>
            </p:cNvPr>
            <p:cNvGrpSpPr/>
            <p:nvPr/>
          </p:nvGrpSpPr>
          <p:grpSpPr>
            <a:xfrm>
              <a:off x="1437807" y="4146656"/>
              <a:ext cx="2783737" cy="588564"/>
              <a:chOff x="1437807" y="4146656"/>
              <a:chExt cx="2783737" cy="588564"/>
            </a:xfrm>
          </p:grpSpPr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3227F40-0883-4598-9420-D9A97BCE31AF}"/>
                  </a:ext>
                </a:extLst>
              </p:cNvPr>
              <p:cNvSpPr txBox="1"/>
              <p:nvPr/>
            </p:nvSpPr>
            <p:spPr>
              <a:xfrm>
                <a:off x="2809621" y="4150445"/>
                <a:ext cx="14119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下厨做饭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自制便当</a:t>
                </a:r>
                <a:endParaRPr kumimoji="0" lang="zh-CN" altLang="en-US" sz="105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  <p:sp>
            <p:nvSpPr>
              <p:cNvPr id="57" name="箭头: 虚尾 56">
                <a:extLst>
                  <a:ext uri="{FF2B5EF4-FFF2-40B4-BE49-F238E27FC236}">
                    <a16:creationId xmlns:a16="http://schemas.microsoft.com/office/drawing/2014/main" id="{FCD9745B-4E67-41E0-B3C7-9DAD43997B0C}"/>
                  </a:ext>
                </a:extLst>
              </p:cNvPr>
              <p:cNvSpPr/>
              <p:nvPr/>
            </p:nvSpPr>
            <p:spPr>
              <a:xfrm>
                <a:off x="2581962" y="4334418"/>
                <a:ext cx="328958" cy="162942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3BE67BE-19D5-44AC-AE53-5888E40BB825}"/>
                  </a:ext>
                </a:extLst>
              </p:cNvPr>
              <p:cNvSpPr/>
              <p:nvPr/>
            </p:nvSpPr>
            <p:spPr>
              <a:xfrm>
                <a:off x="1437807" y="4146656"/>
                <a:ext cx="10933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身体损害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健康意识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</p:grpSp>
      </p:grpSp>
      <p:grpSp>
        <p:nvGrpSpPr>
          <p:cNvPr id="9" name="组合 1">
            <a:extLst>
              <a:ext uri="{FF2B5EF4-FFF2-40B4-BE49-F238E27FC236}">
                <a16:creationId xmlns:a16="http://schemas.microsoft.com/office/drawing/2014/main" id="{A80E2437-F4C1-4862-A242-7FB8B0BFCDD5}"/>
              </a:ext>
            </a:extLst>
          </p:cNvPr>
          <p:cNvGrpSpPr/>
          <p:nvPr/>
        </p:nvGrpSpPr>
        <p:grpSpPr>
          <a:xfrm>
            <a:off x="1257345" y="3220125"/>
            <a:ext cx="3133203" cy="1929071"/>
            <a:chOff x="1257345" y="3220125"/>
            <a:chExt cx="3133203" cy="192907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D5C5544-BEF3-403D-A380-2435F3CEC729}"/>
                </a:ext>
              </a:extLst>
            </p:cNvPr>
            <p:cNvGrpSpPr/>
            <p:nvPr/>
          </p:nvGrpSpPr>
          <p:grpSpPr>
            <a:xfrm>
              <a:off x="1257345" y="3220125"/>
              <a:ext cx="3133203" cy="1929071"/>
              <a:chOff x="1257345" y="3220125"/>
              <a:chExt cx="3133203" cy="1929071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1257345" y="3467573"/>
                <a:ext cx="3133203" cy="1681623"/>
              </a:xfrm>
              <a:prstGeom prst="roundRect">
                <a:avLst>
                  <a:gd name="adj" fmla="val 489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2700000" algn="tl" rotWithShape="0">
                  <a:srgbClr val="1D32CC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728893" y="3220125"/>
                <a:ext cx="2183601" cy="542655"/>
              </a:xfrm>
              <a:prstGeom prst="roundRect">
                <a:avLst>
                  <a:gd name="adj" fmla="val 50000"/>
                </a:avLst>
              </a:prstGeom>
              <a:solidFill>
                <a:srgbClr val="5986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55253" y="3261668"/>
                <a:ext cx="1930016" cy="1132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快节奏生活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CF3AA0F-3CA8-46E3-BEF4-0E6F4D6B0F3B}"/>
                </a:ext>
              </a:extLst>
            </p:cNvPr>
            <p:cNvGrpSpPr/>
            <p:nvPr/>
          </p:nvGrpSpPr>
          <p:grpSpPr>
            <a:xfrm>
              <a:off x="1437807" y="4032407"/>
              <a:ext cx="2768868" cy="830997"/>
              <a:chOff x="1437807" y="4032407"/>
              <a:chExt cx="2768868" cy="830997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E477248-5BDF-47D5-992D-8D976651A144}"/>
                  </a:ext>
                </a:extLst>
              </p:cNvPr>
              <p:cNvSpPr txBox="1"/>
              <p:nvPr/>
            </p:nvSpPr>
            <p:spPr>
              <a:xfrm>
                <a:off x="2794752" y="4032407"/>
                <a:ext cx="141192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订外卖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在外就餐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购买速冻食品</a:t>
                </a:r>
                <a:endParaRPr kumimoji="0" lang="zh-CN" altLang="en-US" sz="105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  <p:sp>
            <p:nvSpPr>
              <p:cNvPr id="4" name="箭头: 虚尾 3">
                <a:extLst>
                  <a:ext uri="{FF2B5EF4-FFF2-40B4-BE49-F238E27FC236}">
                    <a16:creationId xmlns:a16="http://schemas.microsoft.com/office/drawing/2014/main" id="{4A45D109-31D8-4CE1-BCD4-C6D1321B9222}"/>
                  </a:ext>
                </a:extLst>
              </p:cNvPr>
              <p:cNvSpPr/>
              <p:nvPr/>
            </p:nvSpPr>
            <p:spPr>
              <a:xfrm>
                <a:off x="2512462" y="4330640"/>
                <a:ext cx="328958" cy="162942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37807" y="4146656"/>
                <a:ext cx="10933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加班增多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思源黑体 CN Bold" panose="020B0800000000000000" charset="-122"/>
                    <a:sym typeface="Arial"/>
                  </a:rPr>
                  <a:t>时间紧张</a:t>
                </a:r>
                <a:endParaRPr kumimoji="0" lang="en-US" altLang="zh-CN" sz="1600" i="0" u="none" strike="noStrike" kern="0" cap="none" spc="0" normalizeH="0" baseline="0" noProof="0" dirty="0">
                  <a:ln w="0"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思源黑体 CN Bold" panose="020B0800000000000000" charset="-122"/>
                  <a:sym typeface="Arial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D821C01-FDB6-474D-95FF-B62EAAB70E5A}"/>
              </a:ext>
            </a:extLst>
          </p:cNvPr>
          <p:cNvGrpSpPr/>
          <p:nvPr/>
        </p:nvGrpSpPr>
        <p:grpSpPr>
          <a:xfrm>
            <a:off x="635" y="-25400"/>
            <a:ext cx="12197080" cy="6899910"/>
            <a:chOff x="635" y="-25400"/>
            <a:chExt cx="12197080" cy="6899910"/>
          </a:xfrm>
        </p:grpSpPr>
        <p:sp>
          <p:nvSpPr>
            <p:cNvPr id="35" name="矩形 背景">
              <a:extLst>
                <a:ext uri="{FF2B5EF4-FFF2-40B4-BE49-F238E27FC236}">
                  <a16:creationId xmlns:a16="http://schemas.microsoft.com/office/drawing/2014/main" id="{A244120E-AB9B-46ED-949A-E9BBE9D78037}"/>
                </a:ext>
              </a:extLst>
            </p:cNvPr>
            <p:cNvSpPr/>
            <p:nvPr/>
          </p:nvSpPr>
          <p:spPr>
            <a:xfrm>
              <a:off x="635" y="-25400"/>
              <a:ext cx="12197080" cy="6899910"/>
            </a:xfrm>
            <a:prstGeom prst="rect">
              <a:avLst/>
            </a:prstGeom>
            <a:solidFill>
              <a:srgbClr val="DBE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63A510A-EF77-43B4-99BD-FDA01D5E8DE3}"/>
                </a:ext>
              </a:extLst>
            </p:cNvPr>
            <p:cNvGrpSpPr/>
            <p:nvPr/>
          </p:nvGrpSpPr>
          <p:grpSpPr>
            <a:xfrm>
              <a:off x="242252" y="459105"/>
              <a:ext cx="11072813" cy="5981700"/>
              <a:chOff x="242252" y="459105"/>
              <a:chExt cx="11072813" cy="5981700"/>
            </a:xfrm>
          </p:grpSpPr>
          <p:sp>
            <p:nvSpPr>
              <p:cNvPr id="40" name="圆角矩形 5">
                <a:extLst>
                  <a:ext uri="{FF2B5EF4-FFF2-40B4-BE49-F238E27FC236}">
                    <a16:creationId xmlns:a16="http://schemas.microsoft.com/office/drawing/2014/main" id="{6D7CC2E7-24A9-4AAB-B803-C54DF9258E83}"/>
                  </a:ext>
                </a:extLst>
              </p:cNvPr>
              <p:cNvSpPr/>
              <p:nvPr/>
            </p:nvSpPr>
            <p:spPr>
              <a:xfrm>
                <a:off x="732155" y="459105"/>
                <a:ext cx="10563225" cy="5981700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CFD8E9">
                      <a:alpha val="68000"/>
                    </a:srgbClr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41" name="圆角矩形 9">
                <a:extLst>
                  <a:ext uri="{FF2B5EF4-FFF2-40B4-BE49-F238E27FC236}">
                    <a16:creationId xmlns:a16="http://schemas.microsoft.com/office/drawing/2014/main" id="{00C4D8D8-BF53-4FB8-81E9-840561A0BAEA}"/>
                  </a:ext>
                </a:extLst>
              </p:cNvPr>
              <p:cNvSpPr/>
              <p:nvPr/>
            </p:nvSpPr>
            <p:spPr>
              <a:xfrm>
                <a:off x="751840" y="487045"/>
                <a:ext cx="10563225" cy="5953125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pic>
            <p:nvPicPr>
              <p:cNvPr id="42" name="图片 41" descr="椭圆 1">
                <a:extLst>
                  <a:ext uri="{FF2B5EF4-FFF2-40B4-BE49-F238E27FC236}">
                    <a16:creationId xmlns:a16="http://schemas.microsoft.com/office/drawing/2014/main" id="{AB79378A-97B7-45FD-97A0-B7059EF72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3828" t="28344" r="73984" b="58494"/>
              <a:stretch>
                <a:fillRect/>
              </a:stretch>
            </p:blipFill>
            <p:spPr>
              <a:xfrm rot="16200000">
                <a:off x="27940" y="1080135"/>
                <a:ext cx="1140460" cy="711835"/>
              </a:xfrm>
              <a:prstGeom prst="rect">
                <a:avLst/>
              </a:prstGeom>
            </p:spPr>
          </p:pic>
          <p:pic>
            <p:nvPicPr>
              <p:cNvPr id="43" name="图片 42" descr="椭圆 1 拷贝">
                <a:extLst>
                  <a:ext uri="{FF2B5EF4-FFF2-40B4-BE49-F238E27FC236}">
                    <a16:creationId xmlns:a16="http://schemas.microsoft.com/office/drawing/2014/main" id="{BD268CBA-21AF-49FF-9C94-E313C5167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057" t="37477" r="70461" b="42655"/>
              <a:stretch>
                <a:fillRect/>
              </a:stretch>
            </p:blipFill>
            <p:spPr>
              <a:xfrm rot="16200000">
                <a:off x="495935" y="817245"/>
                <a:ext cx="1456055" cy="988060"/>
              </a:xfrm>
              <a:prstGeom prst="rect">
                <a:avLst/>
              </a:prstGeom>
            </p:spPr>
          </p:pic>
        </p:grpSp>
        <p:grpSp>
          <p:nvGrpSpPr>
            <p:cNvPr id="37" name="组合 标题">
              <a:extLst>
                <a:ext uri="{FF2B5EF4-FFF2-40B4-BE49-F238E27FC236}">
                  <a16:creationId xmlns:a16="http://schemas.microsoft.com/office/drawing/2014/main" id="{FCAF9E14-D8E2-4C22-ACEF-058FDC1EF138}"/>
                </a:ext>
              </a:extLst>
            </p:cNvPr>
            <p:cNvGrpSpPr/>
            <p:nvPr/>
          </p:nvGrpSpPr>
          <p:grpSpPr>
            <a:xfrm>
              <a:off x="1260475" y="1039495"/>
              <a:ext cx="2163445" cy="605482"/>
              <a:chOff x="1260475" y="1039495"/>
              <a:chExt cx="2163445" cy="605482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0A96253-5B9B-4AF0-BDB4-988A6CCF1E37}"/>
                  </a:ext>
                </a:extLst>
              </p:cNvPr>
              <p:cNvSpPr txBox="1"/>
              <p:nvPr/>
            </p:nvSpPr>
            <p:spPr>
              <a:xfrm>
                <a:off x="1260475" y="1414145"/>
                <a:ext cx="9541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900" kern="0" dirty="0">
                    <a:ln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Topic selection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42B96ED-D7DC-494D-8D75-01E6197C8EFF}"/>
                  </a:ext>
                </a:extLst>
              </p:cNvPr>
              <p:cNvSpPr/>
              <p:nvPr/>
            </p:nvSpPr>
            <p:spPr>
              <a:xfrm>
                <a:off x="1260475" y="1039495"/>
                <a:ext cx="2163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1857F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Heavy" panose="020B0A00000000000000" charset="-122"/>
                    <a:sym typeface="Arial"/>
                  </a:rPr>
                  <a:t>选题目的</a:t>
                </a:r>
              </a:p>
            </p:txBody>
          </p:sp>
        </p:grpSp>
      </p:grpSp>
      <p:grpSp>
        <p:nvGrpSpPr>
          <p:cNvPr id="2" name="组合 4">
            <a:extLst>
              <a:ext uri="{FF2B5EF4-FFF2-40B4-BE49-F238E27FC236}">
                <a16:creationId xmlns:a16="http://schemas.microsoft.com/office/drawing/2014/main" id="{24BD2FD4-F142-4830-97E3-547BA53CC9CC}"/>
              </a:ext>
            </a:extLst>
          </p:cNvPr>
          <p:cNvGrpSpPr/>
          <p:nvPr/>
        </p:nvGrpSpPr>
        <p:grpSpPr>
          <a:xfrm>
            <a:off x="7657465" y="4248150"/>
            <a:ext cx="2369820" cy="1488440"/>
            <a:chOff x="12947" y="4132"/>
            <a:chExt cx="3732" cy="2344"/>
          </a:xfrm>
        </p:grpSpPr>
        <p:sp>
          <p:nvSpPr>
            <p:cNvPr id="3" name="圆角矩形 44">
              <a:extLst>
                <a:ext uri="{FF2B5EF4-FFF2-40B4-BE49-F238E27FC236}">
                  <a16:creationId xmlns:a16="http://schemas.microsoft.com/office/drawing/2014/main" id="{339280BA-6DB6-4D0A-9BB1-7FA4E170CD5C}"/>
                </a:ext>
              </a:extLst>
            </p:cNvPr>
            <p:cNvSpPr/>
            <p:nvPr/>
          </p:nvSpPr>
          <p:spPr>
            <a:xfrm>
              <a:off x="12947" y="4132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0855F0D-73A6-4CF4-9571-EC14321DC530}"/>
                </a:ext>
              </a:extLst>
            </p:cNvPr>
            <p:cNvGrpSpPr/>
            <p:nvPr/>
          </p:nvGrpSpPr>
          <p:grpSpPr>
            <a:xfrm>
              <a:off x="13226" y="4499"/>
              <a:ext cx="3174" cy="1611"/>
              <a:chOff x="2790" y="5574"/>
              <a:chExt cx="3174" cy="161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F314AE1-9906-409B-A437-A88232ACC176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6D760CD-A588-4D73-A173-75B58D25B4FE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7" name="组合 3">
            <a:extLst>
              <a:ext uri="{FF2B5EF4-FFF2-40B4-BE49-F238E27FC236}">
                <a16:creationId xmlns:a16="http://schemas.microsoft.com/office/drawing/2014/main" id="{F02973E5-6B9D-4A71-9C99-42DAB8759093}"/>
              </a:ext>
            </a:extLst>
          </p:cNvPr>
          <p:cNvGrpSpPr/>
          <p:nvPr/>
        </p:nvGrpSpPr>
        <p:grpSpPr>
          <a:xfrm>
            <a:off x="5133340" y="4248150"/>
            <a:ext cx="2369820" cy="1488440"/>
            <a:chOff x="12947" y="4132"/>
            <a:chExt cx="3732" cy="2344"/>
          </a:xfrm>
        </p:grpSpPr>
        <p:sp>
          <p:nvSpPr>
            <p:cNvPr id="8" name="圆角矩形 49">
              <a:extLst>
                <a:ext uri="{FF2B5EF4-FFF2-40B4-BE49-F238E27FC236}">
                  <a16:creationId xmlns:a16="http://schemas.microsoft.com/office/drawing/2014/main" id="{8A465BC8-1CB7-4227-83ED-69802DA2A83E}"/>
                </a:ext>
              </a:extLst>
            </p:cNvPr>
            <p:cNvSpPr/>
            <p:nvPr/>
          </p:nvSpPr>
          <p:spPr>
            <a:xfrm>
              <a:off x="12947" y="4132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DE0DC46-E7DB-4DFF-88EC-E55E46E3D136}"/>
                </a:ext>
              </a:extLst>
            </p:cNvPr>
            <p:cNvGrpSpPr/>
            <p:nvPr/>
          </p:nvGrpSpPr>
          <p:grpSpPr>
            <a:xfrm>
              <a:off x="13226" y="4499"/>
              <a:ext cx="3174" cy="1611"/>
              <a:chOff x="2790" y="5574"/>
              <a:chExt cx="3174" cy="161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B7376CC-CCF5-4988-9F47-17773E32B2A2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A1582B8-CF7D-4A29-ADCC-F9D27E26B987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12" name="组合 2">
            <a:extLst>
              <a:ext uri="{FF2B5EF4-FFF2-40B4-BE49-F238E27FC236}">
                <a16:creationId xmlns:a16="http://schemas.microsoft.com/office/drawing/2014/main" id="{CE9366C7-ADF9-43E4-9E74-4F252D2AAD71}"/>
              </a:ext>
            </a:extLst>
          </p:cNvPr>
          <p:cNvGrpSpPr/>
          <p:nvPr/>
        </p:nvGrpSpPr>
        <p:grpSpPr>
          <a:xfrm>
            <a:off x="7657465" y="2575560"/>
            <a:ext cx="2369820" cy="1488440"/>
            <a:chOff x="12947" y="4132"/>
            <a:chExt cx="3732" cy="2344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EA5D8E9-3BF3-4ED5-9259-AE70C29A2B52}"/>
                </a:ext>
              </a:extLst>
            </p:cNvPr>
            <p:cNvSpPr/>
            <p:nvPr/>
          </p:nvSpPr>
          <p:spPr>
            <a:xfrm>
              <a:off x="12947" y="4132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3833162-A082-42F7-8303-A2FE165A0C82}"/>
                </a:ext>
              </a:extLst>
            </p:cNvPr>
            <p:cNvGrpSpPr/>
            <p:nvPr/>
          </p:nvGrpSpPr>
          <p:grpSpPr>
            <a:xfrm>
              <a:off x="13226" y="4499"/>
              <a:ext cx="3174" cy="1611"/>
              <a:chOff x="2790" y="5574"/>
              <a:chExt cx="3174" cy="161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AEA3556-0752-40F4-9D85-8CAA7E195500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C85D8CE-FBBD-45DE-A847-4D63A1315711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17" name="组合 1">
            <a:extLst>
              <a:ext uri="{FF2B5EF4-FFF2-40B4-BE49-F238E27FC236}">
                <a16:creationId xmlns:a16="http://schemas.microsoft.com/office/drawing/2014/main" id="{52900D33-073C-49C4-8A9B-1D4247443D90}"/>
              </a:ext>
            </a:extLst>
          </p:cNvPr>
          <p:cNvGrpSpPr/>
          <p:nvPr/>
        </p:nvGrpSpPr>
        <p:grpSpPr>
          <a:xfrm>
            <a:off x="5133340" y="2575560"/>
            <a:ext cx="2369820" cy="1488440"/>
            <a:chOff x="8820" y="4133"/>
            <a:chExt cx="3732" cy="2344"/>
          </a:xfrm>
        </p:grpSpPr>
        <p:sp>
          <p:nvSpPr>
            <p:cNvPr id="18" name="圆角矩形 73">
              <a:extLst>
                <a:ext uri="{FF2B5EF4-FFF2-40B4-BE49-F238E27FC236}">
                  <a16:creationId xmlns:a16="http://schemas.microsoft.com/office/drawing/2014/main" id="{9618CA7A-A881-4F45-BD43-ECB0FAF8D8AF}"/>
                </a:ext>
              </a:extLst>
            </p:cNvPr>
            <p:cNvSpPr/>
            <p:nvPr/>
          </p:nvSpPr>
          <p:spPr>
            <a:xfrm>
              <a:off x="8820" y="4133"/>
              <a:ext cx="3732" cy="2344"/>
            </a:xfrm>
            <a:prstGeom prst="roundRect">
              <a:avLst>
                <a:gd name="adj" fmla="val 10061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srgbClr val="1D32C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C0F89B2-A2AE-4DD2-B6DB-71C9924E1836}"/>
                </a:ext>
              </a:extLst>
            </p:cNvPr>
            <p:cNvGrpSpPr/>
            <p:nvPr/>
          </p:nvGrpSpPr>
          <p:grpSpPr>
            <a:xfrm>
              <a:off x="9099" y="4500"/>
              <a:ext cx="3174" cy="1611"/>
              <a:chOff x="2790" y="5574"/>
              <a:chExt cx="3174" cy="161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E32EB00-2E48-463C-8EE5-0AB5778255B0}"/>
                  </a:ext>
                </a:extLst>
              </p:cNvPr>
              <p:cNvSpPr/>
              <p:nvPr/>
            </p:nvSpPr>
            <p:spPr>
              <a:xfrm>
                <a:off x="2790" y="5911"/>
                <a:ext cx="3174" cy="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fontAlgn="auto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单击此处添加文本，本模块所有图形线条及相应素材均可自由编辑，建议您在展示时选择微软雅黑等系统自带字体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EB1AEFD-6D6C-4010-8124-033DDCD9CAA6}"/>
                  </a:ext>
                </a:extLst>
              </p:cNvPr>
              <p:cNvSpPr/>
              <p:nvPr/>
            </p:nvSpPr>
            <p:spPr>
              <a:xfrm>
                <a:off x="2790" y="5574"/>
                <a:ext cx="2230" cy="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i="0" u="none" strike="noStrike" kern="0" cap="none" spc="0" normalizeH="0" baseline="0" noProof="0" dirty="0">
                    <a:ln w="0">
                      <a:noFill/>
                    </a:ln>
                    <a:solidFill>
                      <a:srgbClr val="385AE6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rPr>
                  <a:t>请输入关键字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839CFF-6EDE-4541-B8BF-C8EDCF201E5B}"/>
              </a:ext>
            </a:extLst>
          </p:cNvPr>
          <p:cNvGrpSpPr/>
          <p:nvPr/>
        </p:nvGrpSpPr>
        <p:grpSpPr>
          <a:xfrm>
            <a:off x="1804035" y="2575560"/>
            <a:ext cx="2940050" cy="3161665"/>
            <a:chOff x="1804035" y="2575560"/>
            <a:chExt cx="2940050" cy="3161665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89DBB64-BBF3-487B-8AD2-DAA946802107}"/>
                </a:ext>
              </a:extLst>
            </p:cNvPr>
            <p:cNvGrpSpPr/>
            <p:nvPr/>
          </p:nvGrpSpPr>
          <p:grpSpPr>
            <a:xfrm>
              <a:off x="1804035" y="2575560"/>
              <a:ext cx="2938780" cy="3161665"/>
              <a:chOff x="1804035" y="2575560"/>
              <a:chExt cx="2938780" cy="3161665"/>
            </a:xfrm>
          </p:grpSpPr>
          <p:sp>
            <p:nvSpPr>
              <p:cNvPr id="32" name="圆角矩形 4">
                <a:extLst>
                  <a:ext uri="{FF2B5EF4-FFF2-40B4-BE49-F238E27FC236}">
                    <a16:creationId xmlns:a16="http://schemas.microsoft.com/office/drawing/2014/main" id="{816E7083-4BC6-44D4-A948-42565F44882B}"/>
                  </a:ext>
                </a:extLst>
              </p:cNvPr>
              <p:cNvSpPr/>
              <p:nvPr/>
            </p:nvSpPr>
            <p:spPr>
              <a:xfrm>
                <a:off x="1804035" y="2575560"/>
                <a:ext cx="2938780" cy="3161665"/>
              </a:xfrm>
              <a:prstGeom prst="roundRect">
                <a:avLst>
                  <a:gd name="adj" fmla="val 7389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3" name="圆角矩形 54">
                <a:extLst>
                  <a:ext uri="{FF2B5EF4-FFF2-40B4-BE49-F238E27FC236}">
                    <a16:creationId xmlns:a16="http://schemas.microsoft.com/office/drawing/2014/main" id="{16B50B0B-51E9-419A-A462-48D8AB684E91}"/>
                  </a:ext>
                </a:extLst>
              </p:cNvPr>
              <p:cNvSpPr/>
              <p:nvPr/>
            </p:nvSpPr>
            <p:spPr>
              <a:xfrm>
                <a:off x="1804035" y="2575560"/>
                <a:ext cx="2938780" cy="3161665"/>
              </a:xfrm>
              <a:prstGeom prst="roundRect">
                <a:avLst>
                  <a:gd name="adj" fmla="val 7389"/>
                </a:avLst>
              </a:prstGeom>
              <a:solidFill>
                <a:srgbClr val="1857F6">
                  <a:alpha val="86000"/>
                </a:srgbClr>
              </a:solidFill>
              <a:ln w="222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A95B3A1-3F3C-4484-A0F4-194EF4A7E436}"/>
                </a:ext>
              </a:extLst>
            </p:cNvPr>
            <p:cNvGrpSpPr/>
            <p:nvPr/>
          </p:nvGrpSpPr>
          <p:grpSpPr>
            <a:xfrm>
              <a:off x="1805305" y="4581525"/>
              <a:ext cx="2938780" cy="1134745"/>
              <a:chOff x="1805305" y="4581525"/>
              <a:chExt cx="2938780" cy="1134745"/>
            </a:xfrm>
          </p:grpSpPr>
          <p:sp>
            <p:nvSpPr>
              <p:cNvPr id="28" name="圆角矩形 55">
                <a:extLst>
                  <a:ext uri="{FF2B5EF4-FFF2-40B4-BE49-F238E27FC236}">
                    <a16:creationId xmlns:a16="http://schemas.microsoft.com/office/drawing/2014/main" id="{4C4CC981-113C-47D1-9985-425A90325C53}"/>
                  </a:ext>
                </a:extLst>
              </p:cNvPr>
              <p:cNvSpPr/>
              <p:nvPr/>
            </p:nvSpPr>
            <p:spPr>
              <a:xfrm>
                <a:off x="1805305" y="4581525"/>
                <a:ext cx="2938780" cy="1134745"/>
              </a:xfrm>
              <a:prstGeom prst="roundRect">
                <a:avLst>
                  <a:gd name="adj" fmla="val 12809"/>
                </a:avLst>
              </a:prstGeom>
              <a:solidFill>
                <a:srgbClr val="ADC5FB">
                  <a:alpha val="38000"/>
                </a:srgb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FD850C00-BAC7-4A9D-81C8-8A2FFEBA7B64}"/>
                  </a:ext>
                </a:extLst>
              </p:cNvPr>
              <p:cNvGrpSpPr/>
              <p:nvPr/>
            </p:nvGrpSpPr>
            <p:grpSpPr>
              <a:xfrm>
                <a:off x="2156460" y="4667250"/>
                <a:ext cx="2165985" cy="763211"/>
                <a:chOff x="2790" y="5574"/>
                <a:chExt cx="3411" cy="1245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1D76C96-AE78-4E02-99A2-706CC65D7BC1}"/>
                    </a:ext>
                  </a:extLst>
                </p:cNvPr>
                <p:cNvSpPr/>
                <p:nvPr/>
              </p:nvSpPr>
              <p:spPr>
                <a:xfrm>
                  <a:off x="2790" y="5791"/>
                  <a:ext cx="3411" cy="10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fontAlgn="auto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900" b="1" i="0" u="none" strike="noStrike" kern="0" cap="none" spc="0" normalizeH="0" baseline="0" noProof="0" dirty="0">
                      <a:ln w="0"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思源黑体 CN Bold" panose="020B0800000000000000" charset="-122"/>
                      <a:sym typeface="Arial"/>
                    </a:rPr>
                    <a:t>单击此处添加文本，本模块所有图形线条及相应素材均可自由编辑，建议您在展示时选择微软雅黑等系统自带字体</a:t>
                  </a: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9F59BA4-5319-4778-B4E0-2DDE8C8DD699}"/>
                    </a:ext>
                  </a:extLst>
                </p:cNvPr>
                <p:cNvSpPr/>
                <p:nvPr/>
              </p:nvSpPr>
              <p:spPr>
                <a:xfrm>
                  <a:off x="2790" y="5574"/>
                  <a:ext cx="2230" cy="5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i="0" u="none" strike="noStrike" kern="0" cap="none" spc="0" normalizeH="0" baseline="0" noProof="0" dirty="0">
                    <a:ln w="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微软雅黑"/>
                    <a:cs typeface="思源黑体 CN Bold" panose="020B0800000000000000" charset="-122"/>
                    <a:sym typeface="Arial"/>
                  </a:endParaRP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5C141EE-A8FE-4687-9D61-CFC95F7F314A}"/>
                </a:ext>
              </a:extLst>
            </p:cNvPr>
            <p:cNvGrpSpPr/>
            <p:nvPr/>
          </p:nvGrpSpPr>
          <p:grpSpPr>
            <a:xfrm>
              <a:off x="2320290" y="3355975"/>
              <a:ext cx="1735455" cy="1059815"/>
              <a:chOff x="2320290" y="3355975"/>
              <a:chExt cx="1735455" cy="105981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A55E3F4-7802-481F-9883-91DDF2164359}"/>
                  </a:ext>
                </a:extLst>
              </p:cNvPr>
              <p:cNvSpPr txBox="1"/>
              <p:nvPr/>
            </p:nvSpPr>
            <p:spPr>
              <a:xfrm>
                <a:off x="2320290" y="4078605"/>
                <a:ext cx="163322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6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请输入关键字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272EAA-0B42-4CE1-B95C-03337E635CCD}"/>
                  </a:ext>
                </a:extLst>
              </p:cNvPr>
              <p:cNvSpPr txBox="1"/>
              <p:nvPr/>
            </p:nvSpPr>
            <p:spPr>
              <a:xfrm>
                <a:off x="2422525" y="3355975"/>
                <a:ext cx="163322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44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85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67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60A8FA-5FA4-44D1-9ED8-D12F32F4C44B}"/>
              </a:ext>
            </a:extLst>
          </p:cNvPr>
          <p:cNvGrpSpPr/>
          <p:nvPr/>
        </p:nvGrpSpPr>
        <p:grpSpPr>
          <a:xfrm>
            <a:off x="1607185" y="-382905"/>
            <a:ext cx="9240520" cy="7011035"/>
            <a:chOff x="1607185" y="-382905"/>
            <a:chExt cx="9240520" cy="7011035"/>
          </a:xfrm>
        </p:grpSpPr>
        <p:grpSp>
          <p:nvGrpSpPr>
            <p:cNvPr id="8" name="组合 7"/>
            <p:cNvGrpSpPr/>
            <p:nvPr/>
          </p:nvGrpSpPr>
          <p:grpSpPr>
            <a:xfrm>
              <a:off x="1607185" y="1978025"/>
              <a:ext cx="8983980" cy="3355975"/>
              <a:chOff x="3183" y="2744"/>
              <a:chExt cx="12101" cy="602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183" y="2744"/>
                <a:ext cx="12100" cy="6023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EEF4FF"/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14" y="2776"/>
                <a:ext cx="12070" cy="5993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3" name="组合 书"/>
            <p:cNvGrpSpPr/>
            <p:nvPr/>
          </p:nvGrpSpPr>
          <p:grpSpPr>
            <a:xfrm>
              <a:off x="9439275" y="4166870"/>
              <a:ext cx="1408430" cy="1612900"/>
              <a:chOff x="14862" y="3442"/>
              <a:chExt cx="2709" cy="3102"/>
            </a:xfrm>
          </p:grpSpPr>
          <p:sp>
            <p:nvSpPr>
              <p:cNvPr id="2" name="圆角矩形 1"/>
              <p:cNvSpPr/>
              <p:nvPr/>
            </p:nvSpPr>
            <p:spPr>
              <a:xfrm rot="19860000">
                <a:off x="14921" y="3442"/>
                <a:ext cx="2650" cy="3062"/>
              </a:xfrm>
              <a:prstGeom prst="roundRect">
                <a:avLst>
                  <a:gd name="adj" fmla="val 7181"/>
                </a:avLst>
              </a:prstGeom>
              <a:solidFill>
                <a:srgbClr val="385A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 rot="19860000">
                <a:off x="14862" y="3482"/>
                <a:ext cx="2650" cy="3062"/>
              </a:xfrm>
              <a:prstGeom prst="roundRect">
                <a:avLst>
                  <a:gd name="adj" fmla="val 7181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chemeClr val="bg1"/>
                  </a:gs>
                </a:gsLst>
                <a:lin ang="1560000" scaled="0"/>
              </a:gradFill>
              <a:ln>
                <a:solidFill>
                  <a:schemeClr val="bg1"/>
                </a:solidFill>
              </a:ln>
              <a:effectLst>
                <a:outerShdw blurRad="393700" dist="38100" dir="2700000" algn="tl" rotWithShape="0">
                  <a:srgbClr val="385AE6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873" y="4187"/>
                <a:ext cx="2263" cy="1688"/>
                <a:chOff x="14813" y="4037"/>
                <a:chExt cx="2263" cy="1688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 rot="19860000">
                  <a:off x="14813" y="4037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9860000">
                  <a:off x="15055" y="4473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9860000">
                  <a:off x="15296" y="4908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9860000">
                  <a:off x="15582" y="5515"/>
                  <a:ext cx="1074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pic>
          <p:nvPicPr>
            <p:cNvPr id="15" name="图片 14" descr="椭圆 1 拷贝"/>
            <p:cNvPicPr>
              <a:picLocks noChangeAspect="1"/>
            </p:cNvPicPr>
            <p:nvPr/>
          </p:nvPicPr>
          <p:blipFill>
            <a:blip r:embed="rId3"/>
            <a:srcRect l="13057" t="37477" r="70461" b="42655"/>
            <a:stretch>
              <a:fillRect/>
            </a:stretch>
          </p:blipFill>
          <p:spPr>
            <a:xfrm>
              <a:off x="2383155" y="1943100"/>
              <a:ext cx="7869555" cy="4685030"/>
            </a:xfrm>
            <a:prstGeom prst="rect">
              <a:avLst/>
            </a:prstGeom>
          </p:spPr>
        </p:pic>
        <p:pic>
          <p:nvPicPr>
            <p:cNvPr id="14" name="图片 13" descr="椭圆 1"/>
            <p:cNvPicPr>
              <a:picLocks noChangeAspect="1"/>
            </p:cNvPicPr>
            <p:nvPr/>
          </p:nvPicPr>
          <p:blipFill>
            <a:blip r:embed="rId4"/>
            <a:srcRect l="13828" t="28344" r="73984" b="58494"/>
            <a:stretch>
              <a:fillRect/>
            </a:stretch>
          </p:blipFill>
          <p:spPr>
            <a:xfrm>
              <a:off x="2981960" y="-382905"/>
              <a:ext cx="5380355" cy="342201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782416-ACE8-44FC-909B-48A2854B9AB6}"/>
              </a:ext>
            </a:extLst>
          </p:cNvPr>
          <p:cNvGrpSpPr/>
          <p:nvPr/>
        </p:nvGrpSpPr>
        <p:grpSpPr>
          <a:xfrm>
            <a:off x="4715510" y="5108225"/>
            <a:ext cx="2730500" cy="649863"/>
            <a:chOff x="4761865" y="5107305"/>
            <a:chExt cx="2730500" cy="649863"/>
          </a:xfrm>
        </p:grpSpPr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590ADB0E-0398-43C5-9594-D3BF5BF2E37F}"/>
                </a:ext>
              </a:extLst>
            </p:cNvPr>
            <p:cNvSpPr/>
            <p:nvPr/>
          </p:nvSpPr>
          <p:spPr>
            <a:xfrm>
              <a:off x="4932680" y="510730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03B357-2F05-46EF-830D-F4F3BE4EF425}"/>
                </a:ext>
              </a:extLst>
            </p:cNvPr>
            <p:cNvSpPr txBox="1"/>
            <p:nvPr/>
          </p:nvSpPr>
          <p:spPr>
            <a:xfrm>
              <a:off x="4761865" y="5172393"/>
              <a:ext cx="2730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智慧菜谱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APP</a:t>
              </a:r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  <a:p>
              <a:pPr algn="ctr"/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sp>
        <p:nvSpPr>
          <p:cNvPr id="50" name="文本框 描述"/>
          <p:cNvSpPr txBox="1"/>
          <p:nvPr/>
        </p:nvSpPr>
        <p:spPr>
          <a:xfrm>
            <a:off x="3646564" y="4683336"/>
            <a:ext cx="492823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pc="160" dirty="0" err="1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HarmonyOS</a:t>
            </a:r>
            <a:r>
              <a:rPr lang="en-US" altLang="zh-CN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 Next</a:t>
            </a:r>
            <a:r>
              <a:rPr lang="zh-CN" altLang="en-US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原生应用开发</a:t>
            </a:r>
          </a:p>
        </p:txBody>
      </p:sp>
      <p:sp>
        <p:nvSpPr>
          <p:cNvPr id="5" name="文本框 标题"/>
          <p:cNvSpPr txBox="1"/>
          <p:nvPr/>
        </p:nvSpPr>
        <p:spPr>
          <a:xfrm>
            <a:off x="3378835" y="3252470"/>
            <a:ext cx="5403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kern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思源黑体 CN Bold" panose="020B0800000000000000" charset="-122"/>
                <a:sym typeface="Arial"/>
              </a:rPr>
              <a:t>Main research contents</a:t>
            </a:r>
          </a:p>
        </p:txBody>
      </p:sp>
      <p:sp>
        <p:nvSpPr>
          <p:cNvPr id="7" name="矩形 标题"/>
          <p:cNvSpPr/>
          <p:nvPr/>
        </p:nvSpPr>
        <p:spPr>
          <a:xfrm>
            <a:off x="3979829" y="2536557"/>
            <a:ext cx="4261706" cy="707886"/>
          </a:xfrm>
          <a:prstGeom prst="rect">
            <a:avLst/>
          </a:prstGeom>
          <a:effectLst>
            <a:outerShdw dist="38100" dir="2700000" algn="tl" rotWithShape="0">
              <a:srgbClr val="1653F0">
                <a:alpha val="10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kern="0" dirty="0">
                <a:ln w="0">
                  <a:noFill/>
                </a:ln>
                <a:solidFill>
                  <a:schemeClr val="bg1"/>
                </a:solidFill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主要研究内容</a:t>
            </a:r>
          </a:p>
        </p:txBody>
      </p:sp>
      <p:sp>
        <p:nvSpPr>
          <p:cNvPr id="12" name="矩形 序号"/>
          <p:cNvSpPr/>
          <p:nvPr/>
        </p:nvSpPr>
        <p:spPr>
          <a:xfrm>
            <a:off x="5093970" y="1106805"/>
            <a:ext cx="1973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0">
                  <a:solidFill>
                    <a:schemeClr val="bg1"/>
                  </a:solidFill>
                </a:ln>
                <a:noFill/>
                <a:effectLst/>
                <a:uLnTx/>
                <a:uFillTx/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60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60A8FA-5FA4-44D1-9ED8-D12F32F4C44B}"/>
              </a:ext>
            </a:extLst>
          </p:cNvPr>
          <p:cNvGrpSpPr/>
          <p:nvPr/>
        </p:nvGrpSpPr>
        <p:grpSpPr>
          <a:xfrm>
            <a:off x="1607185" y="-382905"/>
            <a:ext cx="9240520" cy="7011035"/>
            <a:chOff x="1607185" y="-382905"/>
            <a:chExt cx="9240520" cy="7011035"/>
          </a:xfrm>
        </p:grpSpPr>
        <p:grpSp>
          <p:nvGrpSpPr>
            <p:cNvPr id="8" name="组合 7"/>
            <p:cNvGrpSpPr/>
            <p:nvPr/>
          </p:nvGrpSpPr>
          <p:grpSpPr>
            <a:xfrm>
              <a:off x="1607185" y="1978025"/>
              <a:ext cx="8983980" cy="3355975"/>
              <a:chOff x="3183" y="2744"/>
              <a:chExt cx="12101" cy="602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183" y="2744"/>
                <a:ext cx="12100" cy="6023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EEF4FF"/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14" y="2776"/>
                <a:ext cx="12070" cy="5993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3" name="组合 书"/>
            <p:cNvGrpSpPr/>
            <p:nvPr/>
          </p:nvGrpSpPr>
          <p:grpSpPr>
            <a:xfrm>
              <a:off x="9439275" y="4166870"/>
              <a:ext cx="1408430" cy="1612900"/>
              <a:chOff x="14862" y="3442"/>
              <a:chExt cx="2709" cy="3102"/>
            </a:xfrm>
          </p:grpSpPr>
          <p:sp>
            <p:nvSpPr>
              <p:cNvPr id="2" name="圆角矩形 1"/>
              <p:cNvSpPr/>
              <p:nvPr/>
            </p:nvSpPr>
            <p:spPr>
              <a:xfrm rot="19860000">
                <a:off x="14921" y="3442"/>
                <a:ext cx="2650" cy="3062"/>
              </a:xfrm>
              <a:prstGeom prst="roundRect">
                <a:avLst>
                  <a:gd name="adj" fmla="val 7181"/>
                </a:avLst>
              </a:prstGeom>
              <a:solidFill>
                <a:srgbClr val="385A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 rot="19860000">
                <a:off x="14862" y="3482"/>
                <a:ext cx="2650" cy="3062"/>
              </a:xfrm>
              <a:prstGeom prst="roundRect">
                <a:avLst>
                  <a:gd name="adj" fmla="val 7181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chemeClr val="bg1"/>
                  </a:gs>
                </a:gsLst>
                <a:lin ang="1560000" scaled="0"/>
              </a:gradFill>
              <a:ln>
                <a:solidFill>
                  <a:schemeClr val="bg1"/>
                </a:solidFill>
              </a:ln>
              <a:effectLst>
                <a:outerShdw blurRad="393700" dist="38100" dir="2700000" algn="tl" rotWithShape="0">
                  <a:srgbClr val="385AE6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873" y="4187"/>
                <a:ext cx="2263" cy="1688"/>
                <a:chOff x="14813" y="4037"/>
                <a:chExt cx="2263" cy="1688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 rot="19860000">
                  <a:off x="14813" y="4037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9860000">
                  <a:off x="15055" y="4473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9860000">
                  <a:off x="15296" y="4908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9860000">
                  <a:off x="15582" y="5515"/>
                  <a:ext cx="1074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pic>
          <p:nvPicPr>
            <p:cNvPr id="15" name="图片 14" descr="椭圆 1 拷贝"/>
            <p:cNvPicPr>
              <a:picLocks noChangeAspect="1"/>
            </p:cNvPicPr>
            <p:nvPr/>
          </p:nvPicPr>
          <p:blipFill>
            <a:blip r:embed="rId3"/>
            <a:srcRect l="13057" t="37477" r="70461" b="42655"/>
            <a:stretch>
              <a:fillRect/>
            </a:stretch>
          </p:blipFill>
          <p:spPr>
            <a:xfrm>
              <a:off x="2383155" y="1943100"/>
              <a:ext cx="7869555" cy="4685030"/>
            </a:xfrm>
            <a:prstGeom prst="rect">
              <a:avLst/>
            </a:prstGeom>
          </p:spPr>
        </p:pic>
        <p:pic>
          <p:nvPicPr>
            <p:cNvPr id="14" name="图片 13" descr="椭圆 1"/>
            <p:cNvPicPr>
              <a:picLocks noChangeAspect="1"/>
            </p:cNvPicPr>
            <p:nvPr/>
          </p:nvPicPr>
          <p:blipFill>
            <a:blip r:embed="rId4"/>
            <a:srcRect l="13828" t="28344" r="73984" b="58494"/>
            <a:stretch>
              <a:fillRect/>
            </a:stretch>
          </p:blipFill>
          <p:spPr>
            <a:xfrm>
              <a:off x="2981960" y="-382905"/>
              <a:ext cx="5380355" cy="342201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782416-ACE8-44FC-909B-48A2854B9AB6}"/>
              </a:ext>
            </a:extLst>
          </p:cNvPr>
          <p:cNvGrpSpPr/>
          <p:nvPr/>
        </p:nvGrpSpPr>
        <p:grpSpPr>
          <a:xfrm>
            <a:off x="4715510" y="5108225"/>
            <a:ext cx="2730500" cy="649863"/>
            <a:chOff x="4761865" y="5107305"/>
            <a:chExt cx="2730500" cy="649863"/>
          </a:xfrm>
        </p:grpSpPr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590ADB0E-0398-43C5-9594-D3BF5BF2E37F}"/>
                </a:ext>
              </a:extLst>
            </p:cNvPr>
            <p:cNvSpPr/>
            <p:nvPr/>
          </p:nvSpPr>
          <p:spPr>
            <a:xfrm>
              <a:off x="4932680" y="510730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03B357-2F05-46EF-830D-F4F3BE4EF425}"/>
                </a:ext>
              </a:extLst>
            </p:cNvPr>
            <p:cNvSpPr txBox="1"/>
            <p:nvPr/>
          </p:nvSpPr>
          <p:spPr>
            <a:xfrm>
              <a:off x="4761865" y="5172393"/>
              <a:ext cx="2730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智慧菜谱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APP</a:t>
              </a:r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  <a:p>
              <a:pPr algn="ctr"/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sp>
        <p:nvSpPr>
          <p:cNvPr id="50" name="文本框 描述"/>
          <p:cNvSpPr txBox="1"/>
          <p:nvPr/>
        </p:nvSpPr>
        <p:spPr>
          <a:xfrm>
            <a:off x="3646564" y="4683336"/>
            <a:ext cx="492823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pc="160" dirty="0" err="1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HarmonyOS</a:t>
            </a:r>
            <a:r>
              <a:rPr lang="en-US" altLang="zh-CN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 Next</a:t>
            </a:r>
            <a:r>
              <a:rPr lang="zh-CN" altLang="en-US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原生应用开发</a:t>
            </a:r>
          </a:p>
        </p:txBody>
      </p:sp>
      <p:sp>
        <p:nvSpPr>
          <p:cNvPr id="5" name="文本框 标题"/>
          <p:cNvSpPr txBox="1"/>
          <p:nvPr/>
        </p:nvSpPr>
        <p:spPr>
          <a:xfrm>
            <a:off x="3378835" y="3252470"/>
            <a:ext cx="5403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kern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思源黑体 CN Bold" panose="020B0800000000000000" charset="-122"/>
                <a:sym typeface="Arial"/>
              </a:rPr>
              <a:t>Main technical routes</a:t>
            </a:r>
          </a:p>
        </p:txBody>
      </p:sp>
      <p:sp>
        <p:nvSpPr>
          <p:cNvPr id="7" name="矩形 标题"/>
          <p:cNvSpPr/>
          <p:nvPr/>
        </p:nvSpPr>
        <p:spPr>
          <a:xfrm>
            <a:off x="3979829" y="2536557"/>
            <a:ext cx="4261706" cy="707886"/>
          </a:xfrm>
          <a:prstGeom prst="rect">
            <a:avLst/>
          </a:prstGeom>
          <a:effectLst>
            <a:outerShdw dist="38100" dir="2700000" algn="tl" rotWithShape="0">
              <a:srgbClr val="1653F0">
                <a:alpha val="10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kern="0" dirty="0">
                <a:ln w="0">
                  <a:noFill/>
                </a:ln>
                <a:solidFill>
                  <a:schemeClr val="bg1"/>
                </a:solidFill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主要技术路线</a:t>
            </a:r>
          </a:p>
        </p:txBody>
      </p:sp>
      <p:sp>
        <p:nvSpPr>
          <p:cNvPr id="12" name="矩形 序号"/>
          <p:cNvSpPr/>
          <p:nvPr/>
        </p:nvSpPr>
        <p:spPr>
          <a:xfrm>
            <a:off x="5093970" y="1106805"/>
            <a:ext cx="1973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0">
                  <a:solidFill>
                    <a:schemeClr val="bg1"/>
                  </a:solidFill>
                </a:ln>
                <a:noFill/>
                <a:effectLst/>
                <a:uLnTx/>
                <a:uFillTx/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03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18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背景"/>
          <p:cNvSpPr/>
          <p:nvPr/>
        </p:nvSpPr>
        <p:spPr>
          <a:xfrm>
            <a:off x="635" y="-25400"/>
            <a:ext cx="12197080" cy="6899910"/>
          </a:xfrm>
          <a:prstGeom prst="rect">
            <a:avLst/>
          </a:prstGeom>
          <a:solidFill>
            <a:srgbClr val="DBE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660A8FA-5FA4-44D1-9ED8-D12F32F4C44B}"/>
              </a:ext>
            </a:extLst>
          </p:cNvPr>
          <p:cNvGrpSpPr/>
          <p:nvPr/>
        </p:nvGrpSpPr>
        <p:grpSpPr>
          <a:xfrm>
            <a:off x="1607185" y="-382905"/>
            <a:ext cx="9240520" cy="7011035"/>
            <a:chOff x="1607185" y="-382905"/>
            <a:chExt cx="9240520" cy="7011035"/>
          </a:xfrm>
        </p:grpSpPr>
        <p:grpSp>
          <p:nvGrpSpPr>
            <p:cNvPr id="8" name="组合 7"/>
            <p:cNvGrpSpPr/>
            <p:nvPr/>
          </p:nvGrpSpPr>
          <p:grpSpPr>
            <a:xfrm>
              <a:off x="1607185" y="1978025"/>
              <a:ext cx="8983980" cy="3355975"/>
              <a:chOff x="3183" y="2744"/>
              <a:chExt cx="12101" cy="6024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3183" y="2744"/>
                <a:ext cx="12100" cy="6023"/>
              </a:xfrm>
              <a:prstGeom prst="roundRect">
                <a:avLst>
                  <a:gd name="adj" fmla="val 5488"/>
                </a:avLst>
              </a:prstGeom>
              <a:gradFill>
                <a:gsLst>
                  <a:gs pos="25000">
                    <a:schemeClr val="bg1">
                      <a:alpha val="100000"/>
                    </a:schemeClr>
                  </a:gs>
                  <a:gs pos="99000">
                    <a:srgbClr val="EEF4FF"/>
                  </a:gs>
                </a:gsLst>
                <a:lin ang="1560000" scaled="0"/>
              </a:gradFill>
              <a:ln>
                <a:noFill/>
              </a:ln>
              <a:effectLst>
                <a:outerShdw blurRad="571500" dist="266700" dir="3180000" algn="tl" rotWithShape="0">
                  <a:schemeClr val="tx2">
                    <a:lumMod val="75000"/>
                    <a:lumOff val="25000"/>
                    <a:alpha val="13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214" y="2776"/>
                <a:ext cx="12070" cy="5993"/>
              </a:xfrm>
              <a:prstGeom prst="roundRect">
                <a:avLst>
                  <a:gd name="adj" fmla="val 5063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rgbClr val="CFD8E9">
                      <a:alpha val="78000"/>
                    </a:srgbClr>
                  </a:gs>
                </a:gsLst>
                <a:lin ang="156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</p:grpSp>
        <p:grpSp>
          <p:nvGrpSpPr>
            <p:cNvPr id="13" name="组合 书"/>
            <p:cNvGrpSpPr/>
            <p:nvPr/>
          </p:nvGrpSpPr>
          <p:grpSpPr>
            <a:xfrm>
              <a:off x="9439275" y="4166870"/>
              <a:ext cx="1408430" cy="1612900"/>
              <a:chOff x="14862" y="3442"/>
              <a:chExt cx="2709" cy="3102"/>
            </a:xfrm>
          </p:grpSpPr>
          <p:sp>
            <p:nvSpPr>
              <p:cNvPr id="2" name="圆角矩形 1"/>
              <p:cNvSpPr/>
              <p:nvPr/>
            </p:nvSpPr>
            <p:spPr>
              <a:xfrm rot="19860000">
                <a:off x="14921" y="3442"/>
                <a:ext cx="2650" cy="3062"/>
              </a:xfrm>
              <a:prstGeom prst="roundRect">
                <a:avLst>
                  <a:gd name="adj" fmla="val 7181"/>
                </a:avLst>
              </a:prstGeom>
              <a:solidFill>
                <a:srgbClr val="385AE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3" name="圆角矩形 2"/>
              <p:cNvSpPr/>
              <p:nvPr/>
            </p:nvSpPr>
            <p:spPr>
              <a:xfrm rot="19860000">
                <a:off x="14862" y="3482"/>
                <a:ext cx="2650" cy="3062"/>
              </a:xfrm>
              <a:prstGeom prst="roundRect">
                <a:avLst>
                  <a:gd name="adj" fmla="val 7181"/>
                </a:avLst>
              </a:prstGeom>
              <a:gradFill>
                <a:gsLst>
                  <a:gs pos="25000">
                    <a:srgbClr val="F0F4FD"/>
                  </a:gs>
                  <a:gs pos="99000">
                    <a:schemeClr val="bg1"/>
                  </a:gs>
                </a:gsLst>
                <a:lin ang="1560000" scaled="0"/>
              </a:gradFill>
              <a:ln>
                <a:solidFill>
                  <a:schemeClr val="bg1"/>
                </a:solidFill>
              </a:ln>
              <a:effectLst>
                <a:outerShdw blurRad="393700" dist="38100" dir="2700000" algn="tl" rotWithShape="0">
                  <a:srgbClr val="385AE6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sym typeface="Arial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873" y="4187"/>
                <a:ext cx="2263" cy="1688"/>
                <a:chOff x="14813" y="4037"/>
                <a:chExt cx="2263" cy="1688"/>
              </a:xfrm>
            </p:grpSpPr>
            <p:sp>
              <p:nvSpPr>
                <p:cNvPr id="9" name="圆角矩形 8"/>
                <p:cNvSpPr/>
                <p:nvPr/>
              </p:nvSpPr>
              <p:spPr>
                <a:xfrm rot="19860000">
                  <a:off x="14813" y="4037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 rot="19860000">
                  <a:off x="15055" y="4473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 rot="19860000">
                  <a:off x="15296" y="4908"/>
                  <a:ext cx="1781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  <p:sp>
              <p:nvSpPr>
                <p:cNvPr id="18" name="圆角矩形 17"/>
                <p:cNvSpPr/>
                <p:nvPr/>
              </p:nvSpPr>
              <p:spPr>
                <a:xfrm rot="19860000">
                  <a:off x="15582" y="5515"/>
                  <a:ext cx="1074" cy="2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AE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/>
                    <a:ea typeface="微软雅黑"/>
                    <a:sym typeface="Arial"/>
                  </a:endParaRPr>
                </a:p>
              </p:txBody>
            </p:sp>
          </p:grpSp>
        </p:grpSp>
        <p:pic>
          <p:nvPicPr>
            <p:cNvPr id="15" name="图片 14" descr="椭圆 1 拷贝"/>
            <p:cNvPicPr>
              <a:picLocks noChangeAspect="1"/>
            </p:cNvPicPr>
            <p:nvPr/>
          </p:nvPicPr>
          <p:blipFill>
            <a:blip r:embed="rId3"/>
            <a:srcRect l="13057" t="37477" r="70461" b="42655"/>
            <a:stretch>
              <a:fillRect/>
            </a:stretch>
          </p:blipFill>
          <p:spPr>
            <a:xfrm>
              <a:off x="2383155" y="1943100"/>
              <a:ext cx="7869555" cy="4685030"/>
            </a:xfrm>
            <a:prstGeom prst="rect">
              <a:avLst/>
            </a:prstGeom>
          </p:spPr>
        </p:pic>
        <p:pic>
          <p:nvPicPr>
            <p:cNvPr id="14" name="图片 13" descr="椭圆 1"/>
            <p:cNvPicPr>
              <a:picLocks noChangeAspect="1"/>
            </p:cNvPicPr>
            <p:nvPr/>
          </p:nvPicPr>
          <p:blipFill>
            <a:blip r:embed="rId4"/>
            <a:srcRect l="13828" t="28344" r="73984" b="58494"/>
            <a:stretch>
              <a:fillRect/>
            </a:stretch>
          </p:blipFill>
          <p:spPr>
            <a:xfrm>
              <a:off x="2981960" y="-382905"/>
              <a:ext cx="5380355" cy="342201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782416-ACE8-44FC-909B-48A2854B9AB6}"/>
              </a:ext>
            </a:extLst>
          </p:cNvPr>
          <p:cNvGrpSpPr/>
          <p:nvPr/>
        </p:nvGrpSpPr>
        <p:grpSpPr>
          <a:xfrm>
            <a:off x="4715510" y="5108225"/>
            <a:ext cx="2730500" cy="649863"/>
            <a:chOff x="4761865" y="5107305"/>
            <a:chExt cx="2730500" cy="649863"/>
          </a:xfrm>
        </p:grpSpPr>
        <p:sp>
          <p:nvSpPr>
            <p:cNvPr id="20" name="圆角矩形 18">
              <a:extLst>
                <a:ext uri="{FF2B5EF4-FFF2-40B4-BE49-F238E27FC236}">
                  <a16:creationId xmlns:a16="http://schemas.microsoft.com/office/drawing/2014/main" id="{590ADB0E-0398-43C5-9594-D3BF5BF2E37F}"/>
                </a:ext>
              </a:extLst>
            </p:cNvPr>
            <p:cNvSpPr/>
            <p:nvPr/>
          </p:nvSpPr>
          <p:spPr>
            <a:xfrm>
              <a:off x="4932680" y="5107305"/>
              <a:ext cx="2388870" cy="467360"/>
            </a:xfrm>
            <a:prstGeom prst="roundRect">
              <a:avLst>
                <a:gd name="adj" fmla="val 50000"/>
              </a:avLst>
            </a:prstGeom>
            <a:solidFill>
              <a:srgbClr val="0C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003B357-2F05-46EF-830D-F4F3BE4EF425}"/>
                </a:ext>
              </a:extLst>
            </p:cNvPr>
            <p:cNvSpPr txBox="1"/>
            <p:nvPr/>
          </p:nvSpPr>
          <p:spPr>
            <a:xfrm>
              <a:off x="4761865" y="5172393"/>
              <a:ext cx="2730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智慧菜谱</a:t>
              </a:r>
              <a:r>
                <a:rPr lang="en-US" altLang="zh-CN" sz="1600" dirty="0">
                  <a:solidFill>
                    <a:schemeClr val="bg1"/>
                  </a:solidFill>
                  <a:latin typeface="Arial"/>
                  <a:ea typeface="微软雅黑"/>
                  <a:cs typeface="思源黑体 CN Normal" panose="020B0400000000000000" charset="-122"/>
                  <a:sym typeface="Arial"/>
                </a:rPr>
                <a:t>APP</a:t>
              </a:r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  <a:p>
              <a:pPr algn="ctr"/>
              <a:endParaRPr lang="zh-CN" altLang="en-US" sz="1600" dirty="0">
                <a:solidFill>
                  <a:schemeClr val="bg1"/>
                </a:solidFill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</p:grpSp>
      <p:sp>
        <p:nvSpPr>
          <p:cNvPr id="50" name="文本框 描述"/>
          <p:cNvSpPr txBox="1"/>
          <p:nvPr/>
        </p:nvSpPr>
        <p:spPr>
          <a:xfrm>
            <a:off x="3646564" y="4683336"/>
            <a:ext cx="4928235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spc="160" dirty="0" err="1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HarmonyOS</a:t>
            </a:r>
            <a:r>
              <a:rPr lang="en-US" altLang="zh-CN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 Next</a:t>
            </a:r>
            <a:r>
              <a:rPr lang="zh-CN" altLang="en-US" sz="1400" spc="160" dirty="0">
                <a:solidFill>
                  <a:schemeClr val="tx1">
                    <a:alpha val="53000"/>
                  </a:schemeClr>
                </a:solidFill>
                <a:uFillTx/>
                <a:latin typeface="Arial"/>
                <a:ea typeface="微软雅黑"/>
                <a:cs typeface="思源黑体 CN Normal" panose="020B0400000000000000" charset="-122"/>
                <a:sym typeface="Arial"/>
              </a:rPr>
              <a:t>原生应用开发</a:t>
            </a:r>
          </a:p>
        </p:txBody>
      </p:sp>
      <p:sp>
        <p:nvSpPr>
          <p:cNvPr id="5" name="文本框 标题"/>
          <p:cNvSpPr txBox="1"/>
          <p:nvPr/>
        </p:nvSpPr>
        <p:spPr>
          <a:xfrm>
            <a:off x="3378835" y="3252470"/>
            <a:ext cx="5403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kern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思源黑体 CN Bold" panose="020B0800000000000000" charset="-122"/>
                <a:sym typeface="Arial"/>
              </a:rPr>
              <a:t>Review of the content of the work</a:t>
            </a:r>
          </a:p>
        </p:txBody>
      </p:sp>
      <p:sp>
        <p:nvSpPr>
          <p:cNvPr id="7" name="矩形 标题"/>
          <p:cNvSpPr/>
          <p:nvPr/>
        </p:nvSpPr>
        <p:spPr>
          <a:xfrm>
            <a:off x="3979829" y="2536557"/>
            <a:ext cx="4261706" cy="707886"/>
          </a:xfrm>
          <a:prstGeom prst="rect">
            <a:avLst/>
          </a:prstGeom>
          <a:effectLst>
            <a:outerShdw dist="38100" dir="2700000" algn="tl" rotWithShape="0">
              <a:srgbClr val="1653F0">
                <a:alpha val="10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4000" b="1" kern="0" dirty="0">
                <a:ln w="0">
                  <a:noFill/>
                </a:ln>
                <a:solidFill>
                  <a:schemeClr val="bg1"/>
                </a:solidFill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未来工作计划</a:t>
            </a:r>
          </a:p>
        </p:txBody>
      </p:sp>
      <p:sp>
        <p:nvSpPr>
          <p:cNvPr id="12" name="矩形 序号"/>
          <p:cNvSpPr/>
          <p:nvPr/>
        </p:nvSpPr>
        <p:spPr>
          <a:xfrm>
            <a:off x="5093970" y="1106805"/>
            <a:ext cx="19735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 w="0">
                  <a:solidFill>
                    <a:schemeClr val="bg1"/>
                  </a:solidFill>
                </a:ln>
                <a:noFill/>
                <a:effectLst/>
                <a:uLnTx/>
                <a:uFillTx/>
                <a:latin typeface="Arial"/>
                <a:ea typeface="微软雅黑"/>
                <a:cs typeface="思源黑体 CN Heavy" panose="020B0A00000000000000" charset="-122"/>
                <a:sym typeface="Arial"/>
              </a:rPr>
              <a:t>04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456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377</Words>
  <Application>Microsoft Office PowerPoint</Application>
  <PresentationFormat>宽屏</PresentationFormat>
  <Paragraphs>75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思源黑体 CN Normal</vt:lpstr>
      <vt:lpstr>宋体</vt:lpstr>
      <vt:lpstr>微软雅黑</vt:lpstr>
      <vt:lpstr>Arial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总结汇报</dc:title>
  <dc:creator>第一PPT</dc:creator>
  <cp:keywords>www.1ppt.com</cp:keywords>
  <dc:description>www.1ppt.com</dc:description>
  <cp:lastModifiedBy>嘉琳 晏</cp:lastModifiedBy>
  <cp:revision>216</cp:revision>
  <dcterms:created xsi:type="dcterms:W3CDTF">2019-06-19T02:08:00Z</dcterms:created>
  <dcterms:modified xsi:type="dcterms:W3CDTF">2025-01-03T08:45:52Z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A8B69A29272541C39F8A439D447B90F8_12</vt:lpwstr>
  </property>
  <property fmtid="{D5CDD505-2E9C-101B-9397-08002B2CF9AE}" pid="3" name="KSOProductBuildVer">
    <vt:lpwstr>2052-11.1.0.14309</vt:lpwstr>
  </property>
</Properties>
</file>