
<file path=[Content_Types].xml><?xml version="1.0" encoding="utf-8"?>
<Types xmlns="http://schemas.openxmlformats.org/package/2006/content-types">
  <Default Extension="bin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59.xml" ContentType="application/vnd.openxmlformats-officedocument.presentationml.tags+xml"/>
  <Override PartName="/ppt/notesSlides/notesSlide1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2.xml" ContentType="application/vnd.openxmlformats-officedocument.presentationml.notesSlide+xml"/>
  <Override PartName="/ppt/tags/tag363.xml" ContentType="application/vnd.openxmlformats-officedocument.presentationml.tags+xml"/>
  <Override PartName="/ppt/notesSlides/notesSlide3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6" r:id="rId2"/>
    <p:sldId id="257" r:id="rId3"/>
    <p:sldId id="258" r:id="rId4"/>
    <p:sldId id="259" r:id="rId5"/>
    <p:sldId id="290" r:id="rId6"/>
    <p:sldId id="277" r:id="rId7"/>
    <p:sldId id="286" r:id="rId8"/>
    <p:sldId id="291" r:id="rId9"/>
    <p:sldId id="278" r:id="rId10"/>
    <p:sldId id="292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5FB"/>
    <a:srgbClr val="385AE6"/>
    <a:srgbClr val="5986F7"/>
    <a:srgbClr val="0CCDBD"/>
    <a:srgbClr val="DAE2F2"/>
    <a:srgbClr val="E4E6EA"/>
    <a:srgbClr val="122C90"/>
    <a:srgbClr val="FFFFFF"/>
    <a:srgbClr val="F7FAFE"/>
    <a:srgbClr val="EEF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80172" autoAdjust="0"/>
  </p:normalViewPr>
  <p:slideViewPr>
    <p:cSldViewPr snapToGrid="0">
      <p:cViewPr varScale="1">
        <p:scale>
          <a:sx n="91" d="100"/>
          <a:sy n="91" d="100"/>
        </p:scale>
        <p:origin x="774" y="78"/>
      </p:cViewPr>
      <p:guideLst>
        <p:guide orient="horz" pos="2157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>
                <a:latin typeface="思源黑体 CN Normal" panose="020B0400000000000000" charset="-122"/>
              </a:rPr>
              <a:t>2025-01-03</a:t>
            </a:fld>
            <a:endParaRPr lang="zh-CN" altLang="en-US">
              <a:latin typeface="思源黑体 CN Normal" panose="020B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>
                <a:latin typeface="思源黑体 CN Normal" panose="020B0400000000000000" charset="-122"/>
              </a:rPr>
              <a:t>‹#›</a:t>
            </a:fld>
            <a:endParaRPr lang="zh-CN" altLang="en-US">
              <a:latin typeface="思源黑体 CN Normal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257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D2A48B96-639E-45A3-A0BA-2464DFDB1FAA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A6837353-30EB-4A48-80EB-173D804AEFB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233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87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庞大且全面的菜谱库，基本由用户发布组成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菜谱分类、菜谱查询、菜谱详情</a:t>
            </a:r>
          </a:p>
          <a:p>
            <a:r>
              <a:rPr lang="en-US" altLang="zh-CN" dirty="0"/>
              <a:t>3. "</a:t>
            </a:r>
            <a:r>
              <a:rPr lang="zh-CN" altLang="en-US" dirty="0"/>
              <a:t>一日餐食</a:t>
            </a:r>
            <a:r>
              <a:rPr lang="en-US" altLang="zh-CN" dirty="0"/>
              <a:t>"</a:t>
            </a:r>
            <a:r>
              <a:rPr lang="zh-CN" altLang="en-US" dirty="0"/>
              <a:t>、</a:t>
            </a:r>
            <a:r>
              <a:rPr lang="en-US" altLang="zh-CN" dirty="0"/>
              <a:t>"</a:t>
            </a:r>
            <a:r>
              <a:rPr lang="zh-CN" altLang="en-US" dirty="0"/>
              <a:t>时令流行</a:t>
            </a:r>
            <a:r>
              <a:rPr lang="en-US" altLang="zh-CN" dirty="0"/>
              <a:t>"</a:t>
            </a:r>
            <a:r>
              <a:rPr lang="zh-CN" altLang="en-US" dirty="0"/>
              <a:t>、</a:t>
            </a:r>
            <a:r>
              <a:rPr lang="en-US" altLang="zh-CN" dirty="0"/>
              <a:t>"</a:t>
            </a:r>
            <a:r>
              <a:rPr lang="zh-CN" altLang="en-US" dirty="0"/>
              <a:t>每日热门</a:t>
            </a:r>
            <a:r>
              <a:rPr lang="en-US" altLang="zh-CN" dirty="0"/>
              <a:t>"</a:t>
            </a:r>
            <a:r>
              <a:rPr lang="zh-CN" altLang="en-US" dirty="0"/>
              <a:t>推荐菜谱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发布菜谱，自由度非常高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64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9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9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9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9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9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9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9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9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9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9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9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67.xml"/><Relationship Id="rId3" Type="http://schemas.openxmlformats.org/officeDocument/2006/relationships/tags" Target="../tags/tag262.xml"/><Relationship Id="rId7" Type="http://schemas.openxmlformats.org/officeDocument/2006/relationships/tags" Target="../tags/tag266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9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9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3" Type="http://schemas.openxmlformats.org/officeDocument/2006/relationships/tags" Target="../tags/tag278.xml"/><Relationship Id="rId7" Type="http://schemas.openxmlformats.org/officeDocument/2006/relationships/tags" Target="../tags/tag282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9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9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9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5" Type="http://schemas.openxmlformats.org/officeDocument/2006/relationships/tags" Target="../tags/tag304.xml"/><Relationship Id="rId4" Type="http://schemas.openxmlformats.org/officeDocument/2006/relationships/tags" Target="../tags/tag303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3" Type="http://schemas.openxmlformats.org/officeDocument/2006/relationships/tags" Target="../tags/tag310.xml"/><Relationship Id="rId7" Type="http://schemas.openxmlformats.org/officeDocument/2006/relationships/tags" Target="../tags/tag314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9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3" Type="http://schemas.openxmlformats.org/officeDocument/2006/relationships/tags" Target="../tags/tag318.xml"/><Relationship Id="rId7" Type="http://schemas.openxmlformats.org/officeDocument/2006/relationships/tags" Target="../tags/tag322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9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331.xml"/><Relationship Id="rId3" Type="http://schemas.openxmlformats.org/officeDocument/2006/relationships/tags" Target="../tags/tag326.xml"/><Relationship Id="rId7" Type="http://schemas.openxmlformats.org/officeDocument/2006/relationships/tags" Target="../tags/tag330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10" Type="http://schemas.openxmlformats.org/officeDocument/2006/relationships/hyperlink" Target="http://www.1ppt.com/hangye/" TargetMode="External"/><Relationship Id="rId4" Type="http://schemas.openxmlformats.org/officeDocument/2006/relationships/tags" Target="../tags/tag327.xml"/><Relationship Id="rId9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3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4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9.xml"/><Relationship Id="rId4" Type="http://schemas.openxmlformats.org/officeDocument/2006/relationships/tags" Target="../tags/tag34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58.xml"/><Relationship Id="rId4" Type="http://schemas.openxmlformats.org/officeDocument/2006/relationships/tags" Target="../tags/tag35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95728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55314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60959"/>
      </p:ext>
    </p:extLst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54380"/>
      </p:ext>
    </p:extLst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70660"/>
      </p:ext>
    </p:extLst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62815"/>
      </p:ext>
    </p:extLst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61896"/>
      </p:ext>
    </p:extLst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318681"/>
      </p:ext>
    </p:extLst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5585"/>
      </p:ext>
    </p:extLst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245720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77930"/>
      </p:ext>
    </p:extLst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48297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92897"/>
      </p:ext>
    </p:extLst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6315"/>
      </p:ext>
    </p:extLst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92227"/>
      </p:ext>
    </p:extLst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1759"/>
      </p:ext>
    </p:extLst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69774"/>
      </p:ext>
    </p:extLst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16615"/>
      </p:ext>
    </p:extLst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97473"/>
      </p:ext>
    </p:extLst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83342"/>
      </p:ext>
    </p:extLst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63579"/>
      </p:ext>
    </p:extLst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37958"/>
      </p:ext>
    </p:extLst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99303"/>
      </p:ext>
    </p:extLst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37058"/>
      </p:ext>
    </p:extLst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52747"/>
      </p:ext>
    </p:extLst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13614"/>
      </p:ext>
    </p:extLst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82157"/>
      </p:ext>
    </p:extLst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34887"/>
      </p:ext>
    </p:extLst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26066"/>
      </p:ext>
    </p:extLst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91902"/>
      </p:ext>
    </p:extLst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62552"/>
      </p:ext>
    </p:extLst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19857"/>
      </p:ext>
    </p:extLst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216119574"/>
      </p:ext>
    </p:extLst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/>
              <a:t>2025-01-03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52531"/>
      </p:ext>
    </p:extLst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004229"/>
      </p:ext>
    </p:extLst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07070"/>
      </p:ext>
    </p:extLst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24713"/>
      </p:ext>
    </p:extLst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ags" Target="../tags/tag1.xml"/><Relationship Id="rId55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5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fld id="{49AE70B2-8BF9-45C0-BB95-33D1B9D3A854}" type="slidenum">
              <a:rPr lang="zh-CN" altLang="en-US"/>
              <a:t>‹#›</a:t>
            </a:fld>
            <a:endParaRPr lang="zh-CN" altLang="en-US" dirty="0"/>
          </a:p>
        </p:txBody>
      </p:sp>
    </p:spTree>
    <p:custDataLst>
      <p:tags r:id="rId5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58" r:id="rId2"/>
    <p:sldLayoutId id="2147483682" r:id="rId3"/>
    <p:sldLayoutId id="2147483672" r:id="rId4"/>
    <p:sldLayoutId id="2147483667" r:id="rId5"/>
    <p:sldLayoutId id="2147483692" r:id="rId6"/>
    <p:sldLayoutId id="2147483657" r:id="rId7"/>
    <p:sldLayoutId id="2147483681" r:id="rId8"/>
    <p:sldLayoutId id="2147483673" r:id="rId9"/>
    <p:sldLayoutId id="2147483668" r:id="rId10"/>
    <p:sldLayoutId id="2147483661" r:id="rId11"/>
    <p:sldLayoutId id="2147483683" r:id="rId12"/>
    <p:sldLayoutId id="2147483649" r:id="rId13"/>
    <p:sldLayoutId id="2147483674" r:id="rId14"/>
    <p:sldLayoutId id="2147483693" r:id="rId15"/>
    <p:sldLayoutId id="2147483659" r:id="rId16"/>
    <p:sldLayoutId id="2147483684" r:id="rId17"/>
    <p:sldLayoutId id="2147483650" r:id="rId18"/>
    <p:sldLayoutId id="2147483669" r:id="rId19"/>
    <p:sldLayoutId id="2147483689" r:id="rId20"/>
    <p:sldLayoutId id="2147483653" r:id="rId21"/>
    <p:sldLayoutId id="2147483675" r:id="rId22"/>
    <p:sldLayoutId id="2147483694" r:id="rId23"/>
    <p:sldLayoutId id="2147483662" r:id="rId24"/>
    <p:sldLayoutId id="2147483685" r:id="rId25"/>
    <p:sldLayoutId id="2147483651" r:id="rId26"/>
    <p:sldLayoutId id="2147483676" r:id="rId27"/>
    <p:sldLayoutId id="2147483695" r:id="rId28"/>
    <p:sldLayoutId id="2147483660" r:id="rId29"/>
    <p:sldLayoutId id="2147483677" r:id="rId30"/>
    <p:sldLayoutId id="2147483670" r:id="rId31"/>
    <p:sldLayoutId id="2147483663" r:id="rId32"/>
    <p:sldLayoutId id="2147483686" r:id="rId33"/>
    <p:sldLayoutId id="2147483654" r:id="rId34"/>
    <p:sldLayoutId id="2147483678" r:id="rId35"/>
    <p:sldLayoutId id="2147483696" r:id="rId36"/>
    <p:sldLayoutId id="2147483664" r:id="rId37"/>
    <p:sldLayoutId id="2147483687" r:id="rId38"/>
    <p:sldLayoutId id="2147483652" r:id="rId39"/>
    <p:sldLayoutId id="2147483665" r:id="rId40"/>
    <p:sldLayoutId id="2147483690" r:id="rId41"/>
    <p:sldLayoutId id="2147483655" r:id="rId42"/>
    <p:sldLayoutId id="2147483679" r:id="rId43"/>
    <p:sldLayoutId id="2147483671" r:id="rId44"/>
    <p:sldLayoutId id="2147483666" r:id="rId45"/>
    <p:sldLayoutId id="2147483688" r:id="rId46"/>
    <p:sldLayoutId id="2147483656" r:id="rId47"/>
    <p:sldLayoutId id="2147483680" r:id="rId48"/>
  </p:sldLayoutIdLst>
  <p:hf sldNum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9.xml"/><Relationship Id="rId4" Type="http://schemas.openxmlformats.org/officeDocument/2006/relationships/image" Target="../media/image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5.xml"/><Relationship Id="rId4" Type="http://schemas.openxmlformats.org/officeDocument/2006/relationships/image" Target="../media/image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1.xml"/><Relationship Id="rId4" Type="http://schemas.openxmlformats.org/officeDocument/2006/relationships/image" Target="../media/image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2.xml"/><Relationship Id="rId5" Type="http://schemas.openxmlformats.org/officeDocument/2006/relationships/image" Target="../media/image3.bin"/><Relationship Id="rId4" Type="http://schemas.openxmlformats.org/officeDocument/2006/relationships/image" Target="../media/image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3.xml"/><Relationship Id="rId4" Type="http://schemas.openxmlformats.org/officeDocument/2006/relationships/image" Target="../media/image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bin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4.xml"/><Relationship Id="rId4" Type="http://schemas.openxmlformats.org/officeDocument/2006/relationships/image" Target="../media/image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背景" descr="画板 1 拷贝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9525"/>
            <a:ext cx="12192000" cy="6855460"/>
          </a:xfrm>
          <a:prstGeom prst="rect">
            <a:avLst/>
          </a:prstGeom>
        </p:spPr>
      </p:pic>
      <p:grpSp>
        <p:nvGrpSpPr>
          <p:cNvPr id="8" name="组合 3">
            <a:extLst>
              <a:ext uri="{FF2B5EF4-FFF2-40B4-BE49-F238E27FC236}">
                <a16:creationId xmlns:a16="http://schemas.microsoft.com/office/drawing/2014/main" id="{66ADBC99-C43B-4A21-8287-0788EA0E7CFF}"/>
              </a:ext>
            </a:extLst>
          </p:cNvPr>
          <p:cNvGrpSpPr/>
          <p:nvPr/>
        </p:nvGrpSpPr>
        <p:grpSpPr>
          <a:xfrm>
            <a:off x="6232858" y="5266101"/>
            <a:ext cx="2730500" cy="467360"/>
            <a:chOff x="6378630" y="4596866"/>
            <a:chExt cx="2730500" cy="467360"/>
          </a:xfrm>
        </p:grpSpPr>
        <p:sp>
          <p:nvSpPr>
            <p:cNvPr id="18" name="圆角矩形 15">
              <a:extLst>
                <a:ext uri="{FF2B5EF4-FFF2-40B4-BE49-F238E27FC236}">
                  <a16:creationId xmlns:a16="http://schemas.microsoft.com/office/drawing/2014/main" id="{11CF5498-2C74-481D-9661-16DC387B4984}"/>
                </a:ext>
              </a:extLst>
            </p:cNvPr>
            <p:cNvSpPr/>
            <p:nvPr/>
          </p:nvSpPr>
          <p:spPr>
            <a:xfrm>
              <a:off x="6549445" y="4596866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051F4E7-FEC8-421E-AF29-766FF33833C2}"/>
                </a:ext>
              </a:extLst>
            </p:cNvPr>
            <p:cNvSpPr txBox="1"/>
            <p:nvPr/>
          </p:nvSpPr>
          <p:spPr>
            <a:xfrm>
              <a:off x="6378630" y="4661954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答辩人：晏嘉琳</a:t>
              </a:r>
              <a:endParaRPr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330B788-2BCB-44FB-9117-F00D54CF533A}"/>
              </a:ext>
            </a:extLst>
          </p:cNvPr>
          <p:cNvGrpSpPr/>
          <p:nvPr/>
        </p:nvGrpSpPr>
        <p:grpSpPr>
          <a:xfrm>
            <a:off x="3228643" y="5266101"/>
            <a:ext cx="2730500" cy="467360"/>
            <a:chOff x="3082871" y="4596866"/>
            <a:chExt cx="2730500" cy="467360"/>
          </a:xfrm>
        </p:grpSpPr>
        <p:sp>
          <p:nvSpPr>
            <p:cNvPr id="16" name="圆角矩形 15"/>
            <p:cNvSpPr/>
            <p:nvPr/>
          </p:nvSpPr>
          <p:spPr>
            <a:xfrm>
              <a:off x="3253686" y="4596866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82871" y="4661954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指导老师：蔡美玲</a:t>
              </a:r>
              <a:endParaRPr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grpSp>
        <p:nvGrpSpPr>
          <p:cNvPr id="20" name="组合 1">
            <a:extLst>
              <a:ext uri="{FF2B5EF4-FFF2-40B4-BE49-F238E27FC236}">
                <a16:creationId xmlns:a16="http://schemas.microsoft.com/office/drawing/2014/main" id="{C876A7B4-F38A-45B1-B398-BA0DE3B55080}"/>
              </a:ext>
            </a:extLst>
          </p:cNvPr>
          <p:cNvGrpSpPr/>
          <p:nvPr/>
        </p:nvGrpSpPr>
        <p:grpSpPr>
          <a:xfrm>
            <a:off x="3374333" y="4532517"/>
            <a:ext cx="5443332" cy="467360"/>
            <a:chOff x="6310556" y="4596866"/>
            <a:chExt cx="2840174" cy="467360"/>
          </a:xfrm>
        </p:grpSpPr>
        <p:sp>
          <p:nvSpPr>
            <p:cNvPr id="21" name="圆角矩形 15">
              <a:extLst>
                <a:ext uri="{FF2B5EF4-FFF2-40B4-BE49-F238E27FC236}">
                  <a16:creationId xmlns:a16="http://schemas.microsoft.com/office/drawing/2014/main" id="{7174928F-4E84-4C63-84B8-E57FAF32D295}"/>
                </a:ext>
              </a:extLst>
            </p:cNvPr>
            <p:cNvSpPr/>
            <p:nvPr/>
          </p:nvSpPr>
          <p:spPr>
            <a:xfrm>
              <a:off x="6310556" y="4596866"/>
              <a:ext cx="2840174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E86D4A8-0971-499C-8D00-7ECAFFE4DFD0}"/>
                </a:ext>
              </a:extLst>
            </p:cNvPr>
            <p:cNvSpPr txBox="1"/>
            <p:nvPr/>
          </p:nvSpPr>
          <p:spPr>
            <a:xfrm>
              <a:off x="6378630" y="4661954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湖南师范大学 信息科学与工程学院 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21</a:t>
              </a:r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级软件工程</a:t>
              </a:r>
              <a:endParaRPr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grpSp>
        <p:nvGrpSpPr>
          <p:cNvPr id="2" name="组合 标题">
            <a:extLst>
              <a:ext uri="{FF2B5EF4-FFF2-40B4-BE49-F238E27FC236}">
                <a16:creationId xmlns:a16="http://schemas.microsoft.com/office/drawing/2014/main" id="{DB2FC165-5D4A-4764-B5F4-B7EA7C418436}"/>
              </a:ext>
            </a:extLst>
          </p:cNvPr>
          <p:cNvGrpSpPr/>
          <p:nvPr/>
        </p:nvGrpSpPr>
        <p:grpSpPr>
          <a:xfrm>
            <a:off x="1076007" y="1344916"/>
            <a:ext cx="10039985" cy="2838351"/>
            <a:chOff x="1076007" y="1344916"/>
            <a:chExt cx="10039985" cy="2838351"/>
          </a:xfrm>
        </p:grpSpPr>
        <p:sp>
          <p:nvSpPr>
            <p:cNvPr id="15" name="文本框 标题">
              <a:extLst>
                <a:ext uri="{FF2B5EF4-FFF2-40B4-BE49-F238E27FC236}">
                  <a16:creationId xmlns:a16="http://schemas.microsoft.com/office/drawing/2014/main" id="{10E516CA-3F59-4DAD-9016-92629F3292F6}"/>
                </a:ext>
              </a:extLst>
            </p:cNvPr>
            <p:cNvSpPr txBox="1"/>
            <p:nvPr/>
          </p:nvSpPr>
          <p:spPr>
            <a:xfrm>
              <a:off x="1076007" y="1344916"/>
              <a:ext cx="10039985" cy="221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3800" b="1" kern="0" dirty="0">
                  <a:gradFill>
                    <a:gsLst>
                      <a:gs pos="1000">
                        <a:schemeClr val="bg2">
                          <a:alpha val="38000"/>
                        </a:schemeClr>
                      </a:gs>
                      <a:gs pos="97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atin typeface="Arial"/>
                  <a:ea typeface="微软雅黑"/>
                  <a:sym typeface="Arial"/>
                </a:rPr>
                <a:t>2025.1.5</a:t>
              </a:r>
            </a:p>
          </p:txBody>
        </p:sp>
        <p:sp>
          <p:nvSpPr>
            <p:cNvPr id="25" name="文本框 标题"/>
            <p:cNvSpPr txBox="1"/>
            <p:nvPr/>
          </p:nvSpPr>
          <p:spPr>
            <a:xfrm>
              <a:off x="1683026" y="2613607"/>
              <a:ext cx="7898300" cy="156966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122C90">
                  <a:alpha val="4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基于</a:t>
              </a:r>
              <a:r>
                <a:rPr lang="en-US" altLang="zh-CN" sz="4800" b="1" dirty="0" err="1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HarmonyOS</a:t>
              </a:r>
              <a:r>
                <a:rPr lang="en-US" altLang="zh-CN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 Next</a:t>
              </a:r>
            </a:p>
            <a:p>
              <a:pPr algn="r"/>
              <a:r>
                <a:rPr lang="zh-CN" altLang="en-US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的智慧菜谱</a:t>
              </a:r>
              <a:r>
                <a:rPr lang="en-US" altLang="zh-CN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APP</a:t>
              </a:r>
              <a:r>
                <a:rPr lang="zh-CN" altLang="en-US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的设计和实现</a:t>
              </a:r>
            </a:p>
          </p:txBody>
        </p:sp>
      </p:grpSp>
      <p:grpSp>
        <p:nvGrpSpPr>
          <p:cNvPr id="13" name="组合 书"/>
          <p:cNvGrpSpPr/>
          <p:nvPr/>
        </p:nvGrpSpPr>
        <p:grpSpPr>
          <a:xfrm>
            <a:off x="9851359" y="2869229"/>
            <a:ext cx="1720215" cy="1969770"/>
            <a:chOff x="14862" y="3442"/>
            <a:chExt cx="2709" cy="3102"/>
          </a:xfrm>
        </p:grpSpPr>
        <p:sp>
          <p:nvSpPr>
            <p:cNvPr id="12" name="圆角矩形 11"/>
            <p:cNvSpPr/>
            <p:nvPr/>
          </p:nvSpPr>
          <p:spPr>
            <a:xfrm rot="19860000">
              <a:off x="14921" y="3442"/>
              <a:ext cx="2650" cy="3062"/>
            </a:xfrm>
            <a:prstGeom prst="roundRect">
              <a:avLst>
                <a:gd name="adj" fmla="val 7181"/>
              </a:avLst>
            </a:prstGeom>
            <a:solidFill>
              <a:srgbClr val="385A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19860000">
              <a:off x="14862" y="3482"/>
              <a:ext cx="2650" cy="3062"/>
            </a:xfrm>
            <a:prstGeom prst="roundRect">
              <a:avLst>
                <a:gd name="adj" fmla="val 7181"/>
              </a:avLst>
            </a:prstGeom>
            <a:gradFill>
              <a:gsLst>
                <a:gs pos="25000">
                  <a:srgbClr val="F0F4FD"/>
                </a:gs>
                <a:gs pos="99000">
                  <a:schemeClr val="bg1"/>
                </a:gs>
              </a:gsLst>
              <a:lin ang="1560000" scaled="0"/>
            </a:gradFill>
            <a:ln>
              <a:solidFill>
                <a:schemeClr val="bg1"/>
              </a:solidFill>
            </a:ln>
            <a:effectLst>
              <a:outerShdw blurRad="393700" dist="38100" dir="2700000" algn="tl" rotWithShape="0">
                <a:srgbClr val="385AE6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4873" y="4187"/>
              <a:ext cx="2263" cy="1688"/>
              <a:chOff x="14813" y="4037"/>
              <a:chExt cx="2263" cy="1688"/>
            </a:xfrm>
          </p:grpSpPr>
          <p:sp>
            <p:nvSpPr>
              <p:cNvPr id="6" name="圆角矩形 5"/>
              <p:cNvSpPr/>
              <p:nvPr/>
            </p:nvSpPr>
            <p:spPr>
              <a:xfrm rot="19860000">
                <a:off x="14813" y="4037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 rot="19860000">
                <a:off x="15055" y="4473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19860000">
                <a:off x="15296" y="4908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 rot="19860000">
                <a:off x="15582" y="5515"/>
                <a:ext cx="1074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E541393-DBC7-4181-9787-0F0F6726F220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5" name="矩形 背景">
              <a:extLst>
                <a:ext uri="{FF2B5EF4-FFF2-40B4-BE49-F238E27FC236}">
                  <a16:creationId xmlns:a16="http://schemas.microsoft.com/office/drawing/2014/main" id="{64DAAFEC-AFFD-4160-BC94-E974F9F3D60C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FAFA875-368F-4BC3-885E-9F10ED1766E5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10" name="圆角矩形 5">
                <a:extLst>
                  <a:ext uri="{FF2B5EF4-FFF2-40B4-BE49-F238E27FC236}">
                    <a16:creationId xmlns:a16="http://schemas.microsoft.com/office/drawing/2014/main" id="{EFEBA6BF-0670-420D-B96A-AD084EAEAABF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圆角矩形 9">
                <a:extLst>
                  <a:ext uri="{FF2B5EF4-FFF2-40B4-BE49-F238E27FC236}">
                    <a16:creationId xmlns:a16="http://schemas.microsoft.com/office/drawing/2014/main" id="{5F6CB8FA-CEE2-44A0-889E-E5CBD752C431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12" name="图片 11" descr="椭圆 1">
                <a:extLst>
                  <a:ext uri="{FF2B5EF4-FFF2-40B4-BE49-F238E27FC236}">
                    <a16:creationId xmlns:a16="http://schemas.microsoft.com/office/drawing/2014/main" id="{93B88E9D-2AD7-4E9C-AD91-0A9541C86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13" name="图片 12" descr="椭圆 1 拷贝">
                <a:extLst>
                  <a:ext uri="{FF2B5EF4-FFF2-40B4-BE49-F238E27FC236}">
                    <a16:creationId xmlns:a16="http://schemas.microsoft.com/office/drawing/2014/main" id="{BC79135F-394A-4F14-8DA6-9D4F523BC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7" name="组合 标题">
              <a:extLst>
                <a:ext uri="{FF2B5EF4-FFF2-40B4-BE49-F238E27FC236}">
                  <a16:creationId xmlns:a16="http://schemas.microsoft.com/office/drawing/2014/main" id="{29AD5A47-BB6D-4BEE-9731-1854E9293250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596E63C-0EF5-45FA-8D81-4C149A25AC74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2747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kern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/>
                    <a:cs typeface="思源黑体 CN Bold" panose="020B0800000000000000" charset="-122"/>
                    <a:sym typeface="Arial"/>
                  </a:rPr>
                  <a:t>Main technical routes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3B8F19-86FD-4741-954C-6509145DE62C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zh-CN" altLang="en-US" sz="2400" kern="0" dirty="0">
                    <a:ln w="0">
                      <a:noFill/>
                    </a:ln>
                    <a:solidFill>
                      <a:srgbClr val="1857F6"/>
                    </a:solidFill>
                    <a:ea typeface="微软雅黑"/>
                    <a:cs typeface="思源黑体 CN Heavy" panose="020B0A00000000000000" charset="-122"/>
                    <a:sym typeface="Arial"/>
                  </a:rPr>
                  <a:t>主要技术路线</a:t>
                </a:r>
              </a:p>
            </p:txBody>
          </p:sp>
        </p:grpSp>
      </p:grpSp>
      <p:grpSp>
        <p:nvGrpSpPr>
          <p:cNvPr id="14" name="组合 内容1">
            <a:extLst>
              <a:ext uri="{FF2B5EF4-FFF2-40B4-BE49-F238E27FC236}">
                <a16:creationId xmlns:a16="http://schemas.microsoft.com/office/drawing/2014/main" id="{C3D11F59-31C3-43A5-B154-413F7501B4DF}"/>
              </a:ext>
            </a:extLst>
          </p:cNvPr>
          <p:cNvGrpSpPr/>
          <p:nvPr/>
        </p:nvGrpSpPr>
        <p:grpSpPr>
          <a:xfrm>
            <a:off x="1697084" y="2006283"/>
            <a:ext cx="1894205" cy="398780"/>
            <a:chOff x="5086350" y="1896745"/>
            <a:chExt cx="1894205" cy="39878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79D0348-7079-4A23-8CBF-BE260612CA8B}"/>
                </a:ext>
              </a:extLst>
            </p:cNvPr>
            <p:cNvSpPr/>
            <p:nvPr/>
          </p:nvSpPr>
          <p:spPr>
            <a:xfrm>
              <a:off x="5277453" y="219011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03B5E0B-6B7B-457D-BF74-57F259BFAC5C}"/>
                </a:ext>
              </a:extLst>
            </p:cNvPr>
            <p:cNvSpPr/>
            <p:nvPr/>
          </p:nvSpPr>
          <p:spPr>
            <a:xfrm>
              <a:off x="5086350" y="189674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dirty="0">
                  <a:ln w="0">
                    <a:noFill/>
                  </a:ln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展示层</a:t>
              </a:r>
              <a:endParaRPr kumimoji="0" lang="zh-CN" altLang="en-US" sz="2000" i="0" u="none" strike="noStrike" kern="0" cap="none" spc="0" normalizeH="0" baseline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思源黑体 CN Bold" panose="020B0800000000000000" charset="-122"/>
                <a:sym typeface="Arial"/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91BB15B1-ADA2-454D-9F72-60704A3C062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15" y="459105"/>
            <a:ext cx="6149035" cy="6129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942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背景"/>
          <p:cNvSpPr/>
          <p:nvPr/>
        </p:nvSpPr>
        <p:spPr>
          <a:xfrm>
            <a:off x="635" y="-25400"/>
            <a:ext cx="12197080" cy="6899910"/>
          </a:xfrm>
          <a:prstGeom prst="rect">
            <a:avLst/>
          </a:prstGeom>
          <a:solidFill>
            <a:srgbClr val="DB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60A8FA-5FA4-44D1-9ED8-D12F32F4C44B}"/>
              </a:ext>
            </a:extLst>
          </p:cNvPr>
          <p:cNvGrpSpPr/>
          <p:nvPr/>
        </p:nvGrpSpPr>
        <p:grpSpPr>
          <a:xfrm>
            <a:off x="1607185" y="-382905"/>
            <a:ext cx="9240520" cy="7011035"/>
            <a:chOff x="1607185" y="-382905"/>
            <a:chExt cx="9240520" cy="7011035"/>
          </a:xfrm>
        </p:grpSpPr>
        <p:grpSp>
          <p:nvGrpSpPr>
            <p:cNvPr id="8" name="组合 7"/>
            <p:cNvGrpSpPr/>
            <p:nvPr/>
          </p:nvGrpSpPr>
          <p:grpSpPr>
            <a:xfrm>
              <a:off x="1607185" y="1978025"/>
              <a:ext cx="8983980" cy="3355975"/>
              <a:chOff x="3183" y="2744"/>
              <a:chExt cx="12101" cy="6024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3183" y="2744"/>
                <a:ext cx="12100" cy="6023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EEF4FF"/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3214" y="2776"/>
                <a:ext cx="12070" cy="5993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3" name="组合 书"/>
            <p:cNvGrpSpPr/>
            <p:nvPr/>
          </p:nvGrpSpPr>
          <p:grpSpPr>
            <a:xfrm>
              <a:off x="9439275" y="4166870"/>
              <a:ext cx="1408430" cy="1612900"/>
              <a:chOff x="14862" y="3442"/>
              <a:chExt cx="2709" cy="3102"/>
            </a:xfrm>
          </p:grpSpPr>
          <p:sp>
            <p:nvSpPr>
              <p:cNvPr id="2" name="圆角矩形 1"/>
              <p:cNvSpPr/>
              <p:nvPr/>
            </p:nvSpPr>
            <p:spPr>
              <a:xfrm rot="19860000">
                <a:off x="14921" y="3442"/>
                <a:ext cx="2650" cy="3062"/>
              </a:xfrm>
              <a:prstGeom prst="roundRect">
                <a:avLst>
                  <a:gd name="adj" fmla="val 7181"/>
                </a:avLst>
              </a:prstGeom>
              <a:solidFill>
                <a:srgbClr val="385AE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" name="圆角矩形 2"/>
              <p:cNvSpPr/>
              <p:nvPr/>
            </p:nvSpPr>
            <p:spPr>
              <a:xfrm rot="19860000">
                <a:off x="14862" y="3482"/>
                <a:ext cx="2650" cy="3062"/>
              </a:xfrm>
              <a:prstGeom prst="roundRect">
                <a:avLst>
                  <a:gd name="adj" fmla="val 7181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chemeClr val="bg1"/>
                  </a:gs>
                </a:gsLst>
                <a:lin ang="1560000" scaled="0"/>
              </a:gradFill>
              <a:ln>
                <a:solidFill>
                  <a:schemeClr val="bg1"/>
                </a:solidFill>
              </a:ln>
              <a:effectLst>
                <a:outerShdw blurRad="393700" dist="38100" dir="2700000" algn="tl" rotWithShape="0">
                  <a:srgbClr val="385AE6">
                    <a:alpha val="1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4873" y="4187"/>
                <a:ext cx="2263" cy="1688"/>
                <a:chOff x="14813" y="4037"/>
                <a:chExt cx="2263" cy="1688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 rot="19860000">
                  <a:off x="14813" y="4037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9860000">
                  <a:off x="15055" y="4473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9860000">
                  <a:off x="15296" y="4908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9860000">
                  <a:off x="15582" y="5515"/>
                  <a:ext cx="1074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</p:grpSp>
        <p:pic>
          <p:nvPicPr>
            <p:cNvPr id="15" name="图片 14" descr="椭圆 1 拷贝"/>
            <p:cNvPicPr>
              <a:picLocks noChangeAspect="1"/>
            </p:cNvPicPr>
            <p:nvPr/>
          </p:nvPicPr>
          <p:blipFill>
            <a:blip r:embed="rId3"/>
            <a:srcRect l="13057" t="37477" r="70461" b="42655"/>
            <a:stretch>
              <a:fillRect/>
            </a:stretch>
          </p:blipFill>
          <p:spPr>
            <a:xfrm>
              <a:off x="2383155" y="1943100"/>
              <a:ext cx="7869555" cy="4685030"/>
            </a:xfrm>
            <a:prstGeom prst="rect">
              <a:avLst/>
            </a:prstGeom>
          </p:spPr>
        </p:pic>
        <p:pic>
          <p:nvPicPr>
            <p:cNvPr id="14" name="图片 13" descr="椭圆 1"/>
            <p:cNvPicPr>
              <a:picLocks noChangeAspect="1"/>
            </p:cNvPicPr>
            <p:nvPr/>
          </p:nvPicPr>
          <p:blipFill>
            <a:blip r:embed="rId4"/>
            <a:srcRect l="13828" t="28344" r="73984" b="58494"/>
            <a:stretch>
              <a:fillRect/>
            </a:stretch>
          </p:blipFill>
          <p:spPr>
            <a:xfrm>
              <a:off x="2981960" y="-382905"/>
              <a:ext cx="5380355" cy="3422015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782416-ACE8-44FC-909B-48A2854B9AB6}"/>
              </a:ext>
            </a:extLst>
          </p:cNvPr>
          <p:cNvGrpSpPr/>
          <p:nvPr/>
        </p:nvGrpSpPr>
        <p:grpSpPr>
          <a:xfrm>
            <a:off x="4715510" y="5108225"/>
            <a:ext cx="2730500" cy="649863"/>
            <a:chOff x="4761865" y="5107305"/>
            <a:chExt cx="2730500" cy="649863"/>
          </a:xfrm>
        </p:grpSpPr>
        <p:sp>
          <p:nvSpPr>
            <p:cNvPr id="20" name="圆角矩形 18">
              <a:extLst>
                <a:ext uri="{FF2B5EF4-FFF2-40B4-BE49-F238E27FC236}">
                  <a16:creationId xmlns:a16="http://schemas.microsoft.com/office/drawing/2014/main" id="{590ADB0E-0398-43C5-9594-D3BF5BF2E37F}"/>
                </a:ext>
              </a:extLst>
            </p:cNvPr>
            <p:cNvSpPr/>
            <p:nvPr/>
          </p:nvSpPr>
          <p:spPr>
            <a:xfrm>
              <a:off x="4932680" y="5107305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003B357-2F05-46EF-830D-F4F3BE4EF425}"/>
                </a:ext>
              </a:extLst>
            </p:cNvPr>
            <p:cNvSpPr txBox="1"/>
            <p:nvPr/>
          </p:nvSpPr>
          <p:spPr>
            <a:xfrm>
              <a:off x="4761865" y="5172393"/>
              <a:ext cx="2730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智慧菜谱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APP</a:t>
              </a:r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  <a:p>
              <a:pPr algn="ctr"/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sp>
        <p:nvSpPr>
          <p:cNvPr id="50" name="文本框 描述"/>
          <p:cNvSpPr txBox="1"/>
          <p:nvPr/>
        </p:nvSpPr>
        <p:spPr>
          <a:xfrm>
            <a:off x="3646564" y="4683336"/>
            <a:ext cx="4928235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spc="160" dirty="0" err="1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HarmonyOS</a:t>
            </a:r>
            <a:r>
              <a:rPr lang="en-US" altLang="zh-CN" sz="14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 Next</a:t>
            </a:r>
            <a:r>
              <a:rPr lang="zh-CN" altLang="en-US" sz="14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原生应用开发</a:t>
            </a:r>
          </a:p>
        </p:txBody>
      </p:sp>
      <p:sp>
        <p:nvSpPr>
          <p:cNvPr id="5" name="文本框 标题"/>
          <p:cNvSpPr txBox="1"/>
          <p:nvPr/>
        </p:nvSpPr>
        <p:spPr>
          <a:xfrm>
            <a:off x="3378835" y="3252470"/>
            <a:ext cx="5403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kern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思源黑体 CN Bold" panose="020B0800000000000000" charset="-122"/>
                <a:sym typeface="Arial"/>
              </a:rPr>
              <a:t>Review of the content of the work</a:t>
            </a:r>
          </a:p>
        </p:txBody>
      </p:sp>
      <p:sp>
        <p:nvSpPr>
          <p:cNvPr id="7" name="矩形 标题"/>
          <p:cNvSpPr/>
          <p:nvPr/>
        </p:nvSpPr>
        <p:spPr>
          <a:xfrm>
            <a:off x="3979829" y="2536557"/>
            <a:ext cx="4261706" cy="707886"/>
          </a:xfrm>
          <a:prstGeom prst="rect">
            <a:avLst/>
          </a:prstGeom>
          <a:effectLst>
            <a:outerShdw dist="38100" dir="2700000" algn="tl" rotWithShape="0">
              <a:srgbClr val="1653F0">
                <a:alpha val="10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4000" b="1" kern="0" dirty="0">
                <a:ln w="0">
                  <a:noFill/>
                </a:ln>
                <a:solidFill>
                  <a:schemeClr val="bg1"/>
                </a:solidFill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未来工作计划</a:t>
            </a:r>
          </a:p>
        </p:txBody>
      </p:sp>
      <p:sp>
        <p:nvSpPr>
          <p:cNvPr id="12" name="矩形 序号"/>
          <p:cNvSpPr/>
          <p:nvPr/>
        </p:nvSpPr>
        <p:spPr>
          <a:xfrm>
            <a:off x="5093970" y="1106805"/>
            <a:ext cx="19735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 w="0">
                  <a:solidFill>
                    <a:schemeClr val="bg1"/>
                  </a:solidFill>
                </a:ln>
                <a:noFill/>
                <a:effectLst/>
                <a:uLnTx/>
                <a:uFillTx/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04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45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背景"/>
          <p:cNvSpPr/>
          <p:nvPr/>
        </p:nvSpPr>
        <p:spPr>
          <a:xfrm>
            <a:off x="635" y="-25400"/>
            <a:ext cx="12197080" cy="6899910"/>
          </a:xfrm>
          <a:prstGeom prst="rect">
            <a:avLst/>
          </a:prstGeom>
          <a:solidFill>
            <a:srgbClr val="DB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2" name="组合 4">
            <a:extLst>
              <a:ext uri="{FF2B5EF4-FFF2-40B4-BE49-F238E27FC236}">
                <a16:creationId xmlns:a16="http://schemas.microsoft.com/office/drawing/2014/main" id="{9F5855CD-C31E-495B-B99A-64A692921860}"/>
              </a:ext>
            </a:extLst>
          </p:cNvPr>
          <p:cNvGrpSpPr/>
          <p:nvPr/>
        </p:nvGrpSpPr>
        <p:grpSpPr>
          <a:xfrm>
            <a:off x="8401124" y="2257425"/>
            <a:ext cx="3073326" cy="3265170"/>
            <a:chOff x="8401124" y="2257425"/>
            <a:chExt cx="3073326" cy="3265170"/>
          </a:xfrm>
        </p:grpSpPr>
        <p:pic>
          <p:nvPicPr>
            <p:cNvPr id="20" name="图片 19" descr="组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1124" y="2257425"/>
              <a:ext cx="3073326" cy="3265170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9205C16-B4CE-4DA1-B6C5-8EAA07454407}"/>
                </a:ext>
              </a:extLst>
            </p:cNvPr>
            <p:cNvSpPr txBox="1"/>
            <p:nvPr/>
          </p:nvSpPr>
          <p:spPr>
            <a:xfrm>
              <a:off x="8765991" y="4203774"/>
              <a:ext cx="20756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Review of the content of the work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9641840" y="4091305"/>
              <a:ext cx="324000" cy="36000"/>
            </a:xfrm>
            <a:prstGeom prst="rect">
              <a:avLst/>
            </a:prstGeom>
            <a:solidFill>
              <a:srgbClr val="165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713304" y="3660775"/>
              <a:ext cx="20938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 w="0"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未来工作计划</a:t>
              </a:r>
            </a:p>
          </p:txBody>
        </p:sp>
        <p:sp>
          <p:nvSpPr>
            <p:cNvPr id="28" name="object 33"/>
            <p:cNvSpPr txBox="1"/>
            <p:nvPr/>
          </p:nvSpPr>
          <p:spPr>
            <a:xfrm>
              <a:off x="9611360" y="2959100"/>
              <a:ext cx="654050" cy="3854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4</a:t>
              </a:r>
            </a:p>
          </p:txBody>
        </p:sp>
      </p:grpSp>
      <p:grpSp>
        <p:nvGrpSpPr>
          <p:cNvPr id="11" name="组合 3">
            <a:extLst>
              <a:ext uri="{FF2B5EF4-FFF2-40B4-BE49-F238E27FC236}">
                <a16:creationId xmlns:a16="http://schemas.microsoft.com/office/drawing/2014/main" id="{DA01B775-58DD-497D-B090-9FEF83A74104}"/>
              </a:ext>
            </a:extLst>
          </p:cNvPr>
          <p:cNvGrpSpPr/>
          <p:nvPr/>
        </p:nvGrpSpPr>
        <p:grpSpPr>
          <a:xfrm>
            <a:off x="5912958" y="2257425"/>
            <a:ext cx="3073326" cy="3265170"/>
            <a:chOff x="5912958" y="2257425"/>
            <a:chExt cx="3073326" cy="3265170"/>
          </a:xfrm>
        </p:grpSpPr>
        <p:pic>
          <p:nvPicPr>
            <p:cNvPr id="19" name="图片 18" descr="组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2958" y="2257425"/>
              <a:ext cx="3073326" cy="3265170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10C864A-25A1-4BDC-8D20-BC25840775BB}"/>
                </a:ext>
              </a:extLst>
            </p:cNvPr>
            <p:cNvSpPr txBox="1"/>
            <p:nvPr/>
          </p:nvSpPr>
          <p:spPr>
            <a:xfrm>
              <a:off x="6279492" y="4198233"/>
              <a:ext cx="20756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Main technical routes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7133590" y="4091305"/>
              <a:ext cx="324000" cy="36000"/>
            </a:xfrm>
            <a:prstGeom prst="rect">
              <a:avLst/>
            </a:prstGeom>
            <a:solidFill>
              <a:srgbClr val="165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235147" y="3660775"/>
              <a:ext cx="20805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 w="0"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主要技术路线</a:t>
              </a:r>
            </a:p>
          </p:txBody>
        </p:sp>
        <p:sp>
          <p:nvSpPr>
            <p:cNvPr id="27" name="object 33"/>
            <p:cNvSpPr txBox="1"/>
            <p:nvPr/>
          </p:nvSpPr>
          <p:spPr>
            <a:xfrm>
              <a:off x="7128510" y="2959100"/>
              <a:ext cx="654050" cy="3854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3</a:t>
              </a:r>
            </a:p>
          </p:txBody>
        </p:sp>
      </p:grpSp>
      <p:grpSp>
        <p:nvGrpSpPr>
          <p:cNvPr id="10" name="组合 2">
            <a:extLst>
              <a:ext uri="{FF2B5EF4-FFF2-40B4-BE49-F238E27FC236}">
                <a16:creationId xmlns:a16="http://schemas.microsoft.com/office/drawing/2014/main" id="{01629CE8-9748-4A3C-BF68-572C55DC5D9B}"/>
              </a:ext>
            </a:extLst>
          </p:cNvPr>
          <p:cNvGrpSpPr/>
          <p:nvPr/>
        </p:nvGrpSpPr>
        <p:grpSpPr>
          <a:xfrm>
            <a:off x="3424791" y="2257425"/>
            <a:ext cx="3073326" cy="3265170"/>
            <a:chOff x="3424791" y="2257425"/>
            <a:chExt cx="3073326" cy="3265170"/>
          </a:xfrm>
        </p:grpSpPr>
        <p:pic>
          <p:nvPicPr>
            <p:cNvPr id="18" name="图片 17" descr="组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4791" y="2257425"/>
              <a:ext cx="3073326" cy="3265170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6AACED7-C20B-4AA4-AA6F-356C3229797E}"/>
                </a:ext>
              </a:extLst>
            </p:cNvPr>
            <p:cNvSpPr txBox="1"/>
            <p:nvPr/>
          </p:nvSpPr>
          <p:spPr>
            <a:xfrm>
              <a:off x="3768541" y="4194092"/>
              <a:ext cx="20756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Main research contents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644390" y="4091305"/>
              <a:ext cx="324000" cy="36000"/>
            </a:xfrm>
            <a:prstGeom prst="rect">
              <a:avLst/>
            </a:prstGeom>
            <a:solidFill>
              <a:srgbClr val="165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50365" y="3660775"/>
              <a:ext cx="20707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 w="0"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主要研究内容</a:t>
              </a:r>
            </a:p>
          </p:txBody>
        </p:sp>
        <p:sp>
          <p:nvSpPr>
            <p:cNvPr id="26" name="object 33"/>
            <p:cNvSpPr txBox="1"/>
            <p:nvPr/>
          </p:nvSpPr>
          <p:spPr>
            <a:xfrm>
              <a:off x="4645660" y="2959100"/>
              <a:ext cx="654050" cy="3854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2</a:t>
              </a:r>
            </a:p>
          </p:txBody>
        </p:sp>
      </p:grpSp>
      <p:grpSp>
        <p:nvGrpSpPr>
          <p:cNvPr id="5" name="组合 1">
            <a:extLst>
              <a:ext uri="{FF2B5EF4-FFF2-40B4-BE49-F238E27FC236}">
                <a16:creationId xmlns:a16="http://schemas.microsoft.com/office/drawing/2014/main" id="{9F6400BA-A2D0-4638-B514-04CAE8B99008}"/>
              </a:ext>
            </a:extLst>
          </p:cNvPr>
          <p:cNvGrpSpPr/>
          <p:nvPr/>
        </p:nvGrpSpPr>
        <p:grpSpPr>
          <a:xfrm>
            <a:off x="936625" y="2257425"/>
            <a:ext cx="3073326" cy="3265170"/>
            <a:chOff x="936625" y="2257425"/>
            <a:chExt cx="3073326" cy="3265170"/>
          </a:xfrm>
        </p:grpSpPr>
        <p:pic>
          <p:nvPicPr>
            <p:cNvPr id="17" name="图片 16" descr="组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625" y="2257425"/>
              <a:ext cx="3073326" cy="3265170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B1E0C9A-996A-4393-B7E1-A04595F65EEE}"/>
                </a:ext>
              </a:extLst>
            </p:cNvPr>
            <p:cNvSpPr txBox="1"/>
            <p:nvPr/>
          </p:nvSpPr>
          <p:spPr>
            <a:xfrm>
              <a:off x="1257225" y="4198233"/>
              <a:ext cx="2075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The purpose and significance of the topic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2155190" y="4091305"/>
              <a:ext cx="324000" cy="36000"/>
            </a:xfrm>
            <a:prstGeom prst="rect">
              <a:avLst/>
            </a:prstGeom>
            <a:solidFill>
              <a:srgbClr val="165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257225" y="3660775"/>
              <a:ext cx="20756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 w="0"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选题目的和意义</a:t>
              </a:r>
            </a:p>
          </p:txBody>
        </p:sp>
        <p:sp>
          <p:nvSpPr>
            <p:cNvPr id="25" name="object 33"/>
            <p:cNvSpPr txBox="1"/>
            <p:nvPr/>
          </p:nvSpPr>
          <p:spPr>
            <a:xfrm>
              <a:off x="2162810" y="2959100"/>
              <a:ext cx="654050" cy="3854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1</a:t>
              </a:r>
            </a:p>
          </p:txBody>
        </p:sp>
      </p:grpSp>
      <p:grpSp>
        <p:nvGrpSpPr>
          <p:cNvPr id="2" name="组合 标题">
            <a:extLst>
              <a:ext uri="{FF2B5EF4-FFF2-40B4-BE49-F238E27FC236}">
                <a16:creationId xmlns:a16="http://schemas.microsoft.com/office/drawing/2014/main" id="{540A2601-081B-4E18-84E2-EAA91629F984}"/>
              </a:ext>
            </a:extLst>
          </p:cNvPr>
          <p:cNvGrpSpPr/>
          <p:nvPr/>
        </p:nvGrpSpPr>
        <p:grpSpPr>
          <a:xfrm>
            <a:off x="3973830" y="886460"/>
            <a:ext cx="4250690" cy="821690"/>
            <a:chOff x="3973830" y="886460"/>
            <a:chExt cx="4250690" cy="821690"/>
          </a:xfrm>
        </p:grpSpPr>
        <p:sp>
          <p:nvSpPr>
            <p:cNvPr id="33" name="object 33"/>
            <p:cNvSpPr txBox="1"/>
            <p:nvPr/>
          </p:nvSpPr>
          <p:spPr>
            <a:xfrm>
              <a:off x="5044758" y="886460"/>
              <a:ext cx="2108835" cy="6318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30"/>
                </a:spcBef>
              </a:pPr>
              <a:r>
                <a:rPr sz="4000" b="1" spc="25" dirty="0">
                  <a:solidFill>
                    <a:schemeClr val="tx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目</a:t>
              </a:r>
              <a:r>
                <a:rPr sz="4000" b="1" spc="285" dirty="0">
                  <a:solidFill>
                    <a:schemeClr val="tx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 </a:t>
              </a:r>
              <a:r>
                <a:rPr sz="4000" b="1" spc="25" dirty="0">
                  <a:solidFill>
                    <a:schemeClr val="tx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录</a:t>
              </a:r>
            </a:p>
          </p:txBody>
        </p:sp>
        <p:sp>
          <p:nvSpPr>
            <p:cNvPr id="23" name="object 33"/>
            <p:cNvSpPr txBox="1"/>
            <p:nvPr/>
          </p:nvSpPr>
          <p:spPr>
            <a:xfrm>
              <a:off x="3973830" y="1261110"/>
              <a:ext cx="4250690" cy="44704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dist">
                <a:lnSpc>
                  <a:spcPct val="100000"/>
                </a:lnSpc>
                <a:spcBef>
                  <a:spcPts val="130"/>
                </a:spcBef>
              </a:pPr>
              <a:r>
                <a:rPr sz="2800" b="1" dirty="0">
                  <a:solidFill>
                    <a:schemeClr val="tx2">
                      <a:lumMod val="25000"/>
                      <a:lumOff val="75000"/>
                      <a:alpha val="19000"/>
                    </a:schemeClr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C</a:t>
              </a:r>
              <a:r>
                <a:rPr lang="en-US" sz="2800" b="1" dirty="0">
                  <a:solidFill>
                    <a:schemeClr val="tx2">
                      <a:lumMod val="25000"/>
                      <a:lumOff val="75000"/>
                      <a:alpha val="19000"/>
                    </a:schemeClr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 O N T E N T S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背景"/>
          <p:cNvSpPr/>
          <p:nvPr/>
        </p:nvSpPr>
        <p:spPr>
          <a:xfrm>
            <a:off x="635" y="-25400"/>
            <a:ext cx="12197080" cy="6899910"/>
          </a:xfrm>
          <a:prstGeom prst="rect">
            <a:avLst/>
          </a:prstGeom>
          <a:solidFill>
            <a:srgbClr val="DB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60A8FA-5FA4-44D1-9ED8-D12F32F4C44B}"/>
              </a:ext>
            </a:extLst>
          </p:cNvPr>
          <p:cNvGrpSpPr/>
          <p:nvPr/>
        </p:nvGrpSpPr>
        <p:grpSpPr>
          <a:xfrm>
            <a:off x="1607185" y="-382905"/>
            <a:ext cx="9240520" cy="7011035"/>
            <a:chOff x="1607185" y="-382905"/>
            <a:chExt cx="9240520" cy="7011035"/>
          </a:xfrm>
        </p:grpSpPr>
        <p:grpSp>
          <p:nvGrpSpPr>
            <p:cNvPr id="8" name="组合 7"/>
            <p:cNvGrpSpPr/>
            <p:nvPr/>
          </p:nvGrpSpPr>
          <p:grpSpPr>
            <a:xfrm>
              <a:off x="1607185" y="1978025"/>
              <a:ext cx="8983980" cy="3355975"/>
              <a:chOff x="3183" y="2744"/>
              <a:chExt cx="12101" cy="6024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3183" y="2744"/>
                <a:ext cx="12100" cy="6023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EEF4FF"/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3214" y="2776"/>
                <a:ext cx="12070" cy="5993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3" name="组合 书"/>
            <p:cNvGrpSpPr/>
            <p:nvPr/>
          </p:nvGrpSpPr>
          <p:grpSpPr>
            <a:xfrm>
              <a:off x="9439275" y="4166870"/>
              <a:ext cx="1408430" cy="1612900"/>
              <a:chOff x="14862" y="3442"/>
              <a:chExt cx="2709" cy="3102"/>
            </a:xfrm>
          </p:grpSpPr>
          <p:sp>
            <p:nvSpPr>
              <p:cNvPr id="2" name="圆角矩形 1"/>
              <p:cNvSpPr/>
              <p:nvPr/>
            </p:nvSpPr>
            <p:spPr>
              <a:xfrm rot="19860000">
                <a:off x="14921" y="3442"/>
                <a:ext cx="2650" cy="3062"/>
              </a:xfrm>
              <a:prstGeom prst="roundRect">
                <a:avLst>
                  <a:gd name="adj" fmla="val 7181"/>
                </a:avLst>
              </a:prstGeom>
              <a:solidFill>
                <a:srgbClr val="385AE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" name="圆角矩形 2"/>
              <p:cNvSpPr/>
              <p:nvPr/>
            </p:nvSpPr>
            <p:spPr>
              <a:xfrm rot="19860000">
                <a:off x="14862" y="3482"/>
                <a:ext cx="2650" cy="3062"/>
              </a:xfrm>
              <a:prstGeom prst="roundRect">
                <a:avLst>
                  <a:gd name="adj" fmla="val 7181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chemeClr val="bg1"/>
                  </a:gs>
                </a:gsLst>
                <a:lin ang="1560000" scaled="0"/>
              </a:gradFill>
              <a:ln>
                <a:solidFill>
                  <a:schemeClr val="bg1"/>
                </a:solidFill>
              </a:ln>
              <a:effectLst>
                <a:outerShdw blurRad="393700" dist="38100" dir="2700000" algn="tl" rotWithShape="0">
                  <a:srgbClr val="385AE6">
                    <a:alpha val="1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4873" y="4187"/>
                <a:ext cx="2263" cy="1688"/>
                <a:chOff x="14813" y="4037"/>
                <a:chExt cx="2263" cy="1688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 rot="19860000">
                  <a:off x="14813" y="4037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9860000">
                  <a:off x="15055" y="4473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9860000">
                  <a:off x="15296" y="4908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9860000">
                  <a:off x="15582" y="5515"/>
                  <a:ext cx="1074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</p:grpSp>
        <p:pic>
          <p:nvPicPr>
            <p:cNvPr id="15" name="图片 14" descr="椭圆 1 拷贝"/>
            <p:cNvPicPr>
              <a:picLocks noChangeAspect="1"/>
            </p:cNvPicPr>
            <p:nvPr/>
          </p:nvPicPr>
          <p:blipFill>
            <a:blip r:embed="rId3"/>
            <a:srcRect l="13057" t="37477" r="70461" b="42655"/>
            <a:stretch>
              <a:fillRect/>
            </a:stretch>
          </p:blipFill>
          <p:spPr>
            <a:xfrm>
              <a:off x="2383155" y="1943100"/>
              <a:ext cx="7869555" cy="4685030"/>
            </a:xfrm>
            <a:prstGeom prst="rect">
              <a:avLst/>
            </a:prstGeom>
          </p:spPr>
        </p:pic>
        <p:pic>
          <p:nvPicPr>
            <p:cNvPr id="14" name="图片 13" descr="椭圆 1"/>
            <p:cNvPicPr>
              <a:picLocks noChangeAspect="1"/>
            </p:cNvPicPr>
            <p:nvPr/>
          </p:nvPicPr>
          <p:blipFill>
            <a:blip r:embed="rId4"/>
            <a:srcRect l="13828" t="28344" r="73984" b="58494"/>
            <a:stretch>
              <a:fillRect/>
            </a:stretch>
          </p:blipFill>
          <p:spPr>
            <a:xfrm>
              <a:off x="2981960" y="-382905"/>
              <a:ext cx="5380355" cy="3422015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782416-ACE8-44FC-909B-48A2854B9AB6}"/>
              </a:ext>
            </a:extLst>
          </p:cNvPr>
          <p:cNvGrpSpPr/>
          <p:nvPr/>
        </p:nvGrpSpPr>
        <p:grpSpPr>
          <a:xfrm>
            <a:off x="4715510" y="5108225"/>
            <a:ext cx="2730500" cy="649863"/>
            <a:chOff x="4761865" y="5107305"/>
            <a:chExt cx="2730500" cy="649863"/>
          </a:xfrm>
        </p:grpSpPr>
        <p:sp>
          <p:nvSpPr>
            <p:cNvPr id="20" name="圆角矩形 18">
              <a:extLst>
                <a:ext uri="{FF2B5EF4-FFF2-40B4-BE49-F238E27FC236}">
                  <a16:creationId xmlns:a16="http://schemas.microsoft.com/office/drawing/2014/main" id="{590ADB0E-0398-43C5-9594-D3BF5BF2E37F}"/>
                </a:ext>
              </a:extLst>
            </p:cNvPr>
            <p:cNvSpPr/>
            <p:nvPr/>
          </p:nvSpPr>
          <p:spPr>
            <a:xfrm>
              <a:off x="4932680" y="5107305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003B357-2F05-46EF-830D-F4F3BE4EF425}"/>
                </a:ext>
              </a:extLst>
            </p:cNvPr>
            <p:cNvSpPr txBox="1"/>
            <p:nvPr/>
          </p:nvSpPr>
          <p:spPr>
            <a:xfrm>
              <a:off x="4761865" y="5172393"/>
              <a:ext cx="2730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智慧菜谱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APP</a:t>
              </a:r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  <a:p>
              <a:pPr algn="ctr"/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sp>
        <p:nvSpPr>
          <p:cNvPr id="50" name="文本框 描述"/>
          <p:cNvSpPr txBox="1"/>
          <p:nvPr/>
        </p:nvSpPr>
        <p:spPr>
          <a:xfrm>
            <a:off x="3646564" y="4683336"/>
            <a:ext cx="4928235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spc="160" dirty="0" err="1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HarmonyOS</a:t>
            </a:r>
            <a:r>
              <a:rPr lang="en-US" altLang="zh-CN" sz="14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 Next</a:t>
            </a:r>
            <a:r>
              <a:rPr lang="zh-CN" altLang="en-US" sz="14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原生应用开发</a:t>
            </a:r>
          </a:p>
        </p:txBody>
      </p:sp>
      <p:sp>
        <p:nvSpPr>
          <p:cNvPr id="5" name="文本框 标题"/>
          <p:cNvSpPr txBox="1"/>
          <p:nvPr/>
        </p:nvSpPr>
        <p:spPr>
          <a:xfrm>
            <a:off x="3378835" y="3252470"/>
            <a:ext cx="5403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kern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思源黑体 CN Bold" panose="020B0800000000000000" charset="-122"/>
                <a:sym typeface="Arial"/>
              </a:rPr>
              <a:t>The purpose and significance of the topic</a:t>
            </a:r>
          </a:p>
        </p:txBody>
      </p:sp>
      <p:sp>
        <p:nvSpPr>
          <p:cNvPr id="7" name="矩形 标题"/>
          <p:cNvSpPr/>
          <p:nvPr/>
        </p:nvSpPr>
        <p:spPr>
          <a:xfrm>
            <a:off x="3979829" y="2536557"/>
            <a:ext cx="4261706" cy="707886"/>
          </a:xfrm>
          <a:prstGeom prst="rect">
            <a:avLst/>
          </a:prstGeom>
          <a:effectLst>
            <a:outerShdw dist="38100" dir="2700000" algn="tl" rotWithShape="0">
              <a:srgbClr val="1653F0">
                <a:alpha val="10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4000" b="1" kern="0" dirty="0">
                <a:ln w="0">
                  <a:noFill/>
                </a:ln>
                <a:solidFill>
                  <a:schemeClr val="bg1"/>
                </a:solidFill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选题目的和意义</a:t>
            </a:r>
          </a:p>
        </p:txBody>
      </p:sp>
      <p:sp>
        <p:nvSpPr>
          <p:cNvPr id="12" name="矩形 序号"/>
          <p:cNvSpPr/>
          <p:nvPr/>
        </p:nvSpPr>
        <p:spPr>
          <a:xfrm>
            <a:off x="5093970" y="1106805"/>
            <a:ext cx="19735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 w="0">
                  <a:solidFill>
                    <a:schemeClr val="bg1"/>
                  </a:solidFill>
                </a:ln>
                <a:noFill/>
                <a:effectLst/>
                <a:uLnTx/>
                <a:uFillTx/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58EAEDF-868A-41A5-8372-72CEAA4A88DC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31" name="矩形 背景">
              <a:extLst>
                <a:ext uri="{FF2B5EF4-FFF2-40B4-BE49-F238E27FC236}">
                  <a16:creationId xmlns:a16="http://schemas.microsoft.com/office/drawing/2014/main" id="{7234FD67-AC37-46C1-AE61-BB8FF2C482DB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CD58B23-33FB-40E0-8E80-64B06AF06D94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38" name="圆角矩形 5">
                <a:extLst>
                  <a:ext uri="{FF2B5EF4-FFF2-40B4-BE49-F238E27FC236}">
                    <a16:creationId xmlns:a16="http://schemas.microsoft.com/office/drawing/2014/main" id="{A6ACBF85-5575-4EFB-91A7-4266952FFE67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" name="圆角矩形 9">
                <a:extLst>
                  <a:ext uri="{FF2B5EF4-FFF2-40B4-BE49-F238E27FC236}">
                    <a16:creationId xmlns:a16="http://schemas.microsoft.com/office/drawing/2014/main" id="{7C36E53E-8703-4125-A52F-4A382028C1E8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40" name="图片 39" descr="椭圆 1">
                <a:extLst>
                  <a:ext uri="{FF2B5EF4-FFF2-40B4-BE49-F238E27FC236}">
                    <a16:creationId xmlns:a16="http://schemas.microsoft.com/office/drawing/2014/main" id="{A5F13CCE-F88D-47E7-B09A-0BB879D1FF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41" name="图片 40" descr="椭圆 1 拷贝">
                <a:extLst>
                  <a:ext uri="{FF2B5EF4-FFF2-40B4-BE49-F238E27FC236}">
                    <a16:creationId xmlns:a16="http://schemas.microsoft.com/office/drawing/2014/main" id="{4C010D4E-FAD2-44EA-ACBE-13988C644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3" name="组合 标题">
              <a:extLst>
                <a:ext uri="{FF2B5EF4-FFF2-40B4-BE49-F238E27FC236}">
                  <a16:creationId xmlns:a16="http://schemas.microsoft.com/office/drawing/2014/main" id="{BB81B10B-5C71-4ACA-B9DE-9AB2DE6654DB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25C048-E609-4AE1-B682-DF566F01D683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95410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Topic selection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B38B895-36FE-4C3F-A908-BCBEF45B41D8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选题目的</a:t>
                </a:r>
              </a:p>
            </p:txBody>
          </p:sp>
        </p:grpSp>
      </p:grpSp>
      <p:grpSp>
        <p:nvGrpSpPr>
          <p:cNvPr id="5" name="组合 标题">
            <a:extLst>
              <a:ext uri="{FF2B5EF4-FFF2-40B4-BE49-F238E27FC236}">
                <a16:creationId xmlns:a16="http://schemas.microsoft.com/office/drawing/2014/main" id="{DC130F74-31F7-4509-8EC8-E398D81E5DD6}"/>
              </a:ext>
            </a:extLst>
          </p:cNvPr>
          <p:cNvGrpSpPr/>
          <p:nvPr/>
        </p:nvGrpSpPr>
        <p:grpSpPr>
          <a:xfrm>
            <a:off x="5086350" y="1896745"/>
            <a:ext cx="1894205" cy="398780"/>
            <a:chOff x="5086350" y="1896745"/>
            <a:chExt cx="1894205" cy="398780"/>
          </a:xfrm>
        </p:grpSpPr>
        <p:sp>
          <p:nvSpPr>
            <p:cNvPr id="35" name="矩形 34"/>
            <p:cNvSpPr/>
            <p:nvPr/>
          </p:nvSpPr>
          <p:spPr>
            <a:xfrm>
              <a:off x="5277453" y="219011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86350" y="189674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背景分析</a:t>
              </a:r>
            </a:p>
          </p:txBody>
        </p:sp>
      </p:grpSp>
      <p:grpSp>
        <p:nvGrpSpPr>
          <p:cNvPr id="62" name="组合 3">
            <a:extLst>
              <a:ext uri="{FF2B5EF4-FFF2-40B4-BE49-F238E27FC236}">
                <a16:creationId xmlns:a16="http://schemas.microsoft.com/office/drawing/2014/main" id="{65F401CE-2F40-4E5D-834C-5743FDDC3D2D}"/>
              </a:ext>
            </a:extLst>
          </p:cNvPr>
          <p:cNvGrpSpPr/>
          <p:nvPr/>
        </p:nvGrpSpPr>
        <p:grpSpPr>
          <a:xfrm>
            <a:off x="7797764" y="3216158"/>
            <a:ext cx="3133203" cy="1929071"/>
            <a:chOff x="1257345" y="3220125"/>
            <a:chExt cx="3133203" cy="192907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6DC05226-F8CC-4467-9BD1-B38750244454}"/>
                </a:ext>
              </a:extLst>
            </p:cNvPr>
            <p:cNvGrpSpPr/>
            <p:nvPr/>
          </p:nvGrpSpPr>
          <p:grpSpPr>
            <a:xfrm>
              <a:off x="1257345" y="3220125"/>
              <a:ext cx="3133203" cy="1929071"/>
              <a:chOff x="1257345" y="3220125"/>
              <a:chExt cx="3133203" cy="1929071"/>
            </a:xfrm>
          </p:grpSpPr>
          <p:sp>
            <p:nvSpPr>
              <p:cNvPr id="68" name="圆角矩形 73">
                <a:extLst>
                  <a:ext uri="{FF2B5EF4-FFF2-40B4-BE49-F238E27FC236}">
                    <a16:creationId xmlns:a16="http://schemas.microsoft.com/office/drawing/2014/main" id="{231E9B7F-D371-4B00-890F-D9CD9A8CA85C}"/>
                  </a:ext>
                </a:extLst>
              </p:cNvPr>
              <p:cNvSpPr/>
              <p:nvPr/>
            </p:nvSpPr>
            <p:spPr>
              <a:xfrm>
                <a:off x="1257345" y="3467573"/>
                <a:ext cx="3133203" cy="1681623"/>
              </a:xfrm>
              <a:prstGeom prst="roundRect">
                <a:avLst>
                  <a:gd name="adj" fmla="val 489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2700000" algn="tl" rotWithShape="0">
                  <a:srgbClr val="1D32CC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9" name="圆角矩形 11">
                <a:extLst>
                  <a:ext uri="{FF2B5EF4-FFF2-40B4-BE49-F238E27FC236}">
                    <a16:creationId xmlns:a16="http://schemas.microsoft.com/office/drawing/2014/main" id="{5C8F2807-23F0-455D-BE97-7E26AC94F618}"/>
                  </a:ext>
                </a:extLst>
              </p:cNvPr>
              <p:cNvSpPr/>
              <p:nvPr/>
            </p:nvSpPr>
            <p:spPr>
              <a:xfrm>
                <a:off x="1437807" y="3220125"/>
                <a:ext cx="2768868" cy="542655"/>
              </a:xfrm>
              <a:prstGeom prst="roundRect">
                <a:avLst>
                  <a:gd name="adj" fmla="val 50000"/>
                </a:avLst>
              </a:prstGeom>
              <a:solidFill>
                <a:srgbClr val="5986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512F4815-0DED-4A61-B28B-0799AD175DF9}"/>
                  </a:ext>
                </a:extLst>
              </p:cNvPr>
              <p:cNvSpPr/>
              <p:nvPr/>
            </p:nvSpPr>
            <p:spPr>
              <a:xfrm>
                <a:off x="1291822" y="3264330"/>
                <a:ext cx="30058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400" kern="0" dirty="0">
                    <a:ln w="0">
                      <a:noFill/>
                    </a:ln>
                    <a:solidFill>
                      <a:schemeClr val="bg1"/>
                    </a:solidFill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APP</a:t>
                </a:r>
                <a:r>
                  <a:rPr lang="zh-CN" altLang="en-US" sz="2400" kern="0" dirty="0">
                    <a:ln w="0">
                      <a:noFill/>
                    </a:ln>
                    <a:solidFill>
                      <a:schemeClr val="bg1"/>
                    </a:solidFill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需求</a:t>
                </a:r>
                <a:endParaRPr kumimoji="0" lang="zh-CN" altLang="en-US" sz="2400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F60D14D8-D008-4F5E-B892-9AC8CA72233F}"/>
                </a:ext>
              </a:extLst>
            </p:cNvPr>
            <p:cNvGrpSpPr/>
            <p:nvPr/>
          </p:nvGrpSpPr>
          <p:grpSpPr>
            <a:xfrm>
              <a:off x="1492585" y="3897741"/>
              <a:ext cx="2766941" cy="1046440"/>
              <a:chOff x="1492585" y="3897741"/>
              <a:chExt cx="2766941" cy="1046440"/>
            </a:xfrm>
          </p:grpSpPr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06201F9-F978-4548-AC95-1FCAA4D9360D}"/>
                  </a:ext>
                </a:extLst>
              </p:cNvPr>
              <p:cNvSpPr txBox="1"/>
              <p:nvPr/>
            </p:nvSpPr>
            <p:spPr>
              <a:xfrm>
                <a:off x="2534021" y="3897741"/>
                <a:ext cx="1725505" cy="1046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kumimoji="0" lang="en-US" altLang="zh-CN" sz="1400" i="0" u="none" strike="noStrike" kern="0" cap="none" spc="0" normalizeH="0" baseline="0" noProof="0" dirty="0" err="1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HarmonyOS</a:t>
                </a:r>
                <a:r>
                  <a:rPr kumimoji="0" lang="en-US" altLang="zh-CN" sz="14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 Next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 w="0"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元服务</a:t>
                </a:r>
                <a:endParaRPr kumimoji="0" lang="en-US" altLang="zh-CN" sz="14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algn="ctr">
                  <a:defRPr/>
                </a:pPr>
                <a:r>
                  <a:rPr lang="zh-CN" altLang="en-US" sz="1600" kern="0" dirty="0">
                    <a:ln w="0">
                      <a:noFill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原生应用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algn="ctr">
                  <a:defRPr/>
                </a:pPr>
                <a:r>
                  <a:rPr lang="zh-CN" altLang="en-US" sz="1600" kern="0" dirty="0">
                    <a:ln w="0">
                      <a:noFill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多端协同</a:t>
                </a:r>
                <a:endParaRPr kumimoji="0" lang="zh-CN" altLang="en-US" sz="105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</p:txBody>
          </p:sp>
          <p:sp>
            <p:nvSpPr>
              <p:cNvPr id="66" name="箭头: 虚尾 65">
                <a:extLst>
                  <a:ext uri="{FF2B5EF4-FFF2-40B4-BE49-F238E27FC236}">
                    <a16:creationId xmlns:a16="http://schemas.microsoft.com/office/drawing/2014/main" id="{92897915-FA0D-4D28-A276-C77DDB6281DF}"/>
                  </a:ext>
                </a:extLst>
              </p:cNvPr>
              <p:cNvSpPr/>
              <p:nvPr/>
            </p:nvSpPr>
            <p:spPr>
              <a:xfrm>
                <a:off x="2347551" y="4328779"/>
                <a:ext cx="328958" cy="162942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7CE325F-6327-46B0-A470-1C9C67880B03}"/>
                  </a:ext>
                </a:extLst>
              </p:cNvPr>
              <p:cNvSpPr/>
              <p:nvPr/>
            </p:nvSpPr>
            <p:spPr>
              <a:xfrm>
                <a:off x="1492585" y="4029653"/>
                <a:ext cx="80619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便捷性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algn="ctr"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易用性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algn="ctr"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趣味性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</p:txBody>
          </p:sp>
        </p:grpSp>
      </p:grpSp>
      <p:grpSp>
        <p:nvGrpSpPr>
          <p:cNvPr id="53" name="组合 2">
            <a:extLst>
              <a:ext uri="{FF2B5EF4-FFF2-40B4-BE49-F238E27FC236}">
                <a16:creationId xmlns:a16="http://schemas.microsoft.com/office/drawing/2014/main" id="{104CFDB9-41B7-474D-886C-0062F03F0717}"/>
              </a:ext>
            </a:extLst>
          </p:cNvPr>
          <p:cNvGrpSpPr/>
          <p:nvPr/>
        </p:nvGrpSpPr>
        <p:grpSpPr>
          <a:xfrm>
            <a:off x="4516789" y="3221230"/>
            <a:ext cx="3133203" cy="1929071"/>
            <a:chOff x="1257345" y="3220125"/>
            <a:chExt cx="3133203" cy="192907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B24D2A74-7B1A-43FD-A887-A32EDCB7B170}"/>
                </a:ext>
              </a:extLst>
            </p:cNvPr>
            <p:cNvGrpSpPr/>
            <p:nvPr/>
          </p:nvGrpSpPr>
          <p:grpSpPr>
            <a:xfrm>
              <a:off x="1257345" y="3220125"/>
              <a:ext cx="3133203" cy="1929071"/>
              <a:chOff x="1257345" y="3220125"/>
              <a:chExt cx="3133203" cy="1929071"/>
            </a:xfrm>
          </p:grpSpPr>
          <p:sp>
            <p:nvSpPr>
              <p:cNvPr id="59" name="圆角矩形 73">
                <a:extLst>
                  <a:ext uri="{FF2B5EF4-FFF2-40B4-BE49-F238E27FC236}">
                    <a16:creationId xmlns:a16="http://schemas.microsoft.com/office/drawing/2014/main" id="{F0B98B0E-2999-4268-B77C-9748D8BE0A99}"/>
                  </a:ext>
                </a:extLst>
              </p:cNvPr>
              <p:cNvSpPr/>
              <p:nvPr/>
            </p:nvSpPr>
            <p:spPr>
              <a:xfrm>
                <a:off x="1257345" y="3467573"/>
                <a:ext cx="3133203" cy="1681623"/>
              </a:xfrm>
              <a:prstGeom prst="roundRect">
                <a:avLst>
                  <a:gd name="adj" fmla="val 489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2700000" algn="tl" rotWithShape="0">
                  <a:srgbClr val="1D32CC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0" name="圆角矩形 11">
                <a:extLst>
                  <a:ext uri="{FF2B5EF4-FFF2-40B4-BE49-F238E27FC236}">
                    <a16:creationId xmlns:a16="http://schemas.microsoft.com/office/drawing/2014/main" id="{EF5C8112-48E6-4CB7-93EA-BCFBDA1177A9}"/>
                  </a:ext>
                </a:extLst>
              </p:cNvPr>
              <p:cNvSpPr/>
              <p:nvPr/>
            </p:nvSpPr>
            <p:spPr>
              <a:xfrm>
                <a:off x="1728893" y="3220125"/>
                <a:ext cx="2183601" cy="542655"/>
              </a:xfrm>
              <a:prstGeom prst="roundRect">
                <a:avLst>
                  <a:gd name="adj" fmla="val 50000"/>
                </a:avLst>
              </a:prstGeom>
              <a:solidFill>
                <a:srgbClr val="5986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B7C57DF-2534-46E3-B144-E7DDCF8637C7}"/>
                  </a:ext>
                </a:extLst>
              </p:cNvPr>
              <p:cNvSpPr/>
              <p:nvPr/>
            </p:nvSpPr>
            <p:spPr>
              <a:xfrm>
                <a:off x="1855253" y="3261668"/>
                <a:ext cx="19300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健康意识</a:t>
                </a: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BB3C08D9-4B9C-4F8A-9519-A615236ADA17}"/>
                </a:ext>
              </a:extLst>
            </p:cNvPr>
            <p:cNvGrpSpPr/>
            <p:nvPr/>
          </p:nvGrpSpPr>
          <p:grpSpPr>
            <a:xfrm>
              <a:off x="1437807" y="4146656"/>
              <a:ext cx="2783737" cy="588564"/>
              <a:chOff x="1437807" y="4146656"/>
              <a:chExt cx="2783737" cy="588564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3227F40-0883-4598-9420-D9A97BCE31AF}"/>
                  </a:ext>
                </a:extLst>
              </p:cNvPr>
              <p:cNvSpPr txBox="1"/>
              <p:nvPr/>
            </p:nvSpPr>
            <p:spPr>
              <a:xfrm>
                <a:off x="2809621" y="4150445"/>
                <a:ext cx="14119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下厨做饭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algn="ctr"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自制便当</a:t>
                </a:r>
                <a:endParaRPr kumimoji="0" lang="zh-CN" altLang="en-US" sz="105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</p:txBody>
          </p:sp>
          <p:sp>
            <p:nvSpPr>
              <p:cNvPr id="57" name="箭头: 虚尾 56">
                <a:extLst>
                  <a:ext uri="{FF2B5EF4-FFF2-40B4-BE49-F238E27FC236}">
                    <a16:creationId xmlns:a16="http://schemas.microsoft.com/office/drawing/2014/main" id="{FCD9745B-4E67-41E0-B3C7-9DAD43997B0C}"/>
                  </a:ext>
                </a:extLst>
              </p:cNvPr>
              <p:cNvSpPr/>
              <p:nvPr/>
            </p:nvSpPr>
            <p:spPr>
              <a:xfrm>
                <a:off x="2581962" y="4334418"/>
                <a:ext cx="328958" cy="162942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3BE67BE-19D5-44AC-AE53-5888E40BB825}"/>
                  </a:ext>
                </a:extLst>
              </p:cNvPr>
              <p:cNvSpPr/>
              <p:nvPr/>
            </p:nvSpPr>
            <p:spPr>
              <a:xfrm>
                <a:off x="1437807" y="4146656"/>
                <a:ext cx="10933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身体损害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健康意识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</p:txBody>
          </p:sp>
        </p:grpSp>
      </p:grpSp>
      <p:grpSp>
        <p:nvGrpSpPr>
          <p:cNvPr id="9" name="组合 1">
            <a:extLst>
              <a:ext uri="{FF2B5EF4-FFF2-40B4-BE49-F238E27FC236}">
                <a16:creationId xmlns:a16="http://schemas.microsoft.com/office/drawing/2014/main" id="{A80E2437-F4C1-4862-A242-7FB8B0BFCDD5}"/>
              </a:ext>
            </a:extLst>
          </p:cNvPr>
          <p:cNvGrpSpPr/>
          <p:nvPr/>
        </p:nvGrpSpPr>
        <p:grpSpPr>
          <a:xfrm>
            <a:off x="1257345" y="3220125"/>
            <a:ext cx="3133203" cy="1929071"/>
            <a:chOff x="1257345" y="3220125"/>
            <a:chExt cx="3133203" cy="192907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D5C5544-BEF3-403D-A380-2435F3CEC729}"/>
                </a:ext>
              </a:extLst>
            </p:cNvPr>
            <p:cNvGrpSpPr/>
            <p:nvPr/>
          </p:nvGrpSpPr>
          <p:grpSpPr>
            <a:xfrm>
              <a:off x="1257345" y="3220125"/>
              <a:ext cx="3133203" cy="1929071"/>
              <a:chOff x="1257345" y="3220125"/>
              <a:chExt cx="3133203" cy="1929071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1257345" y="3467573"/>
                <a:ext cx="3133203" cy="1681623"/>
              </a:xfrm>
              <a:prstGeom prst="roundRect">
                <a:avLst>
                  <a:gd name="adj" fmla="val 489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2700000" algn="tl" rotWithShape="0">
                  <a:srgbClr val="1D32CC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1728893" y="3220125"/>
                <a:ext cx="2183601" cy="542655"/>
              </a:xfrm>
              <a:prstGeom prst="roundRect">
                <a:avLst>
                  <a:gd name="adj" fmla="val 50000"/>
                </a:avLst>
              </a:prstGeom>
              <a:solidFill>
                <a:srgbClr val="5986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55253" y="3261668"/>
                <a:ext cx="1930016" cy="1132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快节奏生活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CF3AA0F-3CA8-46E3-BEF4-0E6F4D6B0F3B}"/>
                </a:ext>
              </a:extLst>
            </p:cNvPr>
            <p:cNvGrpSpPr/>
            <p:nvPr/>
          </p:nvGrpSpPr>
          <p:grpSpPr>
            <a:xfrm>
              <a:off x="1437807" y="4032407"/>
              <a:ext cx="2768868" cy="830997"/>
              <a:chOff x="1437807" y="4032407"/>
              <a:chExt cx="2768868" cy="830997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E477248-5BDF-47D5-992D-8D976651A144}"/>
                  </a:ext>
                </a:extLst>
              </p:cNvPr>
              <p:cNvSpPr txBox="1"/>
              <p:nvPr/>
            </p:nvSpPr>
            <p:spPr>
              <a:xfrm>
                <a:off x="2794752" y="4032407"/>
                <a:ext cx="141192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订外卖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在外就餐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购买速冻食品</a:t>
                </a:r>
                <a:endParaRPr kumimoji="0" lang="zh-CN" altLang="en-US" sz="105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</p:txBody>
          </p:sp>
          <p:sp>
            <p:nvSpPr>
              <p:cNvPr id="4" name="箭头: 虚尾 3">
                <a:extLst>
                  <a:ext uri="{FF2B5EF4-FFF2-40B4-BE49-F238E27FC236}">
                    <a16:creationId xmlns:a16="http://schemas.microsoft.com/office/drawing/2014/main" id="{4A45D109-31D8-4CE1-BCD4-C6D1321B9222}"/>
                  </a:ext>
                </a:extLst>
              </p:cNvPr>
              <p:cNvSpPr/>
              <p:nvPr/>
            </p:nvSpPr>
            <p:spPr>
              <a:xfrm>
                <a:off x="2512462" y="4330640"/>
                <a:ext cx="328958" cy="162942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437807" y="4146656"/>
                <a:ext cx="10933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加班增多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时间紧张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95858EF2-4115-4F05-BCD5-85C27A767A56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28" name="矩形 背景">
              <a:extLst>
                <a:ext uri="{FF2B5EF4-FFF2-40B4-BE49-F238E27FC236}">
                  <a16:creationId xmlns:a16="http://schemas.microsoft.com/office/drawing/2014/main" id="{C9C98D41-3F18-4D63-B22B-608CF87A9AAD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8444907-0FCE-4FEF-B4FE-7D5F5609E904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33" name="圆角矩形 5">
                <a:extLst>
                  <a:ext uri="{FF2B5EF4-FFF2-40B4-BE49-F238E27FC236}">
                    <a16:creationId xmlns:a16="http://schemas.microsoft.com/office/drawing/2014/main" id="{87FAD53E-E775-4470-9BFD-0BAAA1F8E4D2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" name="圆角矩形 9">
                <a:extLst>
                  <a:ext uri="{FF2B5EF4-FFF2-40B4-BE49-F238E27FC236}">
                    <a16:creationId xmlns:a16="http://schemas.microsoft.com/office/drawing/2014/main" id="{54B9067D-C6B7-4D81-A49A-CD689B567B14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35" name="图片 34" descr="椭圆 1">
                <a:extLst>
                  <a:ext uri="{FF2B5EF4-FFF2-40B4-BE49-F238E27FC236}">
                    <a16:creationId xmlns:a16="http://schemas.microsoft.com/office/drawing/2014/main" id="{32FD3EF8-F8A2-42D1-ABBB-BC3567699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36" name="图片 35" descr="椭圆 1 拷贝">
                <a:extLst>
                  <a:ext uri="{FF2B5EF4-FFF2-40B4-BE49-F238E27FC236}">
                    <a16:creationId xmlns:a16="http://schemas.microsoft.com/office/drawing/2014/main" id="{F5C2AB41-69DF-4B9F-BF39-A5FF4D19E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0" name="组合 标题">
              <a:extLst>
                <a:ext uri="{FF2B5EF4-FFF2-40B4-BE49-F238E27FC236}">
                  <a16:creationId xmlns:a16="http://schemas.microsoft.com/office/drawing/2014/main" id="{0191C569-A6AD-4B60-909B-427A5560CF6D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2272EB0-8A65-4033-8D1F-33255A010101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69790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kern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/>
                    <a:cs typeface="思源黑体 CN Bold" panose="020B0800000000000000" charset="-122"/>
                    <a:sym typeface="Arial"/>
                  </a:rPr>
                  <a:t>Significance of topic selection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EFAE7A5-3E11-4A58-855B-FB7B8FC09C45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zh-CN" altLang="en-US" sz="2400" kern="0" dirty="0">
                    <a:ln w="0">
                      <a:noFill/>
                    </a:ln>
                    <a:solidFill>
                      <a:srgbClr val="1857F6"/>
                    </a:solidFill>
                    <a:ea typeface="微软雅黑"/>
                    <a:cs typeface="思源黑体 CN Heavy" panose="020B0A00000000000000" charset="-122"/>
                    <a:sym typeface="Arial"/>
                  </a:rPr>
                  <a:t>选题意义</a:t>
                </a: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8BE138-A05F-4061-89D7-61A7C4AF426A}"/>
              </a:ext>
            </a:extLst>
          </p:cNvPr>
          <p:cNvGrpSpPr/>
          <p:nvPr/>
        </p:nvGrpSpPr>
        <p:grpSpPr>
          <a:xfrm>
            <a:off x="1480185" y="1821903"/>
            <a:ext cx="6507665" cy="1722219"/>
            <a:chOff x="1480185" y="2200275"/>
            <a:chExt cx="6507665" cy="1722219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7AB46CE-B535-43DE-A5FA-B9035AC4CA9C}"/>
                </a:ext>
              </a:extLst>
            </p:cNvPr>
            <p:cNvSpPr txBox="1"/>
            <p:nvPr/>
          </p:nvSpPr>
          <p:spPr>
            <a:xfrm>
              <a:off x="2581275" y="2599055"/>
              <a:ext cx="54065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AutoNum type="arabicPeriod"/>
                <a:defRPr/>
              </a:pPr>
              <a:r>
                <a:rPr lang="zh-CN" altLang="en-US" sz="1600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融合多项前沿技术，提升菜谱类</a:t>
              </a:r>
              <a:r>
                <a:rPr lang="en-US" altLang="zh-CN" sz="1600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APP</a:t>
              </a:r>
              <a:r>
                <a:rPr lang="zh-CN" altLang="en-US" sz="1600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的智能性和趣味性</a:t>
              </a:r>
              <a:endParaRPr lang="en-US" altLang="zh-CN" sz="1600" kern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  <a:p>
              <a:pPr marL="342900" lvl="0" indent="-342900">
                <a:buAutoNum type="arabicPeriod"/>
                <a:defRPr/>
              </a:pPr>
              <a:endParaRPr lang="en-US" altLang="zh-CN" sz="1600" kern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  <a:p>
              <a:pPr marL="342900" lvl="0" indent="-342900">
                <a:buAutoNum type="arabicPeriod"/>
                <a:defRPr/>
              </a:pPr>
              <a:r>
                <a:rPr lang="zh-CN" altLang="en-US" sz="1600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记录与分析开发流程，探索微服务架构与鸿蒙原生开发的高分布式支持之间的结合运用，形成最佳实践，推动鸿蒙原生应用的开发与推广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70B04C9-803D-4DA1-80F0-9AD933658E14}"/>
                </a:ext>
              </a:extLst>
            </p:cNvPr>
            <p:cNvSpPr txBox="1"/>
            <p:nvPr/>
          </p:nvSpPr>
          <p:spPr>
            <a:xfrm>
              <a:off x="2581275" y="2200275"/>
              <a:ext cx="3362325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ea typeface="微软雅黑"/>
                  <a:sym typeface="Arial"/>
                </a:rPr>
                <a:t>理论意义</a:t>
              </a:r>
              <a:endParaRPr lang="zh-CN" altLang="en-US" sz="2000" b="1" dirty="0">
                <a:solidFill>
                  <a:schemeClr val="tx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146DB5E-D943-4A9F-84EF-BBE477865F07}"/>
                </a:ext>
              </a:extLst>
            </p:cNvPr>
            <p:cNvCxnSpPr/>
            <p:nvPr/>
          </p:nvCxnSpPr>
          <p:spPr>
            <a:xfrm flipH="1">
              <a:off x="1716405" y="2423160"/>
              <a:ext cx="697865" cy="1905"/>
            </a:xfrm>
            <a:prstGeom prst="line">
              <a:avLst/>
            </a:prstGeom>
            <a:ln w="19050">
              <a:solidFill>
                <a:srgbClr val="5986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B5CE6B3-C9A1-482F-8BB6-0C6A160B79C9}"/>
                </a:ext>
              </a:extLst>
            </p:cNvPr>
            <p:cNvSpPr/>
            <p:nvPr/>
          </p:nvSpPr>
          <p:spPr>
            <a:xfrm flipV="1">
              <a:off x="1480185" y="2336165"/>
              <a:ext cx="187960" cy="198120"/>
            </a:xfrm>
            <a:prstGeom prst="ellipse">
              <a:avLst/>
            </a:prstGeom>
            <a:solidFill>
              <a:srgbClr val="ADC5FB"/>
            </a:solidFill>
            <a:ln w="41275">
              <a:solidFill>
                <a:srgbClr val="385A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907FC40-055C-4E6B-B57B-4397A48539BA}"/>
              </a:ext>
            </a:extLst>
          </p:cNvPr>
          <p:cNvCxnSpPr>
            <a:cxnSpLocks/>
          </p:cNvCxnSpPr>
          <p:nvPr/>
        </p:nvCxnSpPr>
        <p:spPr>
          <a:xfrm>
            <a:off x="1568427" y="2155913"/>
            <a:ext cx="0" cy="4284257"/>
          </a:xfrm>
          <a:prstGeom prst="line">
            <a:avLst/>
          </a:prstGeom>
          <a:ln w="19050">
            <a:solidFill>
              <a:srgbClr val="598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1DEFB8A-C6CC-4D3F-B74B-72988C364AEF}"/>
              </a:ext>
            </a:extLst>
          </p:cNvPr>
          <p:cNvGrpSpPr/>
          <p:nvPr/>
        </p:nvGrpSpPr>
        <p:grpSpPr>
          <a:xfrm>
            <a:off x="8622756" y="2021293"/>
            <a:ext cx="1975937" cy="1975937"/>
            <a:chOff x="6800193" y="4061548"/>
            <a:chExt cx="1975937" cy="1975937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8922548-34A9-4065-AE99-72186042EF0E}"/>
                </a:ext>
              </a:extLst>
            </p:cNvPr>
            <p:cNvGrpSpPr/>
            <p:nvPr/>
          </p:nvGrpSpPr>
          <p:grpSpPr>
            <a:xfrm>
              <a:off x="6800193" y="4061548"/>
              <a:ext cx="1975937" cy="1975937"/>
              <a:chOff x="6800193" y="4061548"/>
              <a:chExt cx="1975937" cy="1975937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2E60624-33F2-4A44-960F-5BD68FECAD2B}"/>
                  </a:ext>
                </a:extLst>
              </p:cNvPr>
              <p:cNvSpPr/>
              <p:nvPr/>
            </p:nvSpPr>
            <p:spPr>
              <a:xfrm>
                <a:off x="6800193" y="4061548"/>
                <a:ext cx="1975937" cy="197593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F0E1071-EFD7-4107-8581-B3B54ED2B934}"/>
                  </a:ext>
                </a:extLst>
              </p:cNvPr>
              <p:cNvCxnSpPr>
                <a:cxnSpLocks/>
                <a:stCxn id="25" idx="2"/>
                <a:endCxn id="25" idx="6"/>
              </p:cNvCxnSpPr>
              <p:nvPr/>
            </p:nvCxnSpPr>
            <p:spPr>
              <a:xfrm>
                <a:off x="6800193" y="5049517"/>
                <a:ext cx="1975937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5559FD48-AFF8-4B4A-A82B-72184BC32D61}"/>
                  </a:ext>
                </a:extLst>
              </p:cNvPr>
              <p:cNvCxnSpPr>
                <a:cxnSpLocks/>
                <a:stCxn id="25" idx="4"/>
              </p:cNvCxnSpPr>
              <p:nvPr/>
            </p:nvCxnSpPr>
            <p:spPr>
              <a:xfrm flipV="1">
                <a:off x="7788162" y="5048247"/>
                <a:ext cx="0" cy="98923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C0DF954-020F-4515-96FE-1A4E4D0E83B3}"/>
                </a:ext>
              </a:extLst>
            </p:cNvPr>
            <p:cNvSpPr/>
            <p:nvPr/>
          </p:nvSpPr>
          <p:spPr>
            <a:xfrm>
              <a:off x="7788161" y="524051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微服务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3770413-EE50-46CE-8117-4E65819B8C68}"/>
                </a:ext>
              </a:extLst>
            </p:cNvPr>
            <p:cNvSpPr/>
            <p:nvPr/>
          </p:nvSpPr>
          <p:spPr>
            <a:xfrm>
              <a:off x="7166207" y="5239806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AI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B8A7662-1928-4167-9390-92A1A7720F9F}"/>
                </a:ext>
              </a:extLst>
            </p:cNvPr>
            <p:cNvSpPr/>
            <p:nvPr/>
          </p:nvSpPr>
          <p:spPr>
            <a:xfrm>
              <a:off x="7003331" y="4490763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鸿蒙原生应用</a:t>
              </a:r>
              <a:endParaRPr lang="zh-CN" altLang="en-US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5338819-EB40-4D7D-ACE6-6AE8002437F4}"/>
              </a:ext>
            </a:extLst>
          </p:cNvPr>
          <p:cNvGrpSpPr/>
          <p:nvPr/>
        </p:nvGrpSpPr>
        <p:grpSpPr>
          <a:xfrm>
            <a:off x="1480185" y="3776433"/>
            <a:ext cx="9219336" cy="2042072"/>
            <a:chOff x="1480185" y="3776433"/>
            <a:chExt cx="9219336" cy="204207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A83D286-E69A-4B46-840C-5C15BEEF4848}"/>
                </a:ext>
              </a:extLst>
            </p:cNvPr>
            <p:cNvSpPr txBox="1"/>
            <p:nvPr/>
          </p:nvSpPr>
          <p:spPr>
            <a:xfrm>
              <a:off x="2581275" y="3776433"/>
              <a:ext cx="3362325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ea typeface="微软雅黑"/>
                  <a:sym typeface="Arial"/>
                </a:rPr>
                <a:t>实践意义</a:t>
              </a:r>
              <a:endParaRPr lang="zh-CN" altLang="en-US" sz="2000" b="1" dirty="0">
                <a:solidFill>
                  <a:schemeClr val="tx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817DFCB-1013-47D5-BCF2-95EF515827C7}"/>
                </a:ext>
              </a:extLst>
            </p:cNvPr>
            <p:cNvCxnSpPr/>
            <p:nvPr/>
          </p:nvCxnSpPr>
          <p:spPr>
            <a:xfrm flipH="1">
              <a:off x="1716405" y="4078693"/>
              <a:ext cx="697865" cy="1905"/>
            </a:xfrm>
            <a:prstGeom prst="line">
              <a:avLst/>
            </a:prstGeom>
            <a:ln w="19050">
              <a:solidFill>
                <a:srgbClr val="5986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E0DA554-4157-4C4F-9419-C8E4D1976EB6}"/>
                </a:ext>
              </a:extLst>
            </p:cNvPr>
            <p:cNvSpPr/>
            <p:nvPr/>
          </p:nvSpPr>
          <p:spPr>
            <a:xfrm flipV="1">
              <a:off x="1480185" y="3962488"/>
              <a:ext cx="187960" cy="198120"/>
            </a:xfrm>
            <a:prstGeom prst="ellipse">
              <a:avLst/>
            </a:prstGeom>
            <a:solidFill>
              <a:srgbClr val="ADC5FB"/>
            </a:solidFill>
            <a:ln w="41275">
              <a:solidFill>
                <a:srgbClr val="385A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A493B2D-FBE4-47C3-8631-96C427B103F2}"/>
                </a:ext>
              </a:extLst>
            </p:cNvPr>
            <p:cNvSpPr txBox="1"/>
            <p:nvPr/>
          </p:nvSpPr>
          <p:spPr>
            <a:xfrm>
              <a:off x="2581274" y="4495066"/>
              <a:ext cx="811824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AutoNum type="arabicPeriod"/>
                <a:defRPr/>
              </a:pPr>
              <a:r>
                <a:rPr lang="zh-CN" altLang="en-US" sz="1600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从用户角度出发：解决各类用户在烹饪方面的一系列痛点，使用户能够节省时间精力，提升厨艺水平，享受烹饪乐趣，助力家庭饮食多样化与品质化</a:t>
              </a:r>
              <a:endParaRPr lang="en-US" altLang="zh-CN" sz="1600" kern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  <a:p>
              <a:pPr marL="342900" lvl="0" indent="-342900">
                <a:buAutoNum type="arabicPeriod"/>
                <a:defRPr/>
              </a:pPr>
              <a:endParaRPr lang="en-US" altLang="zh-CN" sz="1600" kern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  <a:p>
              <a:pPr marL="342900" lvl="0" indent="-342900">
                <a:buAutoNum type="arabicPeriod"/>
                <a:defRPr/>
              </a:pPr>
              <a:r>
                <a:rPr lang="zh-CN" altLang="en-US" sz="1600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从餐饮行业角度出发：能够快速捕捉流行菜品趋势，繁荣美食创作生态，实现流量引流，带动相关产业消费升级，形成互利共赢的商业闭环，推动美食产业数字化进程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14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背景"/>
          <p:cNvSpPr/>
          <p:nvPr/>
        </p:nvSpPr>
        <p:spPr>
          <a:xfrm>
            <a:off x="635" y="-25400"/>
            <a:ext cx="12197080" cy="6899910"/>
          </a:xfrm>
          <a:prstGeom prst="rect">
            <a:avLst/>
          </a:prstGeom>
          <a:solidFill>
            <a:srgbClr val="DB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60A8FA-5FA4-44D1-9ED8-D12F32F4C44B}"/>
              </a:ext>
            </a:extLst>
          </p:cNvPr>
          <p:cNvGrpSpPr/>
          <p:nvPr/>
        </p:nvGrpSpPr>
        <p:grpSpPr>
          <a:xfrm>
            <a:off x="1607185" y="-382905"/>
            <a:ext cx="9240520" cy="7011035"/>
            <a:chOff x="1607185" y="-382905"/>
            <a:chExt cx="9240520" cy="7011035"/>
          </a:xfrm>
        </p:grpSpPr>
        <p:grpSp>
          <p:nvGrpSpPr>
            <p:cNvPr id="8" name="组合 7"/>
            <p:cNvGrpSpPr/>
            <p:nvPr/>
          </p:nvGrpSpPr>
          <p:grpSpPr>
            <a:xfrm>
              <a:off x="1607185" y="1978025"/>
              <a:ext cx="8983980" cy="3355975"/>
              <a:chOff x="3183" y="2744"/>
              <a:chExt cx="12101" cy="6024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3183" y="2744"/>
                <a:ext cx="12100" cy="6023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EEF4FF"/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3214" y="2776"/>
                <a:ext cx="12070" cy="5993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3" name="组合 书"/>
            <p:cNvGrpSpPr/>
            <p:nvPr/>
          </p:nvGrpSpPr>
          <p:grpSpPr>
            <a:xfrm>
              <a:off x="9439275" y="4166870"/>
              <a:ext cx="1408430" cy="1612900"/>
              <a:chOff x="14862" y="3442"/>
              <a:chExt cx="2709" cy="3102"/>
            </a:xfrm>
          </p:grpSpPr>
          <p:sp>
            <p:nvSpPr>
              <p:cNvPr id="2" name="圆角矩形 1"/>
              <p:cNvSpPr/>
              <p:nvPr/>
            </p:nvSpPr>
            <p:spPr>
              <a:xfrm rot="19860000">
                <a:off x="14921" y="3442"/>
                <a:ext cx="2650" cy="3062"/>
              </a:xfrm>
              <a:prstGeom prst="roundRect">
                <a:avLst>
                  <a:gd name="adj" fmla="val 7181"/>
                </a:avLst>
              </a:prstGeom>
              <a:solidFill>
                <a:srgbClr val="385AE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" name="圆角矩形 2"/>
              <p:cNvSpPr/>
              <p:nvPr/>
            </p:nvSpPr>
            <p:spPr>
              <a:xfrm rot="19860000">
                <a:off x="14862" y="3482"/>
                <a:ext cx="2650" cy="3062"/>
              </a:xfrm>
              <a:prstGeom prst="roundRect">
                <a:avLst>
                  <a:gd name="adj" fmla="val 7181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chemeClr val="bg1"/>
                  </a:gs>
                </a:gsLst>
                <a:lin ang="1560000" scaled="0"/>
              </a:gradFill>
              <a:ln>
                <a:solidFill>
                  <a:schemeClr val="bg1"/>
                </a:solidFill>
              </a:ln>
              <a:effectLst>
                <a:outerShdw blurRad="393700" dist="38100" dir="2700000" algn="tl" rotWithShape="0">
                  <a:srgbClr val="385AE6">
                    <a:alpha val="1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4873" y="4187"/>
                <a:ext cx="2263" cy="1688"/>
                <a:chOff x="14813" y="4037"/>
                <a:chExt cx="2263" cy="1688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 rot="19860000">
                  <a:off x="14813" y="4037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9860000">
                  <a:off x="15055" y="4473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9860000">
                  <a:off x="15296" y="4908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9860000">
                  <a:off x="15582" y="5515"/>
                  <a:ext cx="1074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</p:grpSp>
        <p:pic>
          <p:nvPicPr>
            <p:cNvPr id="15" name="图片 14" descr="椭圆 1 拷贝"/>
            <p:cNvPicPr>
              <a:picLocks noChangeAspect="1"/>
            </p:cNvPicPr>
            <p:nvPr/>
          </p:nvPicPr>
          <p:blipFill>
            <a:blip r:embed="rId3"/>
            <a:srcRect l="13057" t="37477" r="70461" b="42655"/>
            <a:stretch>
              <a:fillRect/>
            </a:stretch>
          </p:blipFill>
          <p:spPr>
            <a:xfrm>
              <a:off x="2383155" y="1943100"/>
              <a:ext cx="7869555" cy="4685030"/>
            </a:xfrm>
            <a:prstGeom prst="rect">
              <a:avLst/>
            </a:prstGeom>
          </p:spPr>
        </p:pic>
        <p:pic>
          <p:nvPicPr>
            <p:cNvPr id="14" name="图片 13" descr="椭圆 1"/>
            <p:cNvPicPr>
              <a:picLocks noChangeAspect="1"/>
            </p:cNvPicPr>
            <p:nvPr/>
          </p:nvPicPr>
          <p:blipFill>
            <a:blip r:embed="rId4"/>
            <a:srcRect l="13828" t="28344" r="73984" b="58494"/>
            <a:stretch>
              <a:fillRect/>
            </a:stretch>
          </p:blipFill>
          <p:spPr>
            <a:xfrm>
              <a:off x="2981960" y="-382905"/>
              <a:ext cx="5380355" cy="3422015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782416-ACE8-44FC-909B-48A2854B9AB6}"/>
              </a:ext>
            </a:extLst>
          </p:cNvPr>
          <p:cNvGrpSpPr/>
          <p:nvPr/>
        </p:nvGrpSpPr>
        <p:grpSpPr>
          <a:xfrm>
            <a:off x="4715510" y="5108225"/>
            <a:ext cx="2730500" cy="649863"/>
            <a:chOff x="4761865" y="5107305"/>
            <a:chExt cx="2730500" cy="649863"/>
          </a:xfrm>
        </p:grpSpPr>
        <p:sp>
          <p:nvSpPr>
            <p:cNvPr id="20" name="圆角矩形 18">
              <a:extLst>
                <a:ext uri="{FF2B5EF4-FFF2-40B4-BE49-F238E27FC236}">
                  <a16:creationId xmlns:a16="http://schemas.microsoft.com/office/drawing/2014/main" id="{590ADB0E-0398-43C5-9594-D3BF5BF2E37F}"/>
                </a:ext>
              </a:extLst>
            </p:cNvPr>
            <p:cNvSpPr/>
            <p:nvPr/>
          </p:nvSpPr>
          <p:spPr>
            <a:xfrm>
              <a:off x="4932680" y="5107305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003B357-2F05-46EF-830D-F4F3BE4EF425}"/>
                </a:ext>
              </a:extLst>
            </p:cNvPr>
            <p:cNvSpPr txBox="1"/>
            <p:nvPr/>
          </p:nvSpPr>
          <p:spPr>
            <a:xfrm>
              <a:off x="4761865" y="5172393"/>
              <a:ext cx="2730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智慧菜谱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APP</a:t>
              </a:r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  <a:p>
              <a:pPr algn="ctr"/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sp>
        <p:nvSpPr>
          <p:cNvPr id="50" name="文本框 描述"/>
          <p:cNvSpPr txBox="1"/>
          <p:nvPr/>
        </p:nvSpPr>
        <p:spPr>
          <a:xfrm>
            <a:off x="3646564" y="4683336"/>
            <a:ext cx="4928235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spc="160" dirty="0" err="1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HarmonyOS</a:t>
            </a:r>
            <a:r>
              <a:rPr lang="en-US" altLang="zh-CN" sz="14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 Next</a:t>
            </a:r>
            <a:r>
              <a:rPr lang="zh-CN" altLang="en-US" sz="14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原生应用开发</a:t>
            </a:r>
          </a:p>
        </p:txBody>
      </p:sp>
      <p:sp>
        <p:nvSpPr>
          <p:cNvPr id="5" name="文本框 标题"/>
          <p:cNvSpPr txBox="1"/>
          <p:nvPr/>
        </p:nvSpPr>
        <p:spPr>
          <a:xfrm>
            <a:off x="3378835" y="3252470"/>
            <a:ext cx="5403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kern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思源黑体 CN Bold" panose="020B0800000000000000" charset="-122"/>
                <a:sym typeface="Arial"/>
              </a:rPr>
              <a:t>Main research contents</a:t>
            </a:r>
          </a:p>
        </p:txBody>
      </p:sp>
      <p:sp>
        <p:nvSpPr>
          <p:cNvPr id="7" name="矩形 标题"/>
          <p:cNvSpPr/>
          <p:nvPr/>
        </p:nvSpPr>
        <p:spPr>
          <a:xfrm>
            <a:off x="3979829" y="2536557"/>
            <a:ext cx="4261706" cy="707886"/>
          </a:xfrm>
          <a:prstGeom prst="rect">
            <a:avLst/>
          </a:prstGeom>
          <a:effectLst>
            <a:outerShdw dist="38100" dir="2700000" algn="tl" rotWithShape="0">
              <a:srgbClr val="1653F0">
                <a:alpha val="10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4000" b="1" kern="0" dirty="0">
                <a:ln w="0">
                  <a:noFill/>
                </a:ln>
                <a:solidFill>
                  <a:schemeClr val="bg1"/>
                </a:solidFill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主要研究内容</a:t>
            </a:r>
          </a:p>
        </p:txBody>
      </p:sp>
      <p:sp>
        <p:nvSpPr>
          <p:cNvPr id="12" name="矩形 序号"/>
          <p:cNvSpPr/>
          <p:nvPr/>
        </p:nvSpPr>
        <p:spPr>
          <a:xfrm>
            <a:off x="5093970" y="1106805"/>
            <a:ext cx="19735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 w="0">
                  <a:solidFill>
                    <a:schemeClr val="bg1"/>
                  </a:solidFill>
                </a:ln>
                <a:noFill/>
                <a:effectLst/>
                <a:uLnTx/>
                <a:uFillTx/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60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CD821C01-FDB6-474D-95FF-B62EAAB70E5A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35" name="矩形 背景">
              <a:extLst>
                <a:ext uri="{FF2B5EF4-FFF2-40B4-BE49-F238E27FC236}">
                  <a16:creationId xmlns:a16="http://schemas.microsoft.com/office/drawing/2014/main" id="{A244120E-AB9B-46ED-949A-E9BBE9D78037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63A510A-EF77-43B4-99BD-FDA01D5E8DE3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40" name="圆角矩形 5">
                <a:extLst>
                  <a:ext uri="{FF2B5EF4-FFF2-40B4-BE49-F238E27FC236}">
                    <a16:creationId xmlns:a16="http://schemas.microsoft.com/office/drawing/2014/main" id="{6D7CC2E7-24A9-4AAB-B803-C54DF9258E83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1" name="圆角矩形 9">
                <a:extLst>
                  <a:ext uri="{FF2B5EF4-FFF2-40B4-BE49-F238E27FC236}">
                    <a16:creationId xmlns:a16="http://schemas.microsoft.com/office/drawing/2014/main" id="{00C4D8D8-BF53-4FB8-81E9-840561A0BAEA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42" name="图片 41" descr="椭圆 1">
                <a:extLst>
                  <a:ext uri="{FF2B5EF4-FFF2-40B4-BE49-F238E27FC236}">
                    <a16:creationId xmlns:a16="http://schemas.microsoft.com/office/drawing/2014/main" id="{AB79378A-97B7-45FD-97A0-B7059EF72D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43" name="图片 42" descr="椭圆 1 拷贝">
                <a:extLst>
                  <a:ext uri="{FF2B5EF4-FFF2-40B4-BE49-F238E27FC236}">
                    <a16:creationId xmlns:a16="http://schemas.microsoft.com/office/drawing/2014/main" id="{BD268CBA-21AF-49FF-9C94-E313C5167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7" name="组合 标题">
              <a:extLst>
                <a:ext uri="{FF2B5EF4-FFF2-40B4-BE49-F238E27FC236}">
                  <a16:creationId xmlns:a16="http://schemas.microsoft.com/office/drawing/2014/main" id="{FCAF9E14-D8E2-4C22-ACEF-058FDC1EF138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0A96253-5B9B-4AF0-BDB4-988A6CCF1E37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38371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kern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/>
                    <a:cs typeface="思源黑体 CN Bold" panose="020B0800000000000000" charset="-122"/>
                    <a:sym typeface="Arial"/>
                  </a:rPr>
                  <a:t>Main research contents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42B96ED-D7DC-494D-8D75-01E6197C8EFF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zh-CN" altLang="en-US" sz="2400" kern="0" dirty="0">
                    <a:ln w="0">
                      <a:noFill/>
                    </a:ln>
                    <a:solidFill>
                      <a:srgbClr val="1857F6"/>
                    </a:solidFill>
                    <a:ea typeface="微软雅黑"/>
                    <a:cs typeface="思源黑体 CN Heavy" panose="020B0A00000000000000" charset="-122"/>
                    <a:sym typeface="Arial"/>
                  </a:rPr>
                  <a:t>主要研究内容</a:t>
                </a:r>
              </a:p>
            </p:txBody>
          </p:sp>
        </p:grpSp>
      </p:grpSp>
      <p:grpSp>
        <p:nvGrpSpPr>
          <p:cNvPr id="47" name="组合 1">
            <a:extLst>
              <a:ext uri="{FF2B5EF4-FFF2-40B4-BE49-F238E27FC236}">
                <a16:creationId xmlns:a16="http://schemas.microsoft.com/office/drawing/2014/main" id="{B76415B5-26DC-4F28-B64C-1D4F95DA2524}"/>
              </a:ext>
            </a:extLst>
          </p:cNvPr>
          <p:cNvGrpSpPr/>
          <p:nvPr/>
        </p:nvGrpSpPr>
        <p:grpSpPr>
          <a:xfrm>
            <a:off x="968879" y="1875924"/>
            <a:ext cx="2163446" cy="3130641"/>
            <a:chOff x="1716405" y="2534919"/>
            <a:chExt cx="2477135" cy="3130641"/>
          </a:xfrm>
        </p:grpSpPr>
        <p:sp>
          <p:nvSpPr>
            <p:cNvPr id="48" name="圆角矩形 73">
              <a:extLst>
                <a:ext uri="{FF2B5EF4-FFF2-40B4-BE49-F238E27FC236}">
                  <a16:creationId xmlns:a16="http://schemas.microsoft.com/office/drawing/2014/main" id="{4C03A1DE-E416-40CB-AD0C-B8F0A3A456F1}"/>
                </a:ext>
              </a:extLst>
            </p:cNvPr>
            <p:cNvSpPr/>
            <p:nvPr/>
          </p:nvSpPr>
          <p:spPr>
            <a:xfrm>
              <a:off x="1716405" y="2534919"/>
              <a:ext cx="2477135" cy="2942773"/>
            </a:xfrm>
            <a:prstGeom prst="roundRect">
              <a:avLst>
                <a:gd name="adj" fmla="val 48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B90FC95-89E8-482E-9D93-6D4B9C54B429}"/>
                </a:ext>
              </a:extLst>
            </p:cNvPr>
            <p:cNvGrpSpPr/>
            <p:nvPr/>
          </p:nvGrpSpPr>
          <p:grpSpPr>
            <a:xfrm>
              <a:off x="2165207" y="5267415"/>
              <a:ext cx="1602105" cy="398145"/>
              <a:chOff x="2165207" y="5267415"/>
              <a:chExt cx="1602105" cy="398145"/>
            </a:xfrm>
          </p:grpSpPr>
          <p:sp>
            <p:nvSpPr>
              <p:cNvPr id="52" name="圆角矩形 16">
                <a:extLst>
                  <a:ext uri="{FF2B5EF4-FFF2-40B4-BE49-F238E27FC236}">
                    <a16:creationId xmlns:a16="http://schemas.microsoft.com/office/drawing/2014/main" id="{B0258A6E-8138-4DC9-93D3-35386FFD35A6}"/>
                  </a:ext>
                </a:extLst>
              </p:cNvPr>
              <p:cNvSpPr/>
              <p:nvPr/>
            </p:nvSpPr>
            <p:spPr>
              <a:xfrm>
                <a:off x="2165207" y="5267415"/>
                <a:ext cx="1602105" cy="398145"/>
              </a:xfrm>
              <a:prstGeom prst="roundRect">
                <a:avLst>
                  <a:gd name="adj" fmla="val 50000"/>
                </a:avLst>
              </a:prstGeom>
              <a:solidFill>
                <a:srgbClr val="5986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268F2E7-4819-4364-9609-B56ED06E82F2}"/>
                  </a:ext>
                </a:extLst>
              </p:cNvPr>
              <p:cNvSpPr/>
              <p:nvPr/>
            </p:nvSpPr>
            <p:spPr>
              <a:xfrm>
                <a:off x="2257916" y="5313135"/>
                <a:ext cx="1416050" cy="306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1400" kern="0" dirty="0">
                    <a:ln w="0">
                      <a:noFill/>
                    </a:ln>
                    <a:solidFill>
                      <a:schemeClr val="bg1"/>
                    </a:solidFill>
                    <a:ea typeface="微软雅黑"/>
                    <a:cs typeface="思源黑体 CN Bold" panose="020B0800000000000000" charset="-122"/>
                    <a:sym typeface="Arial"/>
                  </a:rPr>
                  <a:t>下厨房</a:t>
                </a:r>
                <a:endParaRPr kumimoji="0" lang="zh-CN" altLang="en-US" sz="1400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endParaRPr>
              </a:p>
            </p:txBody>
          </p:sp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2CD3B3F-F886-4880-92B3-FC956680F563}"/>
                </a:ext>
              </a:extLst>
            </p:cNvPr>
            <p:cNvSpPr/>
            <p:nvPr/>
          </p:nvSpPr>
          <p:spPr>
            <a:xfrm>
              <a:off x="1831973" y="4285831"/>
              <a:ext cx="224536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AutoNum type="arabicPeriod"/>
                <a:defRPr/>
              </a:pPr>
              <a:r>
                <a:rPr lang="zh-CN" altLang="en-US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份量换算</a:t>
              </a:r>
              <a:endParaRPr lang="en-US" altLang="zh-CN" sz="1600" b="1" kern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  <a:p>
              <a:pPr marL="342900" lvl="0" indent="-342900">
                <a:buAutoNum type="arabicPeriod"/>
                <a:defRPr/>
              </a:pPr>
              <a:r>
                <a:rPr lang="zh-CN" altLang="en-US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推荐食材和厨具</a:t>
              </a:r>
              <a:endParaRPr lang="en-US" altLang="zh-CN" sz="1600" b="1" kern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  <a:p>
              <a:pPr marL="342900" lvl="0" indent="-342900">
                <a:buAutoNum type="arabicPeriod"/>
                <a:defRPr/>
              </a:pPr>
              <a:r>
                <a:rPr lang="en-US" altLang="zh-CN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"</a:t>
              </a:r>
              <a:r>
                <a:rPr lang="zh-CN" altLang="en-US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菜篮子</a:t>
              </a:r>
              <a:r>
                <a:rPr lang="en-US" altLang="zh-CN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"</a:t>
              </a:r>
              <a:r>
                <a:rPr lang="zh-CN" altLang="en-US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功能</a:t>
              </a:r>
              <a:endParaRPr kumimoji="0" lang="zh-CN" altLang="en-US" sz="1600" b="1" i="0" u="none" strike="noStrike" kern="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</p:txBody>
        </p:sp>
      </p:grpSp>
      <p:pic>
        <p:nvPicPr>
          <p:cNvPr id="56" name="图片 55">
            <a:extLst>
              <a:ext uri="{FF2B5EF4-FFF2-40B4-BE49-F238E27FC236}">
                <a16:creationId xmlns:a16="http://schemas.microsoft.com/office/drawing/2014/main" id="{9A791D69-EF58-4398-998A-B0ACB2FC0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159" y="2112904"/>
            <a:ext cx="1440331" cy="1440331"/>
          </a:xfrm>
          <a:prstGeom prst="rect">
            <a:avLst/>
          </a:prstGeom>
        </p:spPr>
      </p:pic>
      <p:grpSp>
        <p:nvGrpSpPr>
          <p:cNvPr id="69" name="组合 1">
            <a:extLst>
              <a:ext uri="{FF2B5EF4-FFF2-40B4-BE49-F238E27FC236}">
                <a16:creationId xmlns:a16="http://schemas.microsoft.com/office/drawing/2014/main" id="{4A38D0A2-8843-4C63-B108-38B4657115E7}"/>
              </a:ext>
            </a:extLst>
          </p:cNvPr>
          <p:cNvGrpSpPr/>
          <p:nvPr/>
        </p:nvGrpSpPr>
        <p:grpSpPr>
          <a:xfrm>
            <a:off x="3632863" y="1866819"/>
            <a:ext cx="2163446" cy="3139746"/>
            <a:chOff x="1716406" y="2534920"/>
            <a:chExt cx="2477135" cy="3139746"/>
          </a:xfrm>
        </p:grpSpPr>
        <p:sp>
          <p:nvSpPr>
            <p:cNvPr id="70" name="圆角矩形 73">
              <a:extLst>
                <a:ext uri="{FF2B5EF4-FFF2-40B4-BE49-F238E27FC236}">
                  <a16:creationId xmlns:a16="http://schemas.microsoft.com/office/drawing/2014/main" id="{4D50F5E4-D5EF-4BB1-9483-7C4F20B829A5}"/>
                </a:ext>
              </a:extLst>
            </p:cNvPr>
            <p:cNvSpPr/>
            <p:nvPr/>
          </p:nvSpPr>
          <p:spPr>
            <a:xfrm>
              <a:off x="1716406" y="2534920"/>
              <a:ext cx="2477135" cy="2942773"/>
            </a:xfrm>
            <a:prstGeom prst="roundRect">
              <a:avLst>
                <a:gd name="adj" fmla="val 48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E288B03C-9FDD-41A9-8A9B-088276F7F60E}"/>
                </a:ext>
              </a:extLst>
            </p:cNvPr>
            <p:cNvGrpSpPr/>
            <p:nvPr/>
          </p:nvGrpSpPr>
          <p:grpSpPr>
            <a:xfrm>
              <a:off x="2157165" y="5276521"/>
              <a:ext cx="1602105" cy="398145"/>
              <a:chOff x="2157165" y="5276521"/>
              <a:chExt cx="1602105" cy="398145"/>
            </a:xfrm>
          </p:grpSpPr>
          <p:sp>
            <p:nvSpPr>
              <p:cNvPr id="73" name="圆角矩形 16">
                <a:extLst>
                  <a:ext uri="{FF2B5EF4-FFF2-40B4-BE49-F238E27FC236}">
                    <a16:creationId xmlns:a16="http://schemas.microsoft.com/office/drawing/2014/main" id="{6C3DE04C-75FF-4BFA-B0F1-68ABD03EE298}"/>
                  </a:ext>
                </a:extLst>
              </p:cNvPr>
              <p:cNvSpPr/>
              <p:nvPr/>
            </p:nvSpPr>
            <p:spPr>
              <a:xfrm>
                <a:off x="2157165" y="5276521"/>
                <a:ext cx="1602105" cy="398145"/>
              </a:xfrm>
              <a:prstGeom prst="roundRect">
                <a:avLst>
                  <a:gd name="adj" fmla="val 50000"/>
                </a:avLst>
              </a:prstGeom>
              <a:solidFill>
                <a:srgbClr val="5986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F8384A5-0C11-4183-A03D-CCB0AF3B48AA}"/>
                  </a:ext>
                </a:extLst>
              </p:cNvPr>
              <p:cNvSpPr/>
              <p:nvPr/>
            </p:nvSpPr>
            <p:spPr>
              <a:xfrm>
                <a:off x="2249874" y="5322241"/>
                <a:ext cx="1416050" cy="306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1400" kern="0" dirty="0">
                    <a:ln w="0">
                      <a:noFill/>
                    </a:ln>
                    <a:solidFill>
                      <a:schemeClr val="bg1"/>
                    </a:solidFill>
                    <a:ea typeface="微软雅黑"/>
                    <a:cs typeface="思源黑体 CN Bold" panose="020B0800000000000000" charset="-122"/>
                    <a:sym typeface="Arial"/>
                  </a:rPr>
                  <a:t>豆果美食</a:t>
                </a:r>
                <a:endParaRPr kumimoji="0" lang="zh-CN" altLang="en-US" sz="1400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endParaRPr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6604467-1E15-473E-A456-77784DDFC0C1}"/>
                </a:ext>
              </a:extLst>
            </p:cNvPr>
            <p:cNvSpPr/>
            <p:nvPr/>
          </p:nvSpPr>
          <p:spPr>
            <a:xfrm>
              <a:off x="1820704" y="4227243"/>
              <a:ext cx="226790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AutoNum type="arabicPeriod"/>
                <a:defRPr/>
              </a:pPr>
              <a:r>
                <a:rPr lang="en-US" altLang="zh-CN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AI</a:t>
              </a:r>
              <a:r>
                <a:rPr lang="zh-CN" altLang="en-US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智能推荐菜谱</a:t>
              </a:r>
              <a:endParaRPr lang="en-US" altLang="zh-CN" sz="1600" b="1" kern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  <a:p>
              <a:pPr marL="342900" lvl="0" indent="-342900">
                <a:buAutoNum type="arabicPeriod"/>
                <a:defRPr/>
              </a:pPr>
              <a:r>
                <a:rPr lang="zh-CN" altLang="en-US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记录健康数据</a:t>
              </a:r>
              <a:endParaRPr lang="en-US" altLang="zh-CN" sz="1600" b="1" kern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  <a:p>
              <a:pPr marL="342900" lvl="0" indent="-342900">
                <a:buAutoNum type="arabicPeriod"/>
                <a:defRPr/>
              </a:pPr>
              <a:r>
                <a:rPr lang="zh-CN" altLang="en-US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营养分析</a:t>
              </a:r>
              <a:endParaRPr lang="en-US" altLang="zh-CN" sz="1600" b="1" kern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  <a:p>
              <a:pPr marL="342900" lvl="0" indent="-342900">
                <a:buAutoNum type="arabicPeriod"/>
                <a:defRPr/>
              </a:pPr>
              <a:r>
                <a:rPr lang="en-US" altLang="zh-CN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"</a:t>
              </a:r>
              <a:r>
                <a:rPr lang="zh-CN" altLang="en-US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菜篮子</a:t>
              </a:r>
              <a:r>
                <a:rPr lang="en-US" altLang="zh-CN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"</a:t>
              </a:r>
              <a:r>
                <a:rPr lang="zh-CN" altLang="en-US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功能</a:t>
              </a:r>
              <a:endParaRPr kumimoji="0" lang="zh-CN" altLang="en-US" sz="1600" b="1" i="0" u="none" strike="noStrike" kern="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</p:txBody>
        </p:sp>
      </p:grpSp>
      <p:grpSp>
        <p:nvGrpSpPr>
          <p:cNvPr id="76" name="组合 1">
            <a:extLst>
              <a:ext uri="{FF2B5EF4-FFF2-40B4-BE49-F238E27FC236}">
                <a16:creationId xmlns:a16="http://schemas.microsoft.com/office/drawing/2014/main" id="{B9097F6F-090D-4B38-AC31-0D8924016911}"/>
              </a:ext>
            </a:extLst>
          </p:cNvPr>
          <p:cNvGrpSpPr/>
          <p:nvPr/>
        </p:nvGrpSpPr>
        <p:grpSpPr>
          <a:xfrm>
            <a:off x="6324848" y="1875925"/>
            <a:ext cx="2163446" cy="3148032"/>
            <a:chOff x="1716405" y="2534920"/>
            <a:chExt cx="2477135" cy="3148032"/>
          </a:xfrm>
        </p:grpSpPr>
        <p:sp>
          <p:nvSpPr>
            <p:cNvPr id="77" name="圆角矩形 73">
              <a:extLst>
                <a:ext uri="{FF2B5EF4-FFF2-40B4-BE49-F238E27FC236}">
                  <a16:creationId xmlns:a16="http://schemas.microsoft.com/office/drawing/2014/main" id="{A6028EC6-B7E8-468E-AD71-4BC21BCA1EE8}"/>
                </a:ext>
              </a:extLst>
            </p:cNvPr>
            <p:cNvSpPr/>
            <p:nvPr/>
          </p:nvSpPr>
          <p:spPr>
            <a:xfrm>
              <a:off x="1716405" y="2534920"/>
              <a:ext cx="2477135" cy="2933667"/>
            </a:xfrm>
            <a:prstGeom prst="roundRect">
              <a:avLst>
                <a:gd name="adj" fmla="val 48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01F78B30-9911-4859-9362-B511710610B9}"/>
                </a:ext>
              </a:extLst>
            </p:cNvPr>
            <p:cNvGrpSpPr/>
            <p:nvPr/>
          </p:nvGrpSpPr>
          <p:grpSpPr>
            <a:xfrm>
              <a:off x="2153921" y="5284807"/>
              <a:ext cx="1602105" cy="398145"/>
              <a:chOff x="2153921" y="5284807"/>
              <a:chExt cx="1602105" cy="398145"/>
            </a:xfrm>
          </p:grpSpPr>
          <p:sp>
            <p:nvSpPr>
              <p:cNvPr id="80" name="圆角矩形 16">
                <a:extLst>
                  <a:ext uri="{FF2B5EF4-FFF2-40B4-BE49-F238E27FC236}">
                    <a16:creationId xmlns:a16="http://schemas.microsoft.com/office/drawing/2014/main" id="{D5FA4289-CA70-43E8-B276-DBD1B1905DC0}"/>
                  </a:ext>
                </a:extLst>
              </p:cNvPr>
              <p:cNvSpPr/>
              <p:nvPr/>
            </p:nvSpPr>
            <p:spPr>
              <a:xfrm>
                <a:off x="2153921" y="5284807"/>
                <a:ext cx="1602105" cy="398145"/>
              </a:xfrm>
              <a:prstGeom prst="roundRect">
                <a:avLst>
                  <a:gd name="adj" fmla="val 50000"/>
                </a:avLst>
              </a:prstGeom>
              <a:solidFill>
                <a:srgbClr val="5986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0C6401A3-F327-4FFF-BB7B-CC7C72874225}"/>
                  </a:ext>
                </a:extLst>
              </p:cNvPr>
              <p:cNvSpPr/>
              <p:nvPr/>
            </p:nvSpPr>
            <p:spPr>
              <a:xfrm>
                <a:off x="2246630" y="5330527"/>
                <a:ext cx="1416050" cy="306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1400" kern="0" dirty="0">
                    <a:ln w="0">
                      <a:noFill/>
                    </a:ln>
                    <a:solidFill>
                      <a:schemeClr val="bg1"/>
                    </a:solidFill>
                    <a:ea typeface="微软雅黑"/>
                    <a:cs typeface="思源黑体 CN Bold" panose="020B0800000000000000" charset="-122"/>
                    <a:sym typeface="Arial"/>
                  </a:rPr>
                  <a:t>香哈菜谱</a:t>
                </a:r>
                <a:endParaRPr kumimoji="0" lang="zh-CN" altLang="en-US" sz="1400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endParaRPr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BB1FCD1-0D30-470D-B5DE-E1DA3AC6F160}"/>
                </a:ext>
              </a:extLst>
            </p:cNvPr>
            <p:cNvSpPr/>
            <p:nvPr/>
          </p:nvSpPr>
          <p:spPr>
            <a:xfrm>
              <a:off x="1948179" y="4212507"/>
              <a:ext cx="201295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AutoNum type="arabicPeriod"/>
                <a:defRPr/>
              </a:pPr>
              <a:r>
                <a:rPr lang="zh-CN" altLang="en-US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大量视频为主</a:t>
              </a:r>
              <a:endParaRPr lang="en-US" altLang="zh-CN" sz="1600" b="1" kern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  <a:p>
              <a:pPr marL="342900" lvl="0" indent="-342900">
                <a:buAutoNum type="arabicPeriod"/>
                <a:defRPr/>
              </a:pPr>
              <a:r>
                <a:rPr lang="zh-CN" altLang="en-US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话题广场</a:t>
              </a:r>
              <a:endParaRPr lang="en-US" altLang="zh-CN" sz="1600" b="1" kern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  <a:p>
              <a:pPr marL="342900" lvl="0" indent="-342900">
                <a:buAutoNum type="arabicPeriod"/>
                <a:defRPr/>
              </a:pPr>
              <a:r>
                <a:rPr lang="en-US" altLang="zh-CN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"</a:t>
              </a:r>
              <a:r>
                <a:rPr lang="zh-CN" altLang="en-US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菜篮子</a:t>
              </a:r>
              <a:r>
                <a:rPr lang="en-US" altLang="zh-CN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"</a:t>
              </a:r>
              <a:r>
                <a:rPr lang="zh-CN" altLang="en-US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功能</a:t>
              </a:r>
              <a:endParaRPr kumimoji="0" lang="zh-CN" altLang="en-US" sz="1600" b="1" i="0" u="none" strike="noStrike" kern="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</p:txBody>
        </p:sp>
      </p:grpSp>
      <p:grpSp>
        <p:nvGrpSpPr>
          <p:cNvPr id="83" name="组合 1">
            <a:extLst>
              <a:ext uri="{FF2B5EF4-FFF2-40B4-BE49-F238E27FC236}">
                <a16:creationId xmlns:a16="http://schemas.microsoft.com/office/drawing/2014/main" id="{31D46EBB-C4EC-4729-A54C-4AD99B772EFE}"/>
              </a:ext>
            </a:extLst>
          </p:cNvPr>
          <p:cNvGrpSpPr/>
          <p:nvPr/>
        </p:nvGrpSpPr>
        <p:grpSpPr>
          <a:xfrm>
            <a:off x="8794996" y="1883253"/>
            <a:ext cx="2444659" cy="3157717"/>
            <a:chOff x="1630060" y="2534920"/>
            <a:chExt cx="2799122" cy="3157717"/>
          </a:xfrm>
        </p:grpSpPr>
        <p:sp>
          <p:nvSpPr>
            <p:cNvPr id="84" name="圆角矩形 73">
              <a:extLst>
                <a:ext uri="{FF2B5EF4-FFF2-40B4-BE49-F238E27FC236}">
                  <a16:creationId xmlns:a16="http://schemas.microsoft.com/office/drawing/2014/main" id="{997CF6E4-CF0D-461A-BC3F-D4F4134F8158}"/>
                </a:ext>
              </a:extLst>
            </p:cNvPr>
            <p:cNvSpPr/>
            <p:nvPr/>
          </p:nvSpPr>
          <p:spPr>
            <a:xfrm>
              <a:off x="1716405" y="2534920"/>
              <a:ext cx="2477135" cy="2926339"/>
            </a:xfrm>
            <a:prstGeom prst="roundRect">
              <a:avLst>
                <a:gd name="adj" fmla="val 48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EAA83BCC-8643-4C1A-880E-BA75817AA6AD}"/>
                </a:ext>
              </a:extLst>
            </p:cNvPr>
            <p:cNvGrpSpPr/>
            <p:nvPr/>
          </p:nvGrpSpPr>
          <p:grpSpPr>
            <a:xfrm>
              <a:off x="2136501" y="5294492"/>
              <a:ext cx="1602105" cy="398145"/>
              <a:chOff x="2136501" y="5294492"/>
              <a:chExt cx="1602105" cy="398145"/>
            </a:xfrm>
          </p:grpSpPr>
          <p:sp>
            <p:nvSpPr>
              <p:cNvPr id="87" name="圆角矩形 16">
                <a:extLst>
                  <a:ext uri="{FF2B5EF4-FFF2-40B4-BE49-F238E27FC236}">
                    <a16:creationId xmlns:a16="http://schemas.microsoft.com/office/drawing/2014/main" id="{C3FA6DBA-B6DD-4017-9862-C69D4FEF6962}"/>
                  </a:ext>
                </a:extLst>
              </p:cNvPr>
              <p:cNvSpPr/>
              <p:nvPr/>
            </p:nvSpPr>
            <p:spPr>
              <a:xfrm>
                <a:off x="2136501" y="5294492"/>
                <a:ext cx="1602105" cy="398145"/>
              </a:xfrm>
              <a:prstGeom prst="roundRect">
                <a:avLst>
                  <a:gd name="adj" fmla="val 50000"/>
                </a:avLst>
              </a:prstGeom>
              <a:solidFill>
                <a:srgbClr val="5986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BDBCCFD-AAC4-41F2-BA7A-6543E719E369}"/>
                  </a:ext>
                </a:extLst>
              </p:cNvPr>
              <p:cNvSpPr/>
              <p:nvPr/>
            </p:nvSpPr>
            <p:spPr>
              <a:xfrm>
                <a:off x="2229210" y="5340212"/>
                <a:ext cx="1416050" cy="306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1400" kern="0" dirty="0">
                    <a:ln w="0">
                      <a:noFill/>
                    </a:ln>
                    <a:solidFill>
                      <a:schemeClr val="bg1"/>
                    </a:solidFill>
                    <a:ea typeface="微软雅黑"/>
                    <a:cs typeface="思源黑体 CN Bold" panose="020B0800000000000000" charset="-122"/>
                    <a:sym typeface="Arial"/>
                  </a:rPr>
                  <a:t>懒饭</a:t>
                </a:r>
                <a:endParaRPr kumimoji="0" lang="zh-CN" altLang="en-US" sz="1400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endParaRPr>
              </a:p>
            </p:txBody>
          </p: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3F3DD7F-42E0-4FDC-A29E-D9D5147A2E17}"/>
                </a:ext>
              </a:extLst>
            </p:cNvPr>
            <p:cNvSpPr/>
            <p:nvPr/>
          </p:nvSpPr>
          <p:spPr>
            <a:xfrm>
              <a:off x="1630060" y="4167505"/>
              <a:ext cx="27991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AutoNum type="arabicPeriod"/>
                <a:defRPr/>
              </a:pPr>
              <a:r>
                <a:rPr lang="zh-CN" altLang="en-US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无菜谱发布功能</a:t>
              </a:r>
              <a:endParaRPr lang="en-US" altLang="zh-CN" sz="1600" b="1" kern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  <a:p>
              <a:pPr marL="342900" lvl="0" indent="-342900">
                <a:buAutoNum type="arabicPeriod"/>
                <a:defRPr/>
              </a:pPr>
              <a:r>
                <a:rPr lang="zh-CN" altLang="en-US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菜谱由专业人士提供</a:t>
              </a:r>
              <a:endParaRPr lang="en-US" altLang="zh-CN" sz="1600" b="1" kern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  <a:p>
              <a:pPr marL="342900" lvl="0" indent="-342900">
                <a:buAutoNum type="arabicPeriod"/>
                <a:defRPr/>
              </a:pPr>
              <a:r>
                <a:rPr lang="zh-CN" altLang="en-US" sz="16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rPr>
                <a:t>每周餐单</a:t>
              </a:r>
              <a:endParaRPr kumimoji="0" lang="zh-CN" altLang="en-US" sz="1600" b="1" i="0" u="none" strike="noStrike" kern="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思源黑体 CN Bold" panose="020B0800000000000000" charset="-122"/>
                <a:sym typeface="Arial"/>
              </a:endParaRPr>
            </a:p>
          </p:txBody>
        </p:sp>
      </p:grpSp>
      <p:pic>
        <p:nvPicPr>
          <p:cNvPr id="90" name="图片 89">
            <a:extLst>
              <a:ext uri="{FF2B5EF4-FFF2-40B4-BE49-F238E27FC236}">
                <a16:creationId xmlns:a16="http://schemas.microsoft.com/office/drawing/2014/main" id="{1C473A7A-F0BF-4AD2-8A33-3BC39C8CB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172" y="2112904"/>
            <a:ext cx="1395606" cy="1395606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7AD27851-E90A-4F8D-BC3A-24C424DD8E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7929" y="2143252"/>
            <a:ext cx="1328765" cy="1313314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9AA96B59-09F6-4A51-AED1-254CA26A38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9661" y="2165675"/>
            <a:ext cx="1324375" cy="1324375"/>
          </a:xfrm>
          <a:prstGeom prst="rect">
            <a:avLst/>
          </a:prstGeom>
        </p:spPr>
      </p:pic>
      <p:grpSp>
        <p:nvGrpSpPr>
          <p:cNvPr id="93" name="组合 内容1">
            <a:extLst>
              <a:ext uri="{FF2B5EF4-FFF2-40B4-BE49-F238E27FC236}">
                <a16:creationId xmlns:a16="http://schemas.microsoft.com/office/drawing/2014/main" id="{EB2C7E9C-B650-4857-94E2-62085B6F6951}"/>
              </a:ext>
            </a:extLst>
          </p:cNvPr>
          <p:cNvGrpSpPr/>
          <p:nvPr/>
        </p:nvGrpSpPr>
        <p:grpSpPr>
          <a:xfrm>
            <a:off x="5086350" y="1339700"/>
            <a:ext cx="1894205" cy="398780"/>
            <a:chOff x="5086350" y="1896745"/>
            <a:chExt cx="1894205" cy="398780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D1EAD0F-54D0-4932-B01E-FEDBF4444C92}"/>
                </a:ext>
              </a:extLst>
            </p:cNvPr>
            <p:cNvSpPr/>
            <p:nvPr/>
          </p:nvSpPr>
          <p:spPr>
            <a:xfrm>
              <a:off x="5277453" y="219011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72D5DD4-2FF9-4F1E-A197-D9031120D276}"/>
                </a:ext>
              </a:extLst>
            </p:cNvPr>
            <p:cNvSpPr/>
            <p:nvPr/>
          </p:nvSpPr>
          <p:spPr>
            <a:xfrm>
              <a:off x="5086350" y="189674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000" kern="0" dirty="0">
                  <a:ln w="0">
                    <a:noFill/>
                  </a:ln>
                  <a:ea typeface="微软雅黑"/>
                  <a:cs typeface="思源黑体 CN Bold" panose="020B0800000000000000" charset="-122"/>
                  <a:sym typeface="Arial"/>
                </a:rPr>
                <a:t>竞品分析</a:t>
              </a:r>
            </a:p>
          </p:txBody>
        </p:sp>
      </p:grpSp>
      <p:sp>
        <p:nvSpPr>
          <p:cNvPr id="98" name="矩形 97">
            <a:extLst>
              <a:ext uri="{FF2B5EF4-FFF2-40B4-BE49-F238E27FC236}">
                <a16:creationId xmlns:a16="http://schemas.microsoft.com/office/drawing/2014/main" id="{E0E18303-C8BE-4F20-A113-89C51689A470}"/>
              </a:ext>
            </a:extLst>
          </p:cNvPr>
          <p:cNvSpPr/>
          <p:nvPr/>
        </p:nvSpPr>
        <p:spPr>
          <a:xfrm>
            <a:off x="3276035" y="5322037"/>
            <a:ext cx="2819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菜谱分类杂乱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烹饪步骤描述模糊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食材清单不够精准详细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01A0386-E575-4FC1-A54D-812EEE13A378}"/>
              </a:ext>
            </a:extLst>
          </p:cNvPr>
          <p:cNvSpPr/>
          <p:nvPr/>
        </p:nvSpPr>
        <p:spPr>
          <a:xfrm>
            <a:off x="6348128" y="5336960"/>
            <a:ext cx="24446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趣味性不佳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功能散乱缺失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发布菜谱步骤繁琐</a:t>
            </a:r>
          </a:p>
        </p:txBody>
      </p:sp>
    </p:spTree>
    <p:extLst>
      <p:ext uri="{BB962C8B-B14F-4D97-AF65-F5344CB8AC3E}">
        <p14:creationId xmlns:p14="http://schemas.microsoft.com/office/powerpoint/2010/main" val="48967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E541393-DBC7-4181-9787-0F0F6726F220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5" name="矩形 背景">
              <a:extLst>
                <a:ext uri="{FF2B5EF4-FFF2-40B4-BE49-F238E27FC236}">
                  <a16:creationId xmlns:a16="http://schemas.microsoft.com/office/drawing/2014/main" id="{64DAAFEC-AFFD-4160-BC94-E974F9F3D60C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FAFA875-368F-4BC3-885E-9F10ED1766E5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10" name="圆角矩形 5">
                <a:extLst>
                  <a:ext uri="{FF2B5EF4-FFF2-40B4-BE49-F238E27FC236}">
                    <a16:creationId xmlns:a16="http://schemas.microsoft.com/office/drawing/2014/main" id="{EFEBA6BF-0670-420D-B96A-AD084EAEAABF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圆角矩形 9">
                <a:extLst>
                  <a:ext uri="{FF2B5EF4-FFF2-40B4-BE49-F238E27FC236}">
                    <a16:creationId xmlns:a16="http://schemas.microsoft.com/office/drawing/2014/main" id="{5F6CB8FA-CEE2-44A0-889E-E5CBD752C431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12" name="图片 11" descr="椭圆 1">
                <a:extLst>
                  <a:ext uri="{FF2B5EF4-FFF2-40B4-BE49-F238E27FC236}">
                    <a16:creationId xmlns:a16="http://schemas.microsoft.com/office/drawing/2014/main" id="{93B88E9D-2AD7-4E9C-AD91-0A9541C86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13" name="图片 12" descr="椭圆 1 拷贝">
                <a:extLst>
                  <a:ext uri="{FF2B5EF4-FFF2-40B4-BE49-F238E27FC236}">
                    <a16:creationId xmlns:a16="http://schemas.microsoft.com/office/drawing/2014/main" id="{BC79135F-394A-4F14-8DA6-9D4F523BC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7" name="组合 标题">
              <a:extLst>
                <a:ext uri="{FF2B5EF4-FFF2-40B4-BE49-F238E27FC236}">
                  <a16:creationId xmlns:a16="http://schemas.microsoft.com/office/drawing/2014/main" id="{29AD5A47-BB6D-4BEE-9731-1854E9293250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596E63C-0EF5-45FA-8D81-4C149A25AC74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38371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kern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/>
                    <a:cs typeface="思源黑体 CN Bold" panose="020B0800000000000000" charset="-122"/>
                    <a:sym typeface="Arial"/>
                  </a:rPr>
                  <a:t>Main research contents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3B8F19-86FD-4741-954C-6509145DE62C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zh-CN" altLang="en-US" sz="2400" kern="0" dirty="0">
                    <a:ln w="0">
                      <a:noFill/>
                    </a:ln>
                    <a:solidFill>
                      <a:srgbClr val="1857F6"/>
                    </a:solidFill>
                    <a:ea typeface="微软雅黑"/>
                    <a:cs typeface="思源黑体 CN Heavy" panose="020B0A00000000000000" charset="-122"/>
                    <a:sym typeface="Arial"/>
                  </a:rPr>
                  <a:t>主要研究内容</a:t>
                </a:r>
              </a:p>
            </p:txBody>
          </p:sp>
        </p:grpSp>
      </p:grpSp>
      <p:grpSp>
        <p:nvGrpSpPr>
          <p:cNvPr id="14" name="组合 内容1">
            <a:extLst>
              <a:ext uri="{FF2B5EF4-FFF2-40B4-BE49-F238E27FC236}">
                <a16:creationId xmlns:a16="http://schemas.microsoft.com/office/drawing/2014/main" id="{C3D11F59-31C3-43A5-B154-413F7501B4DF}"/>
              </a:ext>
            </a:extLst>
          </p:cNvPr>
          <p:cNvGrpSpPr/>
          <p:nvPr/>
        </p:nvGrpSpPr>
        <p:grpSpPr>
          <a:xfrm>
            <a:off x="1697084" y="2006283"/>
            <a:ext cx="1894205" cy="398780"/>
            <a:chOff x="5086350" y="1896745"/>
            <a:chExt cx="1894205" cy="39878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79D0348-7079-4A23-8CBF-BE260612CA8B}"/>
                </a:ext>
              </a:extLst>
            </p:cNvPr>
            <p:cNvSpPr/>
            <p:nvPr/>
          </p:nvSpPr>
          <p:spPr>
            <a:xfrm>
              <a:off x="5277453" y="219011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03B5E0B-6B7B-457D-BF74-57F259BFAC5C}"/>
                </a:ext>
              </a:extLst>
            </p:cNvPr>
            <p:cNvSpPr/>
            <p:nvPr/>
          </p:nvSpPr>
          <p:spPr>
            <a:xfrm>
              <a:off x="5086350" y="189674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dirty="0">
                  <a:ln w="0">
                    <a:noFill/>
                  </a:ln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需求分析</a:t>
              </a:r>
              <a:endParaRPr kumimoji="0" lang="zh-CN" altLang="en-US" sz="2000" i="0" u="none" strike="noStrike" kern="0" cap="none" spc="0" normalizeH="0" baseline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思源黑体 CN Bold" panose="020B0800000000000000" charset="-122"/>
                <a:sym typeface="Arial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C3159E41-A176-4664-AF97-33BF22FE2D5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282" y="583248"/>
            <a:ext cx="6623354" cy="5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62A78D6-E2C4-471B-89C2-365C683B1010}"/>
              </a:ext>
            </a:extLst>
          </p:cNvPr>
          <p:cNvSpPr/>
          <p:nvPr/>
        </p:nvSpPr>
        <p:spPr>
          <a:xfrm>
            <a:off x="809439" y="2460301"/>
            <a:ext cx="36892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除了对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所有用户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提供基础功能外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针对各类用户的痛点提供特色功能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94ACCD-018E-4DB5-8051-5036682F58B4}"/>
              </a:ext>
            </a:extLst>
          </p:cNvPr>
          <p:cNvSpPr txBox="1"/>
          <p:nvPr/>
        </p:nvSpPr>
        <p:spPr>
          <a:xfrm>
            <a:off x="809438" y="3479244"/>
            <a:ext cx="332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在登录页面区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分为三大类用户：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7E11AE-826B-4708-AE8A-205D608F6681}"/>
              </a:ext>
            </a:extLst>
          </p:cNvPr>
          <p:cNvSpPr/>
          <p:nvPr/>
        </p:nvSpPr>
        <p:spPr>
          <a:xfrm>
            <a:off x="1942452" y="4197843"/>
            <a:ext cx="1403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餐饮从业者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食材供应商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49AD97-0FE2-4BCA-BE4D-26AC8B034A09}"/>
              </a:ext>
            </a:extLst>
          </p:cNvPr>
          <p:cNvSpPr/>
          <p:nvPr/>
        </p:nvSpPr>
        <p:spPr>
          <a:xfrm>
            <a:off x="1032533" y="5061145"/>
            <a:ext cx="3223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进一步针对不同人群需求提供特色功能</a:t>
            </a: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18C2BED3-3279-4C93-A6E0-7C328E91935B}"/>
              </a:ext>
            </a:extLst>
          </p:cNvPr>
          <p:cNvCxnSpPr>
            <a:cxnSpLocks/>
            <a:stCxn id="29" idx="1"/>
            <a:endCxn id="23" idx="1"/>
          </p:cNvCxnSpPr>
          <p:nvPr/>
        </p:nvCxnSpPr>
        <p:spPr>
          <a:xfrm rot="10800000" flipV="1">
            <a:off x="1032533" y="4119490"/>
            <a:ext cx="1092718" cy="1095544"/>
          </a:xfrm>
          <a:prstGeom prst="curvedConnector3">
            <a:avLst>
              <a:gd name="adj1" fmla="val 120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F43D01E-6544-44D5-967D-03AA5EB038CE}"/>
              </a:ext>
            </a:extLst>
          </p:cNvPr>
          <p:cNvSpPr/>
          <p:nvPr/>
        </p:nvSpPr>
        <p:spPr>
          <a:xfrm>
            <a:off x="2125251" y="39348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普通用户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85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背景"/>
          <p:cNvSpPr/>
          <p:nvPr/>
        </p:nvSpPr>
        <p:spPr>
          <a:xfrm>
            <a:off x="635" y="-25400"/>
            <a:ext cx="12197080" cy="6899910"/>
          </a:xfrm>
          <a:prstGeom prst="rect">
            <a:avLst/>
          </a:prstGeom>
          <a:solidFill>
            <a:srgbClr val="DB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60A8FA-5FA4-44D1-9ED8-D12F32F4C44B}"/>
              </a:ext>
            </a:extLst>
          </p:cNvPr>
          <p:cNvGrpSpPr/>
          <p:nvPr/>
        </p:nvGrpSpPr>
        <p:grpSpPr>
          <a:xfrm>
            <a:off x="1607185" y="-382905"/>
            <a:ext cx="9240520" cy="7011035"/>
            <a:chOff x="1607185" y="-382905"/>
            <a:chExt cx="9240520" cy="7011035"/>
          </a:xfrm>
        </p:grpSpPr>
        <p:grpSp>
          <p:nvGrpSpPr>
            <p:cNvPr id="8" name="组合 7"/>
            <p:cNvGrpSpPr/>
            <p:nvPr/>
          </p:nvGrpSpPr>
          <p:grpSpPr>
            <a:xfrm>
              <a:off x="1607185" y="1978025"/>
              <a:ext cx="8983980" cy="3355975"/>
              <a:chOff x="3183" y="2744"/>
              <a:chExt cx="12101" cy="6024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3183" y="2744"/>
                <a:ext cx="12100" cy="6023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EEF4FF"/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3214" y="2776"/>
                <a:ext cx="12070" cy="5993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3" name="组合 书"/>
            <p:cNvGrpSpPr/>
            <p:nvPr/>
          </p:nvGrpSpPr>
          <p:grpSpPr>
            <a:xfrm>
              <a:off x="9439275" y="4166870"/>
              <a:ext cx="1408430" cy="1612900"/>
              <a:chOff x="14862" y="3442"/>
              <a:chExt cx="2709" cy="3102"/>
            </a:xfrm>
          </p:grpSpPr>
          <p:sp>
            <p:nvSpPr>
              <p:cNvPr id="2" name="圆角矩形 1"/>
              <p:cNvSpPr/>
              <p:nvPr/>
            </p:nvSpPr>
            <p:spPr>
              <a:xfrm rot="19860000">
                <a:off x="14921" y="3442"/>
                <a:ext cx="2650" cy="3062"/>
              </a:xfrm>
              <a:prstGeom prst="roundRect">
                <a:avLst>
                  <a:gd name="adj" fmla="val 7181"/>
                </a:avLst>
              </a:prstGeom>
              <a:solidFill>
                <a:srgbClr val="385AE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" name="圆角矩形 2"/>
              <p:cNvSpPr/>
              <p:nvPr/>
            </p:nvSpPr>
            <p:spPr>
              <a:xfrm rot="19860000">
                <a:off x="14862" y="3482"/>
                <a:ext cx="2650" cy="3062"/>
              </a:xfrm>
              <a:prstGeom prst="roundRect">
                <a:avLst>
                  <a:gd name="adj" fmla="val 7181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chemeClr val="bg1"/>
                  </a:gs>
                </a:gsLst>
                <a:lin ang="1560000" scaled="0"/>
              </a:gradFill>
              <a:ln>
                <a:solidFill>
                  <a:schemeClr val="bg1"/>
                </a:solidFill>
              </a:ln>
              <a:effectLst>
                <a:outerShdw blurRad="393700" dist="38100" dir="2700000" algn="tl" rotWithShape="0">
                  <a:srgbClr val="385AE6">
                    <a:alpha val="1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4873" y="4187"/>
                <a:ext cx="2263" cy="1688"/>
                <a:chOff x="14813" y="4037"/>
                <a:chExt cx="2263" cy="1688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 rot="19860000">
                  <a:off x="14813" y="4037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9860000">
                  <a:off x="15055" y="4473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9860000">
                  <a:off x="15296" y="4908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9860000">
                  <a:off x="15582" y="5515"/>
                  <a:ext cx="1074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</p:grpSp>
        <p:pic>
          <p:nvPicPr>
            <p:cNvPr id="15" name="图片 14" descr="椭圆 1 拷贝"/>
            <p:cNvPicPr>
              <a:picLocks noChangeAspect="1"/>
            </p:cNvPicPr>
            <p:nvPr/>
          </p:nvPicPr>
          <p:blipFill>
            <a:blip r:embed="rId3"/>
            <a:srcRect l="13057" t="37477" r="70461" b="42655"/>
            <a:stretch>
              <a:fillRect/>
            </a:stretch>
          </p:blipFill>
          <p:spPr>
            <a:xfrm>
              <a:off x="2383155" y="1943100"/>
              <a:ext cx="7869555" cy="4685030"/>
            </a:xfrm>
            <a:prstGeom prst="rect">
              <a:avLst/>
            </a:prstGeom>
          </p:spPr>
        </p:pic>
        <p:pic>
          <p:nvPicPr>
            <p:cNvPr id="14" name="图片 13" descr="椭圆 1"/>
            <p:cNvPicPr>
              <a:picLocks noChangeAspect="1"/>
            </p:cNvPicPr>
            <p:nvPr/>
          </p:nvPicPr>
          <p:blipFill>
            <a:blip r:embed="rId4"/>
            <a:srcRect l="13828" t="28344" r="73984" b="58494"/>
            <a:stretch>
              <a:fillRect/>
            </a:stretch>
          </p:blipFill>
          <p:spPr>
            <a:xfrm>
              <a:off x="2981960" y="-382905"/>
              <a:ext cx="5380355" cy="3422015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782416-ACE8-44FC-909B-48A2854B9AB6}"/>
              </a:ext>
            </a:extLst>
          </p:cNvPr>
          <p:cNvGrpSpPr/>
          <p:nvPr/>
        </p:nvGrpSpPr>
        <p:grpSpPr>
          <a:xfrm>
            <a:off x="4715510" y="5108225"/>
            <a:ext cx="2730500" cy="649863"/>
            <a:chOff x="4761865" y="5107305"/>
            <a:chExt cx="2730500" cy="649863"/>
          </a:xfrm>
        </p:grpSpPr>
        <p:sp>
          <p:nvSpPr>
            <p:cNvPr id="20" name="圆角矩形 18">
              <a:extLst>
                <a:ext uri="{FF2B5EF4-FFF2-40B4-BE49-F238E27FC236}">
                  <a16:creationId xmlns:a16="http://schemas.microsoft.com/office/drawing/2014/main" id="{590ADB0E-0398-43C5-9594-D3BF5BF2E37F}"/>
                </a:ext>
              </a:extLst>
            </p:cNvPr>
            <p:cNvSpPr/>
            <p:nvPr/>
          </p:nvSpPr>
          <p:spPr>
            <a:xfrm>
              <a:off x="4932680" y="5107305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003B357-2F05-46EF-830D-F4F3BE4EF425}"/>
                </a:ext>
              </a:extLst>
            </p:cNvPr>
            <p:cNvSpPr txBox="1"/>
            <p:nvPr/>
          </p:nvSpPr>
          <p:spPr>
            <a:xfrm>
              <a:off x="4761865" y="5172393"/>
              <a:ext cx="2730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智慧菜谱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APP</a:t>
              </a:r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  <a:p>
              <a:pPr algn="ctr"/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sp>
        <p:nvSpPr>
          <p:cNvPr id="50" name="文本框 描述"/>
          <p:cNvSpPr txBox="1"/>
          <p:nvPr/>
        </p:nvSpPr>
        <p:spPr>
          <a:xfrm>
            <a:off x="3646564" y="4683336"/>
            <a:ext cx="4928235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spc="160" dirty="0" err="1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HarmonyOS</a:t>
            </a:r>
            <a:r>
              <a:rPr lang="en-US" altLang="zh-CN" sz="14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 Next</a:t>
            </a:r>
            <a:r>
              <a:rPr lang="zh-CN" altLang="en-US" sz="14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原生应用开发</a:t>
            </a:r>
          </a:p>
        </p:txBody>
      </p:sp>
      <p:sp>
        <p:nvSpPr>
          <p:cNvPr id="5" name="文本框 标题"/>
          <p:cNvSpPr txBox="1"/>
          <p:nvPr/>
        </p:nvSpPr>
        <p:spPr>
          <a:xfrm>
            <a:off x="3378835" y="3252470"/>
            <a:ext cx="5403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kern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思源黑体 CN Bold" panose="020B0800000000000000" charset="-122"/>
                <a:sym typeface="Arial"/>
              </a:rPr>
              <a:t>Main technical routes</a:t>
            </a:r>
          </a:p>
        </p:txBody>
      </p:sp>
      <p:sp>
        <p:nvSpPr>
          <p:cNvPr id="7" name="矩形 标题"/>
          <p:cNvSpPr/>
          <p:nvPr/>
        </p:nvSpPr>
        <p:spPr>
          <a:xfrm>
            <a:off x="3979829" y="2536557"/>
            <a:ext cx="4261706" cy="707886"/>
          </a:xfrm>
          <a:prstGeom prst="rect">
            <a:avLst/>
          </a:prstGeom>
          <a:effectLst>
            <a:outerShdw dist="38100" dir="2700000" algn="tl" rotWithShape="0">
              <a:srgbClr val="1653F0">
                <a:alpha val="10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4000" b="1" kern="0" dirty="0">
                <a:ln w="0">
                  <a:noFill/>
                </a:ln>
                <a:solidFill>
                  <a:schemeClr val="bg1"/>
                </a:solidFill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主要技术路线</a:t>
            </a:r>
          </a:p>
        </p:txBody>
      </p:sp>
      <p:sp>
        <p:nvSpPr>
          <p:cNvPr id="12" name="矩形 序号"/>
          <p:cNvSpPr/>
          <p:nvPr/>
        </p:nvSpPr>
        <p:spPr>
          <a:xfrm>
            <a:off x="5093970" y="1106805"/>
            <a:ext cx="19735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 w="0">
                  <a:solidFill>
                    <a:schemeClr val="bg1"/>
                  </a:solidFill>
                </a:ln>
                <a:noFill/>
                <a:effectLst/>
                <a:uLnTx/>
                <a:uFillTx/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03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184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540</Words>
  <Application>Microsoft Office PowerPoint</Application>
  <PresentationFormat>宽屏</PresentationFormat>
  <Paragraphs>118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思源黑体 CN Bold</vt:lpstr>
      <vt:lpstr>思源黑体 CN Heavy</vt:lpstr>
      <vt:lpstr>思源黑体 CN Normal</vt:lpstr>
      <vt:lpstr>宋体</vt:lpstr>
      <vt:lpstr>微软雅黑</vt:lpstr>
      <vt:lpstr>Arial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总结汇报</dc:title>
  <dc:creator>第一PPT</dc:creator>
  <cp:keywords>www.1ppt.com</cp:keywords>
  <dc:description>www.1ppt.com</dc:description>
  <cp:lastModifiedBy>晏嘉琳</cp:lastModifiedBy>
  <cp:revision>229</cp:revision>
  <dcterms:created xsi:type="dcterms:W3CDTF">2019-06-19T02:08:00Z</dcterms:created>
  <dcterms:modified xsi:type="dcterms:W3CDTF">2025-01-03T12:34:24Z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A8B69A29272541C39F8A439D447B90F8_12</vt:lpwstr>
  </property>
  <property fmtid="{D5CDD505-2E9C-101B-9397-08002B2CF9AE}" pid="3" name="KSOProductBuildVer">
    <vt:lpwstr>2052-11.1.0.14309</vt:lpwstr>
  </property>
</Properties>
</file>