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  <p:sldId id="302" r:id="rId17"/>
    <p:sldId id="304" r:id="rId18"/>
    <p:sldId id="30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D6A70-32E0-4F3F-A070-D1AC1ED8C157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F857-48AC-4446-9AEB-3C28ACE48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9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9570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1320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4046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140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774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3852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4153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690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692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506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83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236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496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965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704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2F0E-2696-40CE-9AD7-005C84F8A03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801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9375"/>
          </a:xfrm>
        </p:spPr>
        <p:txBody>
          <a:bodyPr/>
          <a:lstStyle/>
          <a:p>
            <a:r>
              <a:rPr lang="zh-CN" altLang="en-US" dirty="0" smtClean="0"/>
              <a:t>数据结构实验答辩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286000"/>
          </a:xfrm>
        </p:spPr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sz="4400" dirty="0" smtClean="0"/>
              <a:t>软件</a:t>
            </a:r>
            <a:r>
              <a:rPr lang="en-US" altLang="zh-CN" sz="4400" dirty="0" smtClean="0"/>
              <a:t>1404</a:t>
            </a:r>
            <a:r>
              <a:rPr lang="zh-CN" altLang="en-US" sz="4400" dirty="0" smtClean="0"/>
              <a:t>班</a:t>
            </a:r>
            <a:endParaRPr lang="en-US" altLang="zh-CN" sz="4400" dirty="0" smtClean="0"/>
          </a:p>
          <a:p>
            <a:r>
              <a:rPr lang="en-US" altLang="zh-CN" sz="4400" dirty="0" smtClean="0"/>
              <a:t>				       		20144671</a:t>
            </a:r>
          </a:p>
          <a:p>
            <a:r>
              <a:rPr lang="en-US" altLang="zh-CN" sz="4400" dirty="0" smtClean="0"/>
              <a:t>					        			  </a:t>
            </a:r>
            <a:r>
              <a:rPr lang="zh-CN" altLang="en-US" sz="4400" dirty="0" smtClean="0"/>
              <a:t>燕江弟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21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00137" y="749172"/>
            <a:ext cx="9144000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1 .6  </a:t>
            </a:r>
            <a:r>
              <a:rPr lang="zh-CN" altLang="en-US" sz="2800" b="1" dirty="0">
                <a:solidFill>
                  <a:srgbClr val="663300"/>
                </a:solidFill>
              </a:rPr>
              <a:t>输出两点间最短路径与距离</a:t>
            </a:r>
            <a:endParaRPr lang="en-US" altLang="zh-CN" sz="28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实现过程：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r>
              <a:rPr lang="en-US" altLang="zh-CN" sz="2400" dirty="0" smtClean="0"/>
              <a:t>	</a:t>
            </a:r>
            <a:r>
              <a:rPr lang="zh-CN" altLang="zh-CN" sz="2400" b="1" dirty="0"/>
              <a:t>采用了迪杰斯特拉算法，进行距离比较，选出最短路径与距离</a:t>
            </a:r>
            <a:r>
              <a:rPr lang="zh-CN" altLang="zh-CN" sz="2400" b="1" dirty="0" smtClean="0"/>
              <a:t>。</a:t>
            </a:r>
            <a:r>
              <a:rPr lang="zh-CN" altLang="en-US" sz="2400" b="1" dirty="0" smtClean="0"/>
              <a:t>最后输出路径与距离。</a:t>
            </a:r>
            <a:endParaRPr lang="zh-CN" altLang="zh-CN" sz="2400" b="1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二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实现函数：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r>
              <a:rPr lang="en-US" altLang="zh-CN" sz="2800" dirty="0" smtClean="0"/>
              <a:t>	void  </a:t>
            </a:r>
            <a:r>
              <a:rPr lang="en-US" altLang="zh-CN" sz="2800" dirty="0" err="1"/>
              <a:t>ShortestPath_DIJ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G,int</a:t>
            </a:r>
            <a:r>
              <a:rPr lang="en-US" altLang="zh-CN" sz="2800" dirty="0"/>
              <a:t> v0,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p[][MAX],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D[])</a:t>
            </a:r>
            <a:r>
              <a:rPr lang="zh-CN" altLang="zh-CN" sz="2800" dirty="0"/>
              <a:t>，</a:t>
            </a:r>
          </a:p>
          <a:p>
            <a:pPr lvl="1"/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bool</a:t>
            </a:r>
            <a:r>
              <a:rPr lang="en-US" altLang="zh-CN" sz="2800" dirty="0" smtClean="0"/>
              <a:t>  </a:t>
            </a:r>
            <a:r>
              <a:rPr lang="en-US" altLang="zh-CN" sz="2800" dirty="0" err="1"/>
              <a:t>isInVe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G,string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va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 smtClean="0"/>
              <a:t>	void  </a:t>
            </a:r>
            <a:r>
              <a:rPr lang="en-US" altLang="zh-CN" sz="2800" dirty="0" err="1"/>
              <a:t>printShortestPath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G)</a:t>
            </a:r>
            <a:r>
              <a:rPr lang="zh-CN" altLang="zh-CN" sz="2800" dirty="0"/>
              <a:t>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三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实现结果展示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91000" y="26195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28837" y="5357813"/>
            <a:ext cx="8115300" cy="15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0740" y="179249"/>
            <a:ext cx="9144000" cy="6678751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1 .7  </a:t>
            </a:r>
            <a:r>
              <a:rPr lang="zh-CN" altLang="en-US" sz="2400" b="1" dirty="0">
                <a:solidFill>
                  <a:srgbClr val="663300"/>
                </a:solidFill>
              </a:rPr>
              <a:t>景区路线规划图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实现过程：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r>
              <a:rPr lang="en-US" altLang="zh-CN" sz="2400" dirty="0" smtClean="0"/>
              <a:t>	</a:t>
            </a:r>
            <a:r>
              <a:rPr lang="zh-CN" altLang="zh-CN" sz="2400" b="1" dirty="0"/>
              <a:t>采用了无向图最小生成树的思想，用</a:t>
            </a:r>
            <a:r>
              <a:rPr lang="en-US" altLang="zh-CN" sz="2400" b="1" dirty="0"/>
              <a:t>prim</a:t>
            </a:r>
            <a:r>
              <a:rPr lang="zh-CN" altLang="zh-CN" sz="2400" b="1" dirty="0"/>
              <a:t>算法实现建立已存无向图的最小生成树。即是在图中中选取权值最小的边</a:t>
            </a:r>
            <a:r>
              <a:rPr lang="en-US" altLang="zh-CN" sz="2400" b="1" dirty="0"/>
              <a:t>&lt;u, v&gt;</a:t>
            </a:r>
            <a:r>
              <a:rPr lang="zh-CN" altLang="zh-CN" sz="2400" b="1" dirty="0"/>
              <a:t>，其中</a:t>
            </a:r>
            <a:r>
              <a:rPr lang="en-US" altLang="zh-CN" sz="2400" b="1" dirty="0"/>
              <a:t>u</a:t>
            </a:r>
            <a:r>
              <a:rPr lang="zh-CN" altLang="zh-CN" sz="2400" b="1" dirty="0"/>
              <a:t>为集合</a:t>
            </a:r>
            <a:r>
              <a:rPr lang="en-US" altLang="zh-CN" sz="2400" b="1" dirty="0" err="1"/>
              <a:t>Vnew</a:t>
            </a:r>
            <a:r>
              <a:rPr lang="zh-CN" altLang="zh-CN" sz="2400" b="1" dirty="0"/>
              <a:t>中的元素，而</a:t>
            </a:r>
            <a:r>
              <a:rPr lang="en-US" altLang="zh-CN" sz="2400" b="1" dirty="0"/>
              <a:t>v</a:t>
            </a:r>
            <a:r>
              <a:rPr lang="zh-CN" altLang="zh-CN" sz="2400" b="1" dirty="0"/>
              <a:t>不在</a:t>
            </a:r>
            <a:r>
              <a:rPr lang="en-US" altLang="zh-CN" sz="2400" b="1" dirty="0" err="1"/>
              <a:t>Vnew</a:t>
            </a:r>
            <a:r>
              <a:rPr lang="zh-CN" altLang="zh-CN" sz="2400" b="1" dirty="0"/>
              <a:t>集合当中，并且</a:t>
            </a:r>
            <a:r>
              <a:rPr lang="en-US" altLang="zh-CN" sz="2400" b="1" dirty="0"/>
              <a:t>v</a:t>
            </a:r>
            <a:r>
              <a:rPr lang="zh-CN" altLang="zh-CN" sz="2400" b="1" dirty="0"/>
              <a:t>∈</a:t>
            </a:r>
            <a:r>
              <a:rPr lang="en-US" altLang="zh-CN" sz="2400" b="1" dirty="0"/>
              <a:t>V</a:t>
            </a:r>
            <a:r>
              <a:rPr lang="zh-CN" altLang="zh-CN" sz="2400" b="1" dirty="0"/>
              <a:t>（如果存在有多条满足前述条件即具有相同权值的边，则可任意选取其中之一），然后将</a:t>
            </a:r>
            <a:r>
              <a:rPr lang="en-US" altLang="zh-CN" sz="2400" b="1" dirty="0"/>
              <a:t>v</a:t>
            </a:r>
            <a:r>
              <a:rPr lang="zh-CN" altLang="zh-CN" sz="2400" b="1" dirty="0"/>
              <a:t>加入集合</a:t>
            </a:r>
            <a:r>
              <a:rPr lang="en-US" altLang="zh-CN" sz="2400" b="1" dirty="0" err="1"/>
              <a:t>Vnew</a:t>
            </a:r>
            <a:r>
              <a:rPr lang="zh-CN" altLang="zh-CN" sz="2400" b="1" dirty="0"/>
              <a:t>中，将</a:t>
            </a:r>
            <a:r>
              <a:rPr lang="en-US" altLang="zh-CN" sz="2400" b="1" dirty="0"/>
              <a:t>&lt;u, v&gt;</a:t>
            </a:r>
            <a:r>
              <a:rPr lang="zh-CN" altLang="zh-CN" sz="2400" b="1" dirty="0"/>
              <a:t>边加入集合</a:t>
            </a:r>
            <a:r>
              <a:rPr lang="en-US" altLang="zh-CN" sz="2400" b="1" dirty="0" err="1"/>
              <a:t>Enew</a:t>
            </a:r>
            <a:r>
              <a:rPr lang="zh-CN" altLang="zh-CN" sz="2400" b="1" dirty="0"/>
              <a:t>中，最后使用集合</a:t>
            </a:r>
            <a:r>
              <a:rPr lang="en-US" altLang="zh-CN" sz="2400" b="1" dirty="0" err="1"/>
              <a:t>Vnew</a:t>
            </a:r>
            <a:r>
              <a:rPr lang="zh-CN" altLang="zh-CN" sz="2400" b="1" dirty="0"/>
              <a:t>和</a:t>
            </a:r>
            <a:r>
              <a:rPr lang="en-US" altLang="zh-CN" sz="2400" b="1" dirty="0" err="1"/>
              <a:t>Enew</a:t>
            </a:r>
            <a:r>
              <a:rPr lang="zh-CN" altLang="zh-CN" sz="2400" b="1" dirty="0"/>
              <a:t>来描述所得到的最小生成树</a:t>
            </a:r>
            <a:r>
              <a:rPr lang="zh-CN" altLang="zh-CN" sz="2400" dirty="0"/>
              <a:t>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二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实现函数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：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800" dirty="0"/>
              <a:t>void  </a:t>
            </a:r>
            <a:r>
              <a:rPr lang="en-US" altLang="zh-CN" sz="2800" dirty="0"/>
              <a:t>build(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 &amp;G</a:t>
            </a:r>
            <a:r>
              <a:rPr lang="en-US" altLang="zh-CN" sz="2800" dirty="0" smtClean="0"/>
              <a:t>)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r>
              <a:rPr lang="en-US" altLang="zh-CN" sz="2800" dirty="0" smtClean="0"/>
              <a:t>	void  </a:t>
            </a:r>
            <a:r>
              <a:rPr lang="en-US" altLang="zh-CN" sz="2800" dirty="0"/>
              <a:t>prim(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G,int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v,double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[MAX][MAX])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三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实现结果展示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91000" y="26195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83157" y="5113315"/>
            <a:ext cx="5876924" cy="15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2937" y="806828"/>
            <a:ext cx="9144000" cy="5940088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1 .8  </a:t>
            </a:r>
            <a:r>
              <a:rPr lang="zh-CN" altLang="en-US" sz="2400" b="1" dirty="0">
                <a:solidFill>
                  <a:srgbClr val="663300"/>
                </a:solidFill>
              </a:rPr>
              <a:t>停车场车辆进出信息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实现过程：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r>
              <a:rPr lang="en-US" altLang="zh-CN" sz="2400" dirty="0" smtClean="0"/>
              <a:t>	</a:t>
            </a:r>
            <a:r>
              <a:rPr lang="zh-CN" altLang="zh-CN" sz="2400" b="1" dirty="0"/>
              <a:t>采用栈与队列的思想，当一个汽车来时，都以栈的形式进入停车场（即是谁先来谁在最里面，先进后出），如果停车场满了，那么就在路边等候空位出现，在等待时采用队列思想，谁先来谁先走（即是谁先进入空位）。如果某辆车要离开，则位于前面的车都以出栈的形式出来，先停在空闲处为其让位，在让位时采用进栈思想，谁在前面，谁先进去。然后的离开后，依次出栈的思想进入停车场，这样就不会弄乱次序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二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实现函数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：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isInZan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zan</a:t>
            </a:r>
            <a:r>
              <a:rPr lang="en-US" altLang="zh-CN" sz="2800" dirty="0"/>
              <a:t>[MAX],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number)</a:t>
            </a:r>
            <a:r>
              <a:rPr lang="zh-CN" altLang="zh-CN" sz="2800" dirty="0"/>
              <a:t>，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 </a:t>
            </a:r>
            <a:r>
              <a:rPr lang="en-US" altLang="zh-CN" sz="2800" dirty="0" err="1"/>
              <a:t>indexZ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z[],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</a:t>
            </a:r>
            <a:endParaRPr lang="zh-CN" altLang="zh-CN" sz="2800" dirty="0"/>
          </a:p>
          <a:p>
            <a:r>
              <a:rPr lang="en-US" altLang="zh-CN" sz="2800" dirty="0"/>
              <a:t>	void  </a:t>
            </a:r>
            <a:r>
              <a:rPr lang="en-US" altLang="zh-CN" sz="2800" dirty="0" err="1"/>
              <a:t>goIn</a:t>
            </a:r>
            <a:r>
              <a:rPr lang="en-US" altLang="zh-CN" sz="2800" dirty="0"/>
              <a:t>()</a:t>
            </a:r>
            <a:r>
              <a:rPr lang="zh-CN" altLang="zh-CN" sz="2800" dirty="0"/>
              <a:t>，</a:t>
            </a:r>
          </a:p>
          <a:p>
            <a:r>
              <a:rPr lang="en-US" altLang="zh-CN" sz="2800" dirty="0"/>
              <a:t>	void  </a:t>
            </a:r>
            <a:r>
              <a:rPr lang="en-US" altLang="zh-CN" sz="2800" dirty="0" err="1"/>
              <a:t>goOut</a:t>
            </a:r>
            <a:r>
              <a:rPr lang="en-US" altLang="zh-CN" sz="2800" dirty="0"/>
              <a:t>()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91000" y="71527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4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42950" y="794802"/>
            <a:ext cx="9144000" cy="6063198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1 .8  </a:t>
            </a:r>
            <a:r>
              <a:rPr lang="zh-CN" altLang="en-US" sz="2400" b="1" dirty="0">
                <a:solidFill>
                  <a:srgbClr val="663300"/>
                </a:solidFill>
              </a:rPr>
              <a:t>停车场车辆进出信息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实现结果展示：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019549" y="120314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53" y="888643"/>
            <a:ext cx="4931476" cy="58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4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28700" y="877758"/>
            <a:ext cx="9144000" cy="969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2.1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zh-CN" sz="2400" b="1" dirty="0">
                <a:solidFill>
                  <a:srgbClr val="663300"/>
                </a:solidFill>
              </a:rPr>
              <a:t>景区景点分布图的创建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endParaRPr lang="zh-CN" altLang="zh-CN" sz="2400" b="1" dirty="0"/>
          </a:p>
          <a:p>
            <a:r>
              <a:rPr lang="en-US" altLang="zh-CN" sz="2400" b="1" dirty="0" smtClean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难点：</a:t>
            </a:r>
            <a:r>
              <a:rPr lang="zh-CN" altLang="zh-CN" sz="2400" b="1" dirty="0"/>
              <a:t>如何定义合理的数据结构来存储数据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en-US" altLang="zh-CN" sz="2400" b="1" dirty="0" smtClean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解决方案：</a:t>
            </a:r>
            <a:r>
              <a:rPr lang="zh-CN" altLang="zh-CN" sz="2400" b="1" dirty="0"/>
              <a:t>定义了三种数据结构来实现，包括节点类，邻边类和无向图类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2.2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</a:t>
            </a:r>
            <a:r>
              <a:rPr lang="zh-CN" altLang="zh-CN" sz="2400" b="1" dirty="0">
                <a:solidFill>
                  <a:srgbClr val="663300"/>
                </a:solidFill>
              </a:rPr>
              <a:t>输出导游路线图及其图中的回路部分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endParaRPr lang="zh-CN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难点：</a:t>
            </a:r>
            <a:r>
              <a:rPr lang="zh-CN" altLang="zh-CN" sz="2400" b="1" dirty="0"/>
              <a:t>在输出导游路线图时如何遍历回去，再进行下一个节点的遍历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解决方案：</a:t>
            </a:r>
            <a:r>
              <a:rPr lang="zh-CN" altLang="zh-CN" sz="2400" b="1" dirty="0"/>
              <a:t>采用了库函数里的数据结构栈，将前面深度优先遍历顺序记录下来，然后再下一个节点遍历之前将其弹栈输出即可解决。</a:t>
            </a:r>
          </a:p>
          <a:p>
            <a:endParaRPr lang="zh-CN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905124" y="157162"/>
            <a:ext cx="59531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</a:rPr>
              <a:t>2</a:t>
            </a:r>
            <a:r>
              <a:rPr lang="en-US" altLang="zh-CN" sz="3200" b="1" dirty="0" smtClean="0">
                <a:latin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过程难点和解决方案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8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42987" y="892046"/>
            <a:ext cx="9144000" cy="858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2.3  </a:t>
            </a:r>
            <a:r>
              <a:rPr lang="zh-CN" altLang="zh-CN" sz="2400" b="1" dirty="0">
                <a:solidFill>
                  <a:srgbClr val="663300"/>
                </a:solidFill>
              </a:rPr>
              <a:t>输出两个景点之间最短路径和最短距离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endParaRPr lang="zh-CN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难点：</a:t>
            </a:r>
            <a:r>
              <a:rPr lang="zh-CN" altLang="zh-CN" sz="2400" b="1" dirty="0"/>
              <a:t>如何进行比较与下一个节点连接时，距离的大小。</a:t>
            </a:r>
            <a:endParaRPr lang="en-US" altLang="zh-CN" sz="2400" b="1" dirty="0"/>
          </a:p>
          <a:p>
            <a:endParaRPr lang="zh-CN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解决方案：</a:t>
            </a:r>
            <a:r>
              <a:rPr lang="zh-CN" altLang="zh-CN" sz="2400" b="1" dirty="0"/>
              <a:t>用一个数组来存储下当前所有遍历路径上的距离之和，每次连接之时进行比较</a:t>
            </a:r>
            <a:endParaRPr lang="en-US" altLang="zh-CN" sz="2400" b="1" dirty="0"/>
          </a:p>
          <a:p>
            <a:endParaRPr lang="en-US" altLang="zh-CN" sz="2400" b="1" dirty="0"/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2.4 </a:t>
            </a:r>
            <a:r>
              <a:rPr lang="en-US" altLang="zh-CN" sz="2400" b="1" dirty="0"/>
              <a:t> </a:t>
            </a:r>
            <a:r>
              <a:rPr lang="zh-CN" altLang="zh-CN" sz="2400" b="1" dirty="0">
                <a:solidFill>
                  <a:srgbClr val="663300"/>
                </a:solidFill>
              </a:rPr>
              <a:t>查找及排序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endParaRPr lang="zh-CN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难点：</a:t>
            </a:r>
            <a:r>
              <a:rPr lang="zh-CN" altLang="zh-CN" sz="2400" b="1" dirty="0"/>
              <a:t>如何在节点名称和简介中判断是否含有关键字。</a:t>
            </a:r>
            <a:endParaRPr lang="en-US" altLang="zh-CN" sz="2400" b="1" dirty="0"/>
          </a:p>
          <a:p>
            <a:endParaRPr lang="zh-CN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解决方案：</a:t>
            </a:r>
            <a:r>
              <a:rPr lang="zh-CN" altLang="zh-CN" sz="2400" b="1" dirty="0"/>
              <a:t>采用了</a:t>
            </a:r>
            <a:r>
              <a:rPr lang="en-US" altLang="zh-CN" sz="2400" b="1" dirty="0"/>
              <a:t>C++</a:t>
            </a:r>
            <a:r>
              <a:rPr lang="zh-CN" altLang="zh-CN" sz="2400" b="1" dirty="0"/>
              <a:t>库函数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cstring</a:t>
            </a:r>
            <a:r>
              <a:rPr lang="en-US" altLang="zh-CN" sz="2400" b="1" dirty="0"/>
              <a:t>&gt;</a:t>
            </a:r>
            <a:r>
              <a:rPr lang="zh-CN" altLang="zh-CN" sz="2400" b="1" dirty="0"/>
              <a:t>中的</a:t>
            </a:r>
            <a:r>
              <a:rPr lang="en-US" altLang="zh-CN" sz="2400" b="1" dirty="0"/>
              <a:t>find()</a:t>
            </a:r>
            <a:r>
              <a:rPr lang="zh-CN" altLang="zh-CN" sz="2400" b="1" dirty="0"/>
              <a:t>函数来实现。</a:t>
            </a:r>
          </a:p>
          <a:p>
            <a:endParaRPr lang="zh-CN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905124" y="157162"/>
            <a:ext cx="59531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</a:rPr>
              <a:t>2</a:t>
            </a:r>
            <a:r>
              <a:rPr lang="en-US" altLang="zh-CN" sz="3200" b="1" dirty="0" smtClean="0">
                <a:latin typeface="黑体" panose="02010609060101010101" pitchFamily="49" charset="-122"/>
              </a:rPr>
              <a:t>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过程难点和解决方案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1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00062" y="756225"/>
            <a:ext cx="9144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r>
              <a:rPr lang="en-US" altLang="zh-CN" sz="3200" b="1" dirty="0">
                <a:solidFill>
                  <a:schemeClr val="bg1"/>
                </a:solidFill>
              </a:rPr>
              <a:t>2.5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</a:t>
            </a:r>
            <a:r>
              <a:rPr lang="zh-CN" altLang="zh-CN" sz="2400" b="1" dirty="0">
                <a:solidFill>
                  <a:srgbClr val="663300"/>
                </a:solidFill>
              </a:rPr>
              <a:t>输出车辆的进出信息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endParaRPr lang="zh-CN" altLang="zh-CN" sz="2400" b="1" dirty="0"/>
          </a:p>
          <a:p>
            <a:r>
              <a:rPr lang="en-US" altLang="zh-CN" sz="2400" b="1" dirty="0" smtClean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难点：</a:t>
            </a:r>
            <a:r>
              <a:rPr lang="zh-CN" altLang="zh-CN" sz="2400" b="1" dirty="0"/>
              <a:t>当停车场满了后，有车离开时，如何让等待的车按顺序进入直到又满为止。 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en-US" altLang="zh-CN" sz="2400" b="1" dirty="0" smtClean="0"/>
              <a:t>	</a:t>
            </a:r>
            <a:r>
              <a:rPr lang="zh-CN" altLang="zh-CN" sz="2400" b="1" dirty="0">
                <a:solidFill>
                  <a:srgbClr val="663300"/>
                </a:solidFill>
              </a:rPr>
              <a:t>解决方案：</a:t>
            </a:r>
            <a:r>
              <a:rPr lang="zh-CN" altLang="zh-CN" sz="2400" b="1" dirty="0"/>
              <a:t>采用队列的思想，让等待的车存储在队列中，当满后有车离开时，队列中的车依次出队列进入停车场，在此过程中顺便判断停车场是否已满。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795586" y="314325"/>
            <a:ext cx="57340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</a:rPr>
              <a:t>2.</a:t>
            </a:r>
            <a:r>
              <a:rPr lang="zh-CN" altLang="en-US" sz="3200" b="1" dirty="0">
                <a:latin typeface="黑体" panose="02010609060101010101" pitchFamily="49" charset="-122"/>
              </a:rPr>
              <a:t>过程难点和解决方案</a:t>
            </a:r>
          </a:p>
        </p:txBody>
      </p:sp>
    </p:spTree>
    <p:extLst>
      <p:ext uri="{BB962C8B-B14F-4D97-AF65-F5344CB8AC3E}">
        <p14:creationId xmlns:p14="http://schemas.microsoft.com/office/powerpoint/2010/main" val="26389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27047" y="108271"/>
            <a:ext cx="67770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3.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实验创新点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8830" y="1100235"/>
            <a:ext cx="9144000" cy="92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663300"/>
                </a:solidFill>
              </a:rPr>
              <a:t>（</a:t>
            </a:r>
            <a:r>
              <a:rPr lang="en-US" altLang="zh-CN" sz="2400" b="1" dirty="0">
                <a:solidFill>
                  <a:srgbClr val="663300"/>
                </a:solidFill>
              </a:rPr>
              <a:t>1</a:t>
            </a:r>
            <a:r>
              <a:rPr lang="zh-CN" altLang="zh-CN" sz="2400" b="1" dirty="0">
                <a:solidFill>
                  <a:srgbClr val="663300"/>
                </a:solidFill>
              </a:rPr>
              <a:t>）</a:t>
            </a:r>
            <a:r>
              <a:rPr lang="zh-CN" altLang="zh-CN" sz="2400" b="1" dirty="0"/>
              <a:t>在创建图时采用了头插法在节点之后插入邻接边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zh-CN" sz="2400" b="1" dirty="0">
                <a:solidFill>
                  <a:srgbClr val="663300"/>
                </a:solidFill>
              </a:rPr>
              <a:t>（</a:t>
            </a:r>
            <a:r>
              <a:rPr lang="en-US" altLang="zh-CN" sz="2400" b="1" dirty="0">
                <a:solidFill>
                  <a:srgbClr val="663300"/>
                </a:solidFill>
              </a:rPr>
              <a:t>2</a:t>
            </a:r>
            <a:r>
              <a:rPr lang="zh-CN" altLang="zh-CN" sz="2400" b="1" dirty="0">
                <a:solidFill>
                  <a:srgbClr val="663300"/>
                </a:solidFill>
              </a:rPr>
              <a:t>）</a:t>
            </a:r>
            <a:r>
              <a:rPr lang="zh-CN" altLang="zh-CN" sz="2400" b="1" dirty="0"/>
              <a:t>在测试数据时直接从文件里读取，避免了手动反复多次输入。</a:t>
            </a:r>
          </a:p>
          <a:p>
            <a:endParaRPr lang="zh-CN" altLang="zh-CN" sz="2400" b="1" dirty="0"/>
          </a:p>
          <a:p>
            <a:r>
              <a:rPr lang="zh-CN" altLang="zh-CN" sz="2400" b="1" dirty="0" smtClean="0">
                <a:solidFill>
                  <a:srgbClr val="663300"/>
                </a:solidFill>
              </a:rPr>
              <a:t>（</a:t>
            </a:r>
            <a:r>
              <a:rPr lang="en-US" altLang="zh-CN" sz="2400" b="1" dirty="0">
                <a:solidFill>
                  <a:srgbClr val="663300"/>
                </a:solidFill>
              </a:rPr>
              <a:t>3</a:t>
            </a:r>
            <a:r>
              <a:rPr lang="zh-CN" altLang="zh-CN" sz="2400" b="1" dirty="0" smtClean="0">
                <a:solidFill>
                  <a:srgbClr val="663300"/>
                </a:solidFill>
              </a:rPr>
              <a:t>）</a:t>
            </a:r>
            <a:r>
              <a:rPr lang="zh-CN" altLang="zh-CN" sz="2400" b="1" dirty="0"/>
              <a:t>在输出路线图时自己增加了输出邻接链表，为了能够更加好的反映节点与邻接边的关系。</a:t>
            </a:r>
            <a:endParaRPr lang="en-US" altLang="zh-CN" sz="2400" b="1" dirty="0"/>
          </a:p>
          <a:p>
            <a:endParaRPr lang="zh-CN" altLang="zh-CN" sz="2400" b="1" dirty="0"/>
          </a:p>
          <a:p>
            <a:r>
              <a:rPr lang="zh-CN" altLang="zh-CN" sz="2400" b="1" dirty="0" smtClean="0">
                <a:solidFill>
                  <a:srgbClr val="663300"/>
                </a:solidFill>
              </a:rPr>
              <a:t>（</a:t>
            </a:r>
            <a:r>
              <a:rPr lang="en-US" altLang="zh-CN" sz="2400" b="1" dirty="0">
                <a:solidFill>
                  <a:srgbClr val="663300"/>
                </a:solidFill>
              </a:rPr>
              <a:t>4</a:t>
            </a:r>
            <a:r>
              <a:rPr lang="zh-CN" altLang="zh-CN" sz="2400" b="1" dirty="0" smtClean="0">
                <a:solidFill>
                  <a:srgbClr val="663300"/>
                </a:solidFill>
              </a:rPr>
              <a:t>）</a:t>
            </a:r>
            <a:r>
              <a:rPr lang="zh-CN" altLang="zh-CN" sz="2400" b="1" dirty="0"/>
              <a:t>在输出导游路线图时用了栈存储访问顺序，到返回时直接弹栈输出即可</a:t>
            </a:r>
            <a:endParaRPr lang="en-US" altLang="zh-CN" sz="2400" b="1" dirty="0"/>
          </a:p>
          <a:p>
            <a:endParaRPr lang="zh-CN" altLang="zh-CN" sz="2400" b="1" dirty="0"/>
          </a:p>
          <a:p>
            <a:r>
              <a:rPr lang="zh-CN" altLang="zh-CN" sz="2400" b="1" dirty="0" smtClean="0">
                <a:solidFill>
                  <a:srgbClr val="663300"/>
                </a:solidFill>
              </a:rPr>
              <a:t>（</a:t>
            </a:r>
            <a:r>
              <a:rPr lang="en-US" altLang="zh-CN" sz="2400" b="1" dirty="0">
                <a:solidFill>
                  <a:srgbClr val="663300"/>
                </a:solidFill>
              </a:rPr>
              <a:t>5</a:t>
            </a:r>
            <a:r>
              <a:rPr lang="zh-CN" altLang="zh-CN" sz="2400" b="1" dirty="0" smtClean="0">
                <a:solidFill>
                  <a:srgbClr val="663300"/>
                </a:solidFill>
              </a:rPr>
              <a:t>）</a:t>
            </a:r>
            <a:r>
              <a:rPr lang="zh-CN" altLang="zh-CN" sz="2400" b="1" dirty="0"/>
              <a:t>在所有输入后，先判断输入是否合理和正确，以增强代码的健壮性。</a:t>
            </a:r>
            <a:endParaRPr lang="en-US" altLang="zh-CN" sz="2400" b="1" dirty="0"/>
          </a:p>
          <a:p>
            <a:endParaRPr lang="zh-CN" altLang="zh-CN" sz="2400" b="1" dirty="0"/>
          </a:p>
          <a:p>
            <a:r>
              <a:rPr lang="zh-CN" altLang="zh-CN" sz="2400" b="1" dirty="0" smtClean="0">
                <a:solidFill>
                  <a:srgbClr val="663300"/>
                </a:solidFill>
              </a:rPr>
              <a:t>（</a:t>
            </a:r>
            <a:r>
              <a:rPr lang="en-US" altLang="zh-CN" sz="2400" b="1" dirty="0">
                <a:solidFill>
                  <a:srgbClr val="663300"/>
                </a:solidFill>
              </a:rPr>
              <a:t>6</a:t>
            </a:r>
            <a:r>
              <a:rPr lang="zh-CN" altLang="zh-CN" sz="2400" b="1" dirty="0" smtClean="0">
                <a:solidFill>
                  <a:srgbClr val="663300"/>
                </a:solidFill>
              </a:rPr>
              <a:t>）</a:t>
            </a:r>
            <a:r>
              <a:rPr lang="zh-CN" altLang="zh-CN" sz="2400" b="1" dirty="0"/>
              <a:t>在停车场问题上，用一个一维数组来标记已在车场中的车牌号</a:t>
            </a:r>
            <a:r>
              <a:rPr lang="zh-CN" altLang="zh-CN" sz="2800" dirty="0"/>
              <a:t>。</a:t>
            </a:r>
          </a:p>
          <a:p>
            <a:endParaRPr lang="zh-CN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71912" y="-528638"/>
            <a:ext cx="9144000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zh-CN" sz="28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9600" b="1" i="1" dirty="0" smtClean="0">
                <a:solidFill>
                  <a:srgbClr val="663300"/>
                </a:solidFill>
              </a:rPr>
              <a:t>谢谢观看</a:t>
            </a:r>
            <a:endParaRPr lang="en-US" altLang="zh-CN" sz="9600" b="1" i="1" dirty="0" smtClean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14313" y="1614488"/>
            <a:ext cx="9972676" cy="5086350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1.</a:t>
            </a:r>
            <a:r>
              <a:rPr lang="zh-CN" altLang="en-US" sz="4400" dirty="0" smtClean="0">
                <a:solidFill>
                  <a:schemeClr val="bg1"/>
                </a:solidFill>
              </a:rPr>
              <a:t>系统功能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endParaRPr lang="en-US" altLang="zh-CN" sz="4400" dirty="0" smtClean="0">
              <a:solidFill>
                <a:schemeClr val="bg1"/>
              </a:solidFill>
            </a:endParaRPr>
          </a:p>
          <a:p>
            <a:r>
              <a:rPr lang="en-US" altLang="zh-CN" sz="4400" dirty="0" smtClean="0">
                <a:solidFill>
                  <a:schemeClr val="bg1"/>
                </a:solidFill>
              </a:rPr>
              <a:t>	               2.</a:t>
            </a:r>
            <a:r>
              <a:rPr lang="zh-CN" altLang="en-US" sz="4400" dirty="0" smtClean="0">
                <a:solidFill>
                  <a:schemeClr val="bg1"/>
                </a:solidFill>
              </a:rPr>
              <a:t>过程难点与解决方案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endParaRPr lang="en-US" altLang="zh-CN" sz="4400" dirty="0" smtClean="0">
              <a:solidFill>
                <a:schemeClr val="bg1"/>
              </a:solidFill>
            </a:endParaRPr>
          </a:p>
          <a:p>
            <a:r>
              <a:rPr lang="en-US" altLang="zh-CN" sz="4400" dirty="0" smtClean="0">
                <a:solidFill>
                  <a:schemeClr val="bg1"/>
                </a:solidFill>
              </a:rPr>
              <a:t>    3.</a:t>
            </a:r>
            <a:r>
              <a:rPr lang="zh-CN" altLang="en-US" sz="4400" dirty="0" smtClean="0">
                <a:solidFill>
                  <a:schemeClr val="bg1"/>
                </a:solidFill>
              </a:rPr>
              <a:t>实验创新点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endParaRPr lang="zh-CN" altLang="en-US" sz="54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7164" y="140494"/>
            <a:ext cx="457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 smtClean="0">
                <a:latin typeface="黑体" panose="02010609060101010101" pitchFamily="49" charset="-122"/>
              </a:rPr>
              <a:t>数据结构实验</a:t>
            </a:r>
            <a:endParaRPr lang="zh-CN" altLang="en-US" sz="4800" b="1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6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43012" y="1106360"/>
            <a:ext cx="91440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创建景区景点分布图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1.2</a:t>
            </a:r>
            <a:r>
              <a:rPr lang="en-US" altLang="zh-CN" sz="2800" b="1" dirty="0" smtClean="0">
                <a:solidFill>
                  <a:srgbClr val="663300"/>
                </a:solidFill>
              </a:rPr>
              <a:t>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输出景区景点分布图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1.3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输出导游路线图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1.4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判断景区图有无回路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1.5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查找及排序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1.6 </a:t>
            </a:r>
            <a:r>
              <a:rPr lang="zh-CN" altLang="en-US" sz="2800" b="1" dirty="0">
                <a:solidFill>
                  <a:srgbClr val="663300"/>
                </a:solidFill>
              </a:rPr>
              <a:t>输出两点间最短路径与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距离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1.7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输出景区规划路线图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1.8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停车场车辆进出信息</a:t>
            </a: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876550" y="140496"/>
            <a:ext cx="381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6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600" b="1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93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00137" y="749172"/>
            <a:ext cx="91440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1 .1 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创建景区景点分布图：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实现过程：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首先</a:t>
            </a:r>
            <a:r>
              <a:rPr lang="zh-CN" altLang="en-US" sz="2400" b="1" dirty="0"/>
              <a:t>定义了所需要的节点类，邻接边类以及图类的具体所需数据结构，然后</a:t>
            </a:r>
            <a:r>
              <a:rPr lang="zh-CN" altLang="zh-CN" sz="2400" b="1" dirty="0" smtClean="0"/>
              <a:t>将</a:t>
            </a:r>
            <a:r>
              <a:rPr lang="zh-CN" altLang="zh-CN" sz="2400" b="1" dirty="0"/>
              <a:t>节点数据和邻接边数据信息输入后存储在其数据结构上，节点通过头插法进行插入邻接边</a:t>
            </a:r>
            <a:r>
              <a:rPr lang="zh-CN" altLang="zh-CN" sz="2400" b="1" dirty="0" smtClean="0"/>
              <a:t>。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663300"/>
                </a:solidFill>
              </a:rPr>
              <a:t>二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实现函数：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   </a:t>
            </a:r>
            <a:r>
              <a:rPr lang="en-US" altLang="zh-CN" sz="2800" dirty="0" err="1"/>
              <a:t>LocateVex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G, string v)</a:t>
            </a:r>
            <a:endParaRPr lang="zh-CN" altLang="zh-CN" sz="2800" dirty="0"/>
          </a:p>
          <a:p>
            <a:r>
              <a:rPr lang="en-US" altLang="zh-CN" sz="2800" dirty="0" smtClean="0"/>
              <a:t>	void  </a:t>
            </a:r>
            <a:r>
              <a:rPr lang="en-US" altLang="zh-CN" sz="2800" dirty="0" err="1"/>
              <a:t>CreateUDN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&amp;G</a:t>
            </a:r>
            <a:r>
              <a:rPr lang="en-US" altLang="zh-CN" sz="2800" dirty="0" smtClean="0"/>
              <a:t>);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663300"/>
                </a:solidFill>
              </a:rPr>
              <a:t>三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实现结果展示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663300"/>
                </a:solidFill>
              </a:rPr>
              <a:t>			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91000" y="26195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58352" y="5082222"/>
            <a:ext cx="4265295" cy="16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00137" y="749172"/>
            <a:ext cx="9144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1 .2 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输出</a:t>
            </a:r>
            <a:r>
              <a:rPr lang="zh-CN" altLang="en-US" sz="2800" b="1" dirty="0">
                <a:solidFill>
                  <a:srgbClr val="663300"/>
                </a:solidFill>
              </a:rPr>
              <a:t>景区景点分布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图</a:t>
            </a:r>
            <a:endParaRPr lang="en-US" altLang="zh-CN" sz="28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实现过程：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 smtClean="0"/>
              <a:t>定义一个存储数据的邻接矩阵，然后逐步遍历图中的所有节点，将与遍历节点有邻接的节点的序号记录下来，将邻接矩阵对应值改为其权值。当</a:t>
            </a:r>
            <a:r>
              <a:rPr lang="zh-CN" altLang="en-US" sz="2400" b="1" dirty="0"/>
              <a:t>是自身节点时，该权值为</a:t>
            </a:r>
            <a:r>
              <a:rPr lang="en-US" altLang="zh-CN" sz="2400" b="1" dirty="0"/>
              <a:t>0 </a:t>
            </a:r>
            <a:r>
              <a:rPr lang="zh-CN" altLang="en-US" sz="2400" b="1" dirty="0"/>
              <a:t>，当与没有邻接的节点时，权值记为</a:t>
            </a:r>
            <a:r>
              <a:rPr lang="en-US" altLang="zh-CN" sz="2400" b="1" dirty="0"/>
              <a:t>32767.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663300"/>
                </a:solidFill>
              </a:rPr>
              <a:t>二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实现函数：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r>
              <a:rPr lang="en-US" altLang="zh-CN" sz="2800" dirty="0" smtClean="0"/>
              <a:t>	void  </a:t>
            </a:r>
            <a:r>
              <a:rPr lang="en-US" altLang="zh-CN" sz="2800" dirty="0" err="1"/>
              <a:t>PrintAdjList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&amp;G)</a:t>
            </a:r>
            <a:r>
              <a:rPr lang="zh-CN" altLang="zh-CN" sz="2800" dirty="0"/>
              <a:t>，</a:t>
            </a:r>
          </a:p>
          <a:p>
            <a:r>
              <a:rPr lang="en-US" altLang="zh-CN" sz="2800" dirty="0" smtClean="0"/>
              <a:t>	void  </a:t>
            </a:r>
            <a:r>
              <a:rPr lang="en-US" altLang="zh-CN" sz="2800" dirty="0" err="1"/>
              <a:t>OutputGraph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G)</a:t>
            </a:r>
            <a:r>
              <a:rPr lang="zh-CN" altLang="zh-CN" sz="2800" dirty="0"/>
              <a:t>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三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实现结果展示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91000" y="26195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81886" y="4391532"/>
            <a:ext cx="43148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00137" y="749172"/>
            <a:ext cx="91440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1 .3 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输出</a:t>
            </a:r>
            <a:r>
              <a:rPr lang="zh-CN" altLang="en-US" sz="2800" b="1" dirty="0">
                <a:solidFill>
                  <a:srgbClr val="663300"/>
                </a:solidFill>
              </a:rPr>
              <a:t>导游路线图</a:t>
            </a:r>
            <a:endParaRPr lang="en-US" altLang="zh-CN" sz="28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实现过程：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r>
              <a:rPr lang="zh-CN" altLang="zh-CN" sz="2400" b="1" dirty="0" smtClean="0"/>
              <a:t>导游</a:t>
            </a:r>
            <a:r>
              <a:rPr lang="zh-CN" altLang="zh-CN" sz="2400" b="1" dirty="0"/>
              <a:t>路线路采取了深度优先遍历算法来进行所有节点的遍历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二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实现函数：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r>
              <a:rPr lang="en-US" altLang="zh-CN" sz="2800" dirty="0" smtClean="0"/>
              <a:t>	void  </a:t>
            </a:r>
            <a:r>
              <a:rPr lang="en-US" altLang="zh-CN" sz="2800" dirty="0" err="1"/>
              <a:t>DFSTraverse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G)</a:t>
            </a:r>
            <a:r>
              <a:rPr lang="zh-CN" altLang="zh-CN" sz="2800" dirty="0"/>
              <a:t>，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三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实现结果展示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91000" y="26195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96258" y="4326674"/>
            <a:ext cx="8199483" cy="99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00137" y="749172"/>
            <a:ext cx="9144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1 .4 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判断</a:t>
            </a:r>
            <a:r>
              <a:rPr lang="zh-CN" altLang="en-US" sz="2800" b="1" dirty="0">
                <a:solidFill>
                  <a:srgbClr val="663300"/>
                </a:solidFill>
              </a:rPr>
              <a:t>景区图有无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回路</a:t>
            </a:r>
            <a:endParaRPr lang="en-US" altLang="zh-CN" sz="28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实现过程：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zh-CN" altLang="zh-CN" sz="2400" b="1" dirty="0" smtClean="0"/>
              <a:t>在</a:t>
            </a:r>
            <a:r>
              <a:rPr lang="zh-CN" altLang="zh-CN" sz="2400" b="1" dirty="0"/>
              <a:t>创建时记录下所有节点的度，然后在判断回路时，将其度为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或者是</a:t>
            </a:r>
            <a:r>
              <a:rPr lang="en-US" altLang="zh-CN" sz="2400" b="1" dirty="0"/>
              <a:t>1 </a:t>
            </a:r>
            <a:r>
              <a:rPr lang="zh-CN" altLang="zh-CN" sz="2400" b="1" dirty="0"/>
              <a:t>的节点压入队列，记录下具体数目，然后将所有与度为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节点相连的节点的度减少</a:t>
            </a:r>
            <a:r>
              <a:rPr lang="en-US" altLang="zh-CN" sz="2400" b="1" dirty="0"/>
              <a:t>1 </a:t>
            </a:r>
            <a:r>
              <a:rPr lang="zh-CN" altLang="zh-CN" sz="2400" b="1" dirty="0"/>
              <a:t>，记录下数目。如果前面数目与该数目相加小于总结点数目，则存在回路，反之没有回路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二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实现函数：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r>
              <a:rPr lang="en-US" altLang="zh-CN" sz="2800" dirty="0" smtClean="0"/>
              <a:t>	void  </a:t>
            </a:r>
            <a:r>
              <a:rPr lang="en-US" altLang="zh-CN" sz="2800" dirty="0" err="1"/>
              <a:t>FindInDegree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&amp;g)</a:t>
            </a:r>
            <a:r>
              <a:rPr lang="zh-CN" altLang="zh-CN" sz="2800" dirty="0"/>
              <a:t>，</a:t>
            </a:r>
          </a:p>
          <a:p>
            <a:r>
              <a:rPr lang="en-US" altLang="zh-CN" sz="2800" dirty="0" smtClean="0"/>
              <a:t>	void  </a:t>
            </a:r>
            <a:r>
              <a:rPr lang="en-US" altLang="zh-CN" sz="2800" dirty="0" err="1"/>
              <a:t>JudgeCir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G)</a:t>
            </a:r>
            <a:r>
              <a:rPr lang="zh-CN" altLang="zh-CN" sz="2800" dirty="0"/>
              <a:t>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三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实现结果展示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91000" y="26195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05012" y="5529263"/>
            <a:ext cx="6338888" cy="11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71562" y="420559"/>
            <a:ext cx="9144000" cy="769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1 .5 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查找</a:t>
            </a:r>
            <a:r>
              <a:rPr lang="zh-CN" altLang="en-US" sz="2800" b="1" dirty="0">
                <a:solidFill>
                  <a:srgbClr val="663300"/>
                </a:solidFill>
              </a:rPr>
              <a:t>及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排序</a:t>
            </a:r>
            <a:endParaRPr lang="en-US" altLang="zh-CN" sz="28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实现过程：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r>
              <a:rPr lang="en-US" altLang="zh-CN" sz="2400" dirty="0" smtClean="0"/>
              <a:t>	</a:t>
            </a:r>
            <a:r>
              <a:rPr lang="zh-CN" altLang="zh-CN" sz="2400" b="1" dirty="0"/>
              <a:t>查找时让游客输入含有景点信息的关键字，然后逐一从图的节点遍历，若节点的名称或者是简介中包含此关键字，则输出该景点所有信息，若是多个，则将多个按遍历顺序输出所有节点所有信息。排序时将欢迎度或者是岔路数（即是节点度数）按照冒泡排序进行排序。然后输出节点名称的排序顺序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二</a:t>
            </a:r>
            <a:r>
              <a:rPr lang="en-US" altLang="zh-CN" sz="2400" b="1" dirty="0">
                <a:solidFill>
                  <a:srgbClr val="663300"/>
                </a:solidFill>
              </a:rPr>
              <a:t>.</a:t>
            </a:r>
            <a:r>
              <a:rPr lang="zh-CN" altLang="en-US" sz="2400" b="1" dirty="0">
                <a:solidFill>
                  <a:srgbClr val="663300"/>
                </a:solidFill>
              </a:rPr>
              <a:t>实现函数：</a:t>
            </a:r>
            <a:endParaRPr lang="en-US" altLang="zh-CN" sz="2400" b="1" dirty="0">
              <a:solidFill>
                <a:srgbClr val="663300"/>
              </a:solidFill>
            </a:endParaRP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</a:t>
            </a:r>
            <a:r>
              <a:rPr lang="en-US" altLang="zh-CN" sz="2800" dirty="0" err="1"/>
              <a:t>LocateW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G,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wel</a:t>
            </a:r>
            <a:r>
              <a:rPr lang="en-US" altLang="zh-CN" sz="2800" dirty="0"/>
              <a:t>)</a:t>
            </a:r>
            <a:r>
              <a:rPr lang="zh-CN" altLang="zh-CN" sz="2800" dirty="0"/>
              <a:t>，</a:t>
            </a:r>
          </a:p>
          <a:p>
            <a:r>
              <a:rPr lang="en-US" altLang="zh-CN" sz="2800" dirty="0" smtClean="0"/>
              <a:t>	void  </a:t>
            </a:r>
            <a:r>
              <a:rPr lang="en-US" altLang="zh-CN" sz="2800" dirty="0"/>
              <a:t>LocateVex2(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G, string v)</a:t>
            </a:r>
            <a:r>
              <a:rPr lang="zh-CN" altLang="zh-CN" sz="2800" dirty="0"/>
              <a:t>，</a:t>
            </a:r>
          </a:p>
          <a:p>
            <a:r>
              <a:rPr lang="en-US" altLang="zh-CN" sz="2800" dirty="0"/>
              <a:t>	void  Search(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G,string</a:t>
            </a:r>
            <a:r>
              <a:rPr lang="en-US" altLang="zh-CN" sz="2800" dirty="0"/>
              <a:t> s)</a:t>
            </a:r>
            <a:r>
              <a:rPr lang="zh-CN" altLang="zh-CN" sz="2800" dirty="0"/>
              <a:t>，</a:t>
            </a:r>
          </a:p>
          <a:p>
            <a:r>
              <a:rPr lang="en-US" altLang="zh-CN" sz="2800" dirty="0"/>
              <a:t>	void  </a:t>
            </a:r>
            <a:r>
              <a:rPr lang="en-US" altLang="zh-CN" sz="2800" dirty="0" err="1"/>
              <a:t>FindInDegree</a:t>
            </a:r>
            <a:r>
              <a:rPr lang="en-US" altLang="zh-CN" sz="2800" dirty="0"/>
              <a:t>(G)</a:t>
            </a:r>
            <a:r>
              <a:rPr lang="zh-CN" altLang="zh-CN" sz="2800" dirty="0"/>
              <a:t>，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void  </a:t>
            </a:r>
            <a:r>
              <a:rPr lang="en-US" altLang="zh-CN" sz="2800" dirty="0" err="1"/>
              <a:t>SortWel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G)</a:t>
            </a:r>
            <a:r>
              <a:rPr lang="zh-CN" altLang="zh-CN" sz="2800" dirty="0"/>
              <a:t>，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bool</a:t>
            </a:r>
            <a:r>
              <a:rPr lang="en-US" altLang="zh-CN" sz="2800" dirty="0" smtClean="0"/>
              <a:t>  </a:t>
            </a:r>
            <a:r>
              <a:rPr lang="en-US" altLang="zh-CN" sz="2800" dirty="0" err="1"/>
              <a:t>isInN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G,int</a:t>
            </a:r>
            <a:r>
              <a:rPr lang="en-US" altLang="zh-CN" sz="2800" dirty="0"/>
              <a:t> a[MAX],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</a:t>
            </a:r>
            <a:endParaRPr lang="zh-CN" altLang="zh-CN" sz="2800" dirty="0"/>
          </a:p>
          <a:p>
            <a:r>
              <a:rPr lang="en-US" altLang="zh-CN" sz="2800" dirty="0"/>
              <a:t>	void  </a:t>
            </a:r>
            <a:r>
              <a:rPr lang="en-US" altLang="zh-CN" sz="2800" dirty="0" err="1"/>
              <a:t>SortN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ALGraph</a:t>
            </a:r>
            <a:r>
              <a:rPr lang="en-US" altLang="zh-CN" sz="2800" dirty="0"/>
              <a:t> G)</a:t>
            </a:r>
            <a:r>
              <a:rPr lang="zh-CN" altLang="zh-CN" sz="2800" dirty="0"/>
              <a:t>，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948112" y="0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66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71562" y="420559"/>
            <a:ext cx="9144000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</a:rPr>
              <a:t>1 .5  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查找</a:t>
            </a:r>
            <a:r>
              <a:rPr lang="zh-CN" altLang="en-US" sz="2800" b="1" dirty="0">
                <a:solidFill>
                  <a:srgbClr val="663300"/>
                </a:solidFill>
              </a:rPr>
              <a:t>及</a:t>
            </a:r>
            <a:r>
              <a:rPr lang="zh-CN" altLang="en-US" sz="2800" b="1" dirty="0" smtClean="0">
                <a:solidFill>
                  <a:srgbClr val="663300"/>
                </a:solidFill>
              </a:rPr>
              <a:t>排序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663300"/>
                </a:solidFill>
              </a:rPr>
              <a:t>三</a:t>
            </a:r>
            <a:r>
              <a:rPr lang="en-US" altLang="zh-CN" sz="2400" b="1" dirty="0" smtClean="0">
                <a:solidFill>
                  <a:srgbClr val="663300"/>
                </a:solidFill>
              </a:rPr>
              <a:t>.</a:t>
            </a:r>
            <a:r>
              <a:rPr lang="zh-CN" altLang="en-US" sz="2400" b="1" dirty="0" smtClean="0">
                <a:solidFill>
                  <a:srgbClr val="663300"/>
                </a:solidFill>
              </a:rPr>
              <a:t>实现结果展示：</a:t>
            </a:r>
            <a:endParaRPr lang="en-US" altLang="zh-CN" sz="2400" b="1" dirty="0" smtClean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663300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6633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948112" y="0"/>
            <a:ext cx="381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CC"/>
                    </a:gs>
                    <a:gs pos="100000">
                      <a:srgbClr val="FFFFFF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</a:rPr>
              <a:t>1.</a:t>
            </a:r>
            <a:r>
              <a:rPr lang="zh-CN" altLang="en-US" sz="3200" b="1" dirty="0" smtClean="0">
                <a:latin typeface="黑体" panose="02010609060101010101" pitchFamily="49" charset="-122"/>
              </a:rPr>
              <a:t>系统功能</a:t>
            </a:r>
            <a:endParaRPr lang="zh-CN" altLang="en-US" sz="3200" b="1" dirty="0">
              <a:latin typeface="黑体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29051" y="1005334"/>
            <a:ext cx="6900862" cy="58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421</Words>
  <Application>Microsoft Office PowerPoint</Application>
  <PresentationFormat>宽屏</PresentationFormat>
  <Paragraphs>182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宋体</vt:lpstr>
      <vt:lpstr>Arial</vt:lpstr>
      <vt:lpstr>Calibri</vt:lpstr>
      <vt:lpstr>Calibri Light</vt:lpstr>
      <vt:lpstr>Wingdings</vt:lpstr>
      <vt:lpstr>Office 主题</vt:lpstr>
      <vt:lpstr>数据结构实验答辩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数据结构实验答辩</dc:title>
  <dc:creator>燕江弟</dc:creator>
  <cp:lastModifiedBy>燕江弟</cp:lastModifiedBy>
  <cp:revision>49</cp:revision>
  <dcterms:created xsi:type="dcterms:W3CDTF">2015-05-05T08:02:14Z</dcterms:created>
  <dcterms:modified xsi:type="dcterms:W3CDTF">2016-11-25T12:04:41Z</dcterms:modified>
</cp:coreProperties>
</file>