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883" r:id="rId2"/>
    <p:sldId id="1065" r:id="rId3"/>
    <p:sldId id="884" r:id="rId4"/>
    <p:sldId id="991" r:id="rId5"/>
    <p:sldId id="891" r:id="rId6"/>
    <p:sldId id="1127" r:id="rId7"/>
    <p:sldId id="1066" r:id="rId8"/>
    <p:sldId id="1037" r:id="rId9"/>
    <p:sldId id="1071" r:id="rId10"/>
    <p:sldId id="1072" r:id="rId11"/>
    <p:sldId id="1096" r:id="rId12"/>
    <p:sldId id="1129" r:id="rId13"/>
    <p:sldId id="1130" r:id="rId14"/>
    <p:sldId id="1131" r:id="rId15"/>
    <p:sldId id="927" r:id="rId16"/>
    <p:sldId id="929" r:id="rId17"/>
    <p:sldId id="1025" r:id="rId18"/>
    <p:sldId id="897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7">
          <p15:clr>
            <a:srgbClr val="A4A3A4"/>
          </p15:clr>
        </p15:guide>
        <p15:guide id="2" pos="1856">
          <p15:clr>
            <a:srgbClr val="A4A3A4"/>
          </p15:clr>
        </p15:guide>
        <p15:guide id="3" pos="7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4728" autoAdjust="0"/>
  </p:normalViewPr>
  <p:slideViewPr>
    <p:cSldViewPr snapToObjects="1">
      <p:cViewPr varScale="1">
        <p:scale>
          <a:sx n="73" d="100"/>
          <a:sy n="73" d="100"/>
        </p:scale>
        <p:origin x="1123" y="58"/>
      </p:cViewPr>
      <p:guideLst>
        <p:guide orient="horz" pos="1547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26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07162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数据类型、值与类型转换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B050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临时对象已释放，再输出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时为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包装对象（参见《深入理解</a:t>
            </a:r>
            <a:r>
              <a:rPr lang="en-US" altLang="zh-CN" dirty="0"/>
              <a:t>JS</a:t>
            </a:r>
            <a:r>
              <a:rPr lang="zh-CN" altLang="en-US" dirty="0"/>
              <a:t>》</a:t>
            </a:r>
            <a:r>
              <a:rPr lang="en-US" altLang="zh-CN" dirty="0"/>
              <a:t>8.4</a:t>
            </a:r>
            <a:r>
              <a:rPr lang="zh-CN" altLang="en-US" dirty="0"/>
              <a:t>节）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3460" y="5607685"/>
            <a:ext cx="255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2683F5-FDD1-482F-82C5-40DFB6F2F502}"/>
              </a:ext>
            </a:extLst>
          </p:cNvPr>
          <p:cNvSpPr txBox="1"/>
          <p:nvPr/>
        </p:nvSpPr>
        <p:spPr>
          <a:xfrm>
            <a:off x="407368" y="422108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注：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不同类型的值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数据类型转换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Boolean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、！！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数据类型转换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70" y="1583690"/>
            <a:ext cx="8298180" cy="2584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Number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+value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parseFloat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parseInt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数据类型转换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1500505"/>
            <a:ext cx="8248015" cy="304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String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‘’+value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value.toString();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数据类型转换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1500505"/>
            <a:ext cx="8893810" cy="300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数据类型转换</a:t>
            </a:r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>
                <a:sym typeface="+mn-ea"/>
              </a:rPr>
              <a:t>'img'</a:t>
            </a:r>
            <a:r>
              <a:rPr lang="en-US" altLang="zh-CN" sz="2000" dirty="0">
                <a:sym typeface="+mn-ea"/>
              </a:rPr>
              <a:t>+ 3 + '.jpg';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数据类型转换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85125" y="4244975"/>
            <a:ext cx="29959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参见权威教程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50-54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41745" y="1045845"/>
            <a:ext cx="3589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Part1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21575" y="3700145"/>
            <a:ext cx="3336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Part2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zh-CN" altLang="en-US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2520" y="923290"/>
            <a:ext cx="9366885" cy="473265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 类对象与内置对象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Object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Array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Date</a:t>
            </a:r>
            <a:r>
              <a:rPr lang="zh-CN" altLang="en-US" sz="2400" dirty="0">
                <a:solidFill>
                  <a:schemeClr val="tx1"/>
                </a:solidFill>
              </a:rPr>
              <a:t>等（是对象？、是构造函数？、是类型？）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Math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JSON</a:t>
            </a:r>
            <a:r>
              <a:rPr lang="zh-CN" altLang="en-US" sz="2400" dirty="0">
                <a:solidFill>
                  <a:schemeClr val="tx1"/>
                </a:solidFill>
              </a:rPr>
              <a:t>（是对象？、是构造函数？、是类型</a:t>
            </a:r>
            <a:r>
              <a:rPr lang="en-US" altLang="zh-CN" sz="2400" dirty="0">
                <a:solidFill>
                  <a:schemeClr val="tx1"/>
                </a:solidFill>
              </a:rPr>
              <a:t>?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console.log(typeof Boolean);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>
                <a:solidFill>
                  <a:schemeClr val="tx1"/>
                </a:solidFill>
              </a:rPr>
              <a:t>typeof Number);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>
                <a:solidFill>
                  <a:schemeClr val="tx1"/>
                </a:solidFill>
              </a:rPr>
              <a:t>typeof String);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73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</a:t>
            </a:r>
            <a:r>
              <a:rPr lang="zh-CN" altLang="en-US" dirty="0">
                <a:latin typeface="+mj-ea"/>
                <a:ea typeface="+mj-ea"/>
                <a:sym typeface="+mn-ea"/>
              </a:rPr>
              <a:t>数据类型、值与类型转换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1871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8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的数据类型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不同类型的值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18286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基本（原始）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引用（对象）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数据类型检测方法（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instanceof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/>
              <a:t>数据类型（参见</a:t>
            </a:r>
            <a:r>
              <a:rPr lang="zh-CN" altLang="en-US" dirty="0">
                <a:sym typeface="+mn-ea"/>
              </a:rPr>
              <a:t>《深入理解JS》</a:t>
            </a:r>
            <a:r>
              <a:rPr lang="en-US" altLang="zh-CN" dirty="0">
                <a:sym typeface="+mn-ea"/>
              </a:rPr>
              <a:t>8.1</a:t>
            </a:r>
            <a:r>
              <a:rPr lang="zh-CN" altLang="en-US" dirty="0">
                <a:sym typeface="+mn-ea"/>
              </a:rPr>
              <a:t>节）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36688" y="2410143"/>
            <a:ext cx="5897245" cy="2969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1760" y="56076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92675" y="6109335"/>
            <a:ext cx="675195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</a:rPr>
              <a:t>参考链接：http://www.jianshu.com/p/75057391ad51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410273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83590"/>
            <a:ext cx="10827385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堆区与栈区、存值与存地址、影响变量的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生命周期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（自动清除、垃圾回收）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函数内定义的基本数据类型的临时变量分配在栈区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引用数据类型的变量的引用（地址）存储在栈区或堆区，被引用（指向）的对象存储在堆区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81760" y="3013710"/>
            <a:ext cx="5452745" cy="3612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4965" y="6267450"/>
            <a:ext cx="25234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10120" y="3302635"/>
            <a:ext cx="35483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思考：对象的属性如果是基本类型，那么该属性是分配在堆区还是栈区</a:t>
            </a: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栈区常用来存储函数局部临时变量，一般数据量较小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堆区常用来存储更为复杂的数据结构的对象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赋值时不同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赋值、赋引用（地址）、深拷贝与浅拷贝</a:t>
            </a: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判等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</a:t>
            </a:r>
            <a:r>
              <a:rPr sz="3200" dirty="0">
                <a:solidFill>
                  <a:schemeClr val="tx1"/>
                </a:solidFill>
                <a:sym typeface="+mn-ea"/>
              </a:rPr>
              <a:t>不同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值类型是判断变量的值是否相等（值比较）</a:t>
            </a:r>
            <a:b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引用类型是判断所指向的内存空间是否相同（引用比较）</a:t>
            </a: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函数参数传递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时的不同</a:t>
            </a:r>
            <a:br>
              <a:rPr lang="zh-CN" sz="3200" dirty="0"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按值传递(call by value)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按引用传递(call by reference)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21045" y="239903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85025" y="41922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69535" y="10890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21805" y="4965065"/>
            <a:ext cx="37731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注意：真正决定这几种不同的是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数据类型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，而不是内存分配方式，内存分配方式决定的是变量的生命周期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不同类型的值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-0</a:t>
            </a: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/>
              <a:t>基本数据类型的值（原始值、参考教程</a:t>
            </a:r>
            <a:r>
              <a:rPr lang="en-US" altLang="zh-CN" dirty="0"/>
              <a:t>8.2</a:t>
            </a:r>
            <a:r>
              <a:rPr lang="zh-CN" altLang="en-US" dirty="0"/>
              <a:t>、</a:t>
            </a:r>
            <a:r>
              <a:rPr lang="en-US" altLang="zh-CN" dirty="0"/>
              <a:t>8.3</a:t>
            </a:r>
            <a:r>
              <a:rPr lang="zh-CN" altLang="en-US" dirty="0"/>
              <a:t>节）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22365" y="10223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22695" y="261112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66815" y="45148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函数对象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/>
              <a:t>引用数据类型的值（对象、</a:t>
            </a:r>
            <a:r>
              <a:rPr lang="zh-CN" altLang="en-US" dirty="0">
                <a:sym typeface="+mn-ea"/>
              </a:rPr>
              <a:t>参考教程</a:t>
            </a:r>
            <a:r>
              <a:rPr lang="en-US" altLang="zh-CN" dirty="0">
                <a:sym typeface="+mn-ea"/>
              </a:rPr>
              <a:t>8.2</a:t>
            </a:r>
            <a:r>
              <a:rPr lang="zh-CN" altLang="en-US" dirty="0">
                <a:sym typeface="+mn-ea"/>
              </a:rPr>
              <a:t>节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123305" y="33667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726</Words>
  <Application>Microsoft Office PowerPoint</Application>
  <PresentationFormat>宽屏</PresentationFormat>
  <Paragraphs>136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Wingdings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2959</cp:revision>
  <cp:lastPrinted>2411-12-30T00:00:00Z</cp:lastPrinted>
  <dcterms:created xsi:type="dcterms:W3CDTF">2003-05-12T10:17:00Z</dcterms:created>
  <dcterms:modified xsi:type="dcterms:W3CDTF">2019-06-02T13:42:10Z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