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1259" r:id="rId2"/>
    <p:sldId id="1267" r:id="rId3"/>
    <p:sldId id="1275" r:id="rId4"/>
    <p:sldId id="1289" r:id="rId5"/>
    <p:sldId id="1290" r:id="rId6"/>
    <p:sldId id="1276" r:id="rId7"/>
    <p:sldId id="1191" r:id="rId8"/>
    <p:sldId id="1292" r:id="rId9"/>
    <p:sldId id="1273" r:id="rId10"/>
    <p:sldId id="1306" r:id="rId11"/>
    <p:sldId id="1278" r:id="rId12"/>
    <p:sldId id="1203" r:id="rId13"/>
    <p:sldId id="1285" r:id="rId14"/>
    <p:sldId id="1293" r:id="rId15"/>
    <p:sldId id="1286" r:id="rId16"/>
    <p:sldId id="1291" r:id="rId17"/>
    <p:sldId id="1198" r:id="rId18"/>
    <p:sldId id="1287" r:id="rId19"/>
    <p:sldId id="1304" r:id="rId20"/>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467">
          <p15:clr>
            <a:srgbClr val="A4A3A4"/>
          </p15:clr>
        </p15:guide>
        <p15:guide id="2" pos="1878">
          <p15:clr>
            <a:srgbClr val="A4A3A4"/>
          </p15:clr>
        </p15:guide>
        <p15:guide id="3" pos="7580">
          <p15:clr>
            <a:srgbClr val="A4A3A4"/>
          </p15:clr>
        </p15:guide>
      </p15:sldGuideLst>
    </p:ext>
    <p:ext uri="{2D200454-40CA-4A62-9FC3-DE9A4176ACB9}">
      <p15:notesGuideLst xmlns:p15="http://schemas.microsoft.com/office/powerpoint/2012/main">
        <p15:guide id="1" orient="horz" pos="3121">
          <p15:clr>
            <a:srgbClr val="A4A3A4"/>
          </p15:clr>
        </p15:guide>
        <p15:guide id="2" pos="21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8545" autoAdjust="0"/>
  </p:normalViewPr>
  <p:slideViewPr>
    <p:cSldViewPr snapToObjects="1">
      <p:cViewPr varScale="1">
        <p:scale>
          <a:sx n="76" d="100"/>
          <a:sy n="76" d="100"/>
        </p:scale>
        <p:origin x="850" y="62"/>
      </p:cViewPr>
      <p:guideLst>
        <p:guide orient="horz" pos="1467"/>
        <p:guide pos="1878"/>
        <p:guide pos="7580"/>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1"/>
        <p:guide pos="2166"/>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a:t>                                                   </a:t>
            </a:r>
          </a:p>
          <a:p>
            <a:pPr lvl="1"/>
            <a:r>
              <a:rPr lang="zh-CN" altLang="zh-CN" noProof="0"/>
              <a:t>               </a:t>
            </a:r>
          </a:p>
          <a:p>
            <a:pPr lvl="2"/>
            <a:r>
              <a:rPr lang="zh-CN" altLang="zh-CN" noProof="0"/>
              <a:t>                </a:t>
            </a:r>
          </a:p>
          <a:p>
            <a:pPr lvl="3"/>
            <a:r>
              <a:rPr lang="zh-CN" altLang="zh-CN" noProof="0"/>
              <a:t>                </a:t>
            </a:r>
          </a:p>
          <a:p>
            <a:pPr lvl="4"/>
            <a:r>
              <a:rPr lang="zh-CN" altLang="zh-CN" noProof="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p>
          <a:p>
            <a:endParaRPr lang="zh-CN" altLang="en-US"/>
          </a:p>
          <a:p>
            <a:r>
              <a:rPr lang="zh-CN" altLang="en-US"/>
              <a:t>ECMAScript支持实现继承，其实现继承主要是靠原型链来实现。在PHP语言中，是使用extend来实现继承。那么我们就先来讲讲原型链。</a:t>
            </a:r>
          </a:p>
          <a:p>
            <a:endParaRPr lang="zh-CN" altLang="en-US"/>
          </a:p>
          <a:p>
            <a:r>
              <a:rPr lang="zh-CN" altLang="en-US"/>
              <a:t>原型链的基本思想是利用原型让一个引用类型继承另一个引用类型的属性和方法</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p>
          <a:p>
            <a:endParaRPr lang="zh-CN" altLang="en-US"/>
          </a:p>
          <a:p>
            <a:r>
              <a:rPr lang="zh-CN" altLang="en-US"/>
              <a:t>ECMAScript支持实现继承，其实现继承主要是靠原型链来实现。在PHP语言中，是使用extend来实现继承。那么我们就先来讲讲原型链。</a:t>
            </a:r>
          </a:p>
          <a:p>
            <a:endParaRPr lang="zh-CN" altLang="en-US"/>
          </a:p>
          <a:p>
            <a:r>
              <a:rPr lang="zh-CN" altLang="en-US"/>
              <a:t>原型链的基本思想是利用原型让一个引用类型继承另一个引用类型的属性和方法</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p>
          <a:p>
            <a:endParaRPr lang="zh-CN" altLang="en-US"/>
          </a:p>
          <a:p>
            <a:r>
              <a:rPr lang="zh-CN" altLang="en-US"/>
              <a:t>ECMAScript支持实现继承，其实现继承主要是靠原型链来实现。在PHP语言中，是使用extend来实现继承。那么我们就先来讲讲原型链。</a:t>
            </a:r>
          </a:p>
          <a:p>
            <a:endParaRPr lang="zh-CN" altLang="en-US"/>
          </a:p>
          <a:p>
            <a:r>
              <a:rPr lang="zh-CN" altLang="en-US"/>
              <a:t>原型链的基本思想是利用原型让一个引用类型继承另一个引用类型的属性和方法</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p>
          <a:p>
            <a:endParaRPr lang="zh-CN" altLang="en-US"/>
          </a:p>
          <a:p>
            <a:r>
              <a:rPr lang="zh-CN" altLang="en-US"/>
              <a:t>ECMAScript支持实现继承，其实现继承主要是靠原型链来实现。在PHP语言中，是使用extend来实现继承。那么我们就先来讲讲原型链。</a:t>
            </a:r>
          </a:p>
          <a:p>
            <a:endParaRPr lang="zh-CN" altLang="en-US"/>
          </a:p>
          <a:p>
            <a:r>
              <a:rPr lang="zh-CN" altLang="en-US"/>
              <a:t>原型链的基本思想是利用原型让一个引用类型继承另一个引用类型的属性和方法</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3</a:t>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4</a:t>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5</a:t>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8</a:t>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t>10</a:t>
            </a:fld>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t>‹#›</a:t>
            </a:fld>
            <a:endParaRPr lang="zh-CN" altLang="zh-CN" sz="3200" b="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t>‹#›</a:t>
            </a:fld>
            <a:endParaRPr lang="zh-CN" altLang="zh-CN"/>
          </a:p>
        </p:txBody>
      </p:sp>
      <p:pic>
        <p:nvPicPr>
          <p:cNvPr id="1027" name="图片 4" descr="软院logo横版.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p>
        </p:txBody>
      </p:sp>
      <p:sp>
        <p:nvSpPr>
          <p:cNvPr id="5" name="流程图: 过程 4"/>
          <p:cNvSpPr/>
          <p:nvPr/>
        </p:nvSpPr>
        <p:spPr>
          <a:xfrm>
            <a:off x="9288780"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endCxn id="22" idx="2"/>
          </p:cNvCxnSpPr>
          <p:nvPr/>
        </p:nvCxnSpPr>
        <p:spPr>
          <a:xfrm flipV="1">
            <a:off x="5458460" y="2207260"/>
            <a:ext cx="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289560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p>
        </p:txBody>
      </p:sp>
      <p:sp>
        <p:nvSpPr>
          <p:cNvPr id="16" name="文本框 15"/>
          <p:cNvSpPr txBox="1"/>
          <p:nvPr/>
        </p:nvSpPr>
        <p:spPr>
          <a:xfrm>
            <a:off x="1022350" y="1674495"/>
            <a:ext cx="1775460" cy="1014730"/>
          </a:xfrm>
          <a:prstGeom prst="rect">
            <a:avLst/>
          </a:prstGeom>
          <a:noFill/>
        </p:spPr>
        <p:txBody>
          <a:bodyPr wrap="square" rtlCol="0">
            <a:spAutoFit/>
          </a:bodyPr>
          <a:lstStyle/>
          <a:p>
            <a:pPr algn="l"/>
            <a:r>
              <a:rPr lang="zh-CN" sz="2000">
                <a:solidFill>
                  <a:schemeClr val="accent3">
                    <a:lumMod val="75000"/>
                  </a:schemeClr>
                </a:solidFill>
                <a:latin typeface="+mn-ea"/>
                <a:ea typeface="+mn-ea"/>
              </a:rPr>
              <a:t>红色框为对象</a:t>
            </a:r>
          </a:p>
          <a:p>
            <a:pPr algn="l"/>
            <a:r>
              <a:rPr lang="zh-CN" sz="2000">
                <a:solidFill>
                  <a:schemeClr val="tx2"/>
                </a:solidFill>
                <a:latin typeface="+mn-ea"/>
                <a:ea typeface="+mn-ea"/>
              </a:rPr>
              <a:t>绿色框为构造函数（类）</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a:solidFill>
                  <a:srgbClr val="C00000"/>
                </a:solidFill>
                <a:cs typeface="+mn-cs"/>
                <a:sym typeface="+mn-ea"/>
              </a:rPr>
              <a:t>内容提纲</a:t>
            </a:r>
            <a:endParaRPr lang="zh-CN" altLang="en-US" kern="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a:t>
            </a:r>
            <a:r>
              <a:rPr lang="zh-CN" altLang="en-US" sz="1800" dirty="0">
                <a:solidFill>
                  <a:srgbClr val="FF0000"/>
                </a:solidFill>
                <a:sym typeface="+mn-ea"/>
              </a:rPr>
              <a:t>（类）</a:t>
            </a:r>
            <a:r>
              <a:rPr lang="zh-CN" altLang="en-US" sz="1800" dirty="0">
                <a:solidFill>
                  <a:schemeClr val="tx1"/>
                </a:solidFill>
                <a:sym typeface="+mn-ea"/>
              </a:rPr>
              <a:t>的方法，原型方法是实例化对象</a:t>
            </a:r>
            <a:r>
              <a:rPr lang="zh-CN" altLang="en-US" sz="1800" dirty="0">
                <a:solidFill>
                  <a:srgbClr val="FF0000"/>
                </a:solidFill>
                <a:sym typeface="+mn-ea"/>
              </a:rPr>
              <a:t>（对象）</a:t>
            </a:r>
            <a:r>
              <a:rPr lang="zh-CN" altLang="en-US" sz="1800" dirty="0">
                <a:solidFill>
                  <a:schemeClr val="tx1"/>
                </a:solidFill>
                <a:sym typeface="+mn-ea"/>
              </a:rPr>
              <a:t>的原型的方法</a:t>
            </a:r>
            <a:br>
              <a:rPr lang="zh-CN" altLang="en-US" sz="1800" dirty="0">
                <a:solidFill>
                  <a:schemeClr val="tx1"/>
                </a:solidFill>
                <a:sym typeface="+mn-ea"/>
              </a:rPr>
            </a:br>
            <a:r>
              <a:rPr kumimoji="0" lang="en-US" altLang="zh-CN" sz="1800" dirty="0">
                <a:solidFill>
                  <a:schemeClr val="tx1"/>
                </a:solidFill>
                <a:sym typeface="+mn-ea"/>
              </a:rPr>
              <a:t>- </a:t>
            </a:r>
            <a:r>
              <a:rPr lang="zh-CN" altLang="en-US" sz="1800" dirty="0">
                <a:solidFill>
                  <a:schemeClr val="tx1"/>
                </a:solidFill>
                <a:sym typeface="+mn-ea"/>
              </a:rPr>
              <a:t>使用形式有什么不同，区别在哪里？（属性共享）</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a:solidFill>
                  <a:schemeClr val="tx1"/>
                </a:solidFill>
                <a:sym typeface="+mn-ea"/>
              </a:rPr>
              <a:t>Object.getPrototypeOf(...)</a:t>
            </a:r>
            <a:r>
              <a:rPr kumimoji="0" lang="zh-CN" altLang="en-US" sz="1800" dirty="0">
                <a:solidFill>
                  <a:schemeClr val="tx1"/>
                </a:solidFill>
                <a:sym typeface="+mn-ea"/>
              </a:rPr>
              <a:t>与</a:t>
            </a:r>
            <a:r>
              <a:rPr kumimoji="0" lang="en-US" altLang="zh-CN" sz="1800" dirty="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4" name="图片 3"/>
          <p:cNvPicPr>
            <a:picLocks noChangeAspect="1"/>
          </p:cNvPicPr>
          <p:nvPr/>
        </p:nvPicPr>
        <p:blipFill>
          <a:blip r:embed="rId3"/>
          <a:stretch>
            <a:fillRect/>
          </a:stretch>
        </p:blipFill>
        <p:spPr>
          <a:xfrm>
            <a:off x="1295400" y="3049905"/>
            <a:ext cx="7724140" cy="3366135"/>
          </a:xfrm>
          <a:prstGeom prst="rect">
            <a:avLst/>
          </a:prstGeom>
        </p:spPr>
      </p:pic>
      <p:sp>
        <p:nvSpPr>
          <p:cNvPr id="6" name="文本框 5"/>
          <p:cNvSpPr txBox="1"/>
          <p:nvPr/>
        </p:nvSpPr>
        <p:spPr>
          <a:xfrm>
            <a:off x="8620760" y="5986145"/>
            <a:ext cx="3531235" cy="768350"/>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 </a:t>
            </a:r>
            <a:r>
              <a:rPr lang="zh-CN" altLang="en-US" sz="2200">
                <a:solidFill>
                  <a:srgbClr val="FF0000"/>
                </a:solidFill>
                <a:latin typeface="+mn-ea"/>
                <a:ea typeface="+mn-ea"/>
              </a:rPr>
              <a:t>静态方法与原型方法</a:t>
            </a:r>
          </a:p>
        </p:txBody>
      </p:sp>
      <p:sp>
        <p:nvSpPr>
          <p:cNvPr id="5" name="文本框 4">
            <a:extLst>
              <a:ext uri="{FF2B5EF4-FFF2-40B4-BE49-F238E27FC236}">
                <a16:creationId xmlns:a16="http://schemas.microsoft.com/office/drawing/2014/main" id="{155EDCCD-67FE-497F-865D-3362C7ABBA54}"/>
              </a:ext>
            </a:extLst>
          </p:cNvPr>
          <p:cNvSpPr txBox="1"/>
          <p:nvPr/>
        </p:nvSpPr>
        <p:spPr>
          <a:xfrm>
            <a:off x="9265453" y="2204439"/>
            <a:ext cx="2593188" cy="830997"/>
          </a:xfrm>
          <a:prstGeom prst="rect">
            <a:avLst/>
          </a:prstGeom>
          <a:noFill/>
        </p:spPr>
        <p:txBody>
          <a:bodyPr wrap="square" rtlCol="0">
            <a:spAutoFit/>
          </a:bodyPr>
          <a:lstStyle/>
          <a:p>
            <a:r>
              <a:rPr lang="zh-CN" altLang="en-US" sz="1600" dirty="0"/>
              <a:t>定义在构造函数上的是静态方法，定义在原型面上的是原型方法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再谈对象原型的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确定对象的构造函数名、创建相似对象、</a:t>
            </a:r>
            <a:r>
              <a:rPr lang="en-US" sz="1800" dirty="0">
                <a:solidFill>
                  <a:schemeClr val="tx1"/>
                </a:solidFill>
                <a:sym typeface="+mn-ea"/>
              </a:rPr>
              <a:t>constructor</a:t>
            </a:r>
            <a:r>
              <a:rPr lang="zh-CN" altLang="en-US" sz="1800" dirty="0">
                <a:solidFill>
                  <a:schemeClr val="tx1"/>
                </a:solidFill>
                <a:sym typeface="+mn-ea"/>
              </a:rPr>
              <a:t>可用于指定构造函数</a:t>
            </a:r>
          </a:p>
          <a:p>
            <a:pPr algn="l">
              <a:lnSpc>
                <a:spcPct val="160000"/>
              </a:lnSpc>
            </a:pP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5" name="图片 4"/>
          <p:cNvPicPr>
            <a:picLocks noChangeAspect="1"/>
          </p:cNvPicPr>
          <p:nvPr/>
        </p:nvPicPr>
        <p:blipFill>
          <a:blip r:embed="rId3"/>
          <a:stretch>
            <a:fillRect/>
          </a:stretch>
        </p:blipFill>
        <p:spPr>
          <a:xfrm>
            <a:off x="1205865" y="2632710"/>
            <a:ext cx="6205855" cy="1120140"/>
          </a:xfrm>
          <a:prstGeom prst="rect">
            <a:avLst/>
          </a:prstGeom>
        </p:spPr>
      </p:pic>
      <p:pic>
        <p:nvPicPr>
          <p:cNvPr id="4" name="图片 3"/>
          <p:cNvPicPr>
            <a:picLocks noChangeAspect="1"/>
          </p:cNvPicPr>
          <p:nvPr/>
        </p:nvPicPr>
        <p:blipFill>
          <a:blip r:embed="rId4"/>
          <a:stretch>
            <a:fillRect/>
          </a:stretch>
        </p:blipFill>
        <p:spPr>
          <a:xfrm>
            <a:off x="1205865" y="3977640"/>
            <a:ext cx="6910070" cy="1934845"/>
          </a:xfrm>
          <a:prstGeom prst="rect">
            <a:avLst/>
          </a:prstGeom>
        </p:spPr>
      </p:pic>
      <p:sp>
        <p:nvSpPr>
          <p:cNvPr id="6" name="文本框 5"/>
          <p:cNvSpPr txBox="1"/>
          <p:nvPr/>
        </p:nvSpPr>
        <p:spPr>
          <a:xfrm>
            <a:off x="5498465" y="6036945"/>
            <a:ext cx="61512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Part1 constructor</a:t>
            </a:r>
            <a:r>
              <a:rPr lang="zh-CN" altLang="en-US" sz="2200">
                <a:solidFill>
                  <a:srgbClr val="FF0000"/>
                </a:solidFill>
                <a:latin typeface="+mn-ea"/>
                <a:ea typeface="+mn-ea"/>
              </a:rPr>
              <a:t>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对象的公有属性、私有属性（回顾闭包）</a:t>
            </a: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5498465" y="6036945"/>
            <a:ext cx="61512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Part2 </a:t>
            </a:r>
            <a:r>
              <a:rPr lang="zh-CN" altLang="en-US" sz="2200">
                <a:solidFill>
                  <a:srgbClr val="FF0000"/>
                </a:solidFill>
                <a:latin typeface="+mn-ea"/>
                <a:ea typeface="+mn-ea"/>
              </a:rPr>
              <a:t>公有属性、私有属性</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pic>
        <p:nvPicPr>
          <p:cNvPr id="7" name="图片 6"/>
          <p:cNvPicPr>
            <a:picLocks noChangeAspect="1"/>
          </p:cNvPicPr>
          <p:nvPr/>
        </p:nvPicPr>
        <p:blipFill>
          <a:blip r:embed="rId3"/>
          <a:stretch>
            <a:fillRect/>
          </a:stretch>
        </p:blipFill>
        <p:spPr>
          <a:xfrm>
            <a:off x="1053465" y="1800860"/>
            <a:ext cx="7502525" cy="3902710"/>
          </a:xfrm>
          <a:prstGeom prst="rect">
            <a:avLst/>
          </a:prstGeom>
        </p:spPr>
      </p:pic>
      <p:sp>
        <p:nvSpPr>
          <p:cNvPr id="4" name="文本框 3"/>
          <p:cNvSpPr txBox="1"/>
          <p:nvPr/>
        </p:nvSpPr>
        <p:spPr>
          <a:xfrm>
            <a:off x="6640830" y="3867785"/>
            <a:ext cx="4719955" cy="768350"/>
          </a:xfrm>
          <a:prstGeom prst="rect">
            <a:avLst/>
          </a:prstGeom>
          <a:noFill/>
        </p:spPr>
        <p:txBody>
          <a:bodyPr wrap="square" rtlCol="0">
            <a:spAutoFit/>
          </a:bodyPr>
          <a:lstStyle/>
          <a:p>
            <a:pPr algn="l"/>
            <a:r>
              <a:rPr lang="zh-CN" altLang="en-US" sz="2200">
                <a:solidFill>
                  <a:srgbClr val="FF0000"/>
                </a:solidFill>
                <a:latin typeface="+mn-ea"/>
                <a:ea typeface="+mn-ea"/>
              </a:rPr>
              <a:t>涉及到访问私有属性时，需将间接访问私有变量的函数定义在构造函数中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阅读《深入理解</a:t>
            </a:r>
            <a:r>
              <a:rPr lang="en-US" altLang="zh-CN" sz="3200" dirty="0">
                <a:solidFill>
                  <a:schemeClr val="tx1"/>
                </a:solidFill>
                <a:sym typeface="+mn-ea"/>
              </a:rPr>
              <a:t>JavaScript</a:t>
            </a:r>
            <a:r>
              <a:rPr lang="zh-CN" altLang="en-US" sz="3200" dirty="0">
                <a:solidFill>
                  <a:schemeClr val="tx1"/>
                </a:solidFill>
                <a:sym typeface="+mn-ea"/>
              </a:rPr>
              <a:t>》的第</a:t>
            </a:r>
            <a:r>
              <a:rPr lang="en-US" altLang="zh-CN" sz="3200" dirty="0">
                <a:solidFill>
                  <a:schemeClr val="tx1"/>
                </a:solidFill>
                <a:sym typeface="+mn-ea"/>
              </a:rPr>
              <a:t>17</a:t>
            </a:r>
            <a:r>
              <a:rPr lang="zh-CN" altLang="en-US" sz="3200" dirty="0">
                <a:solidFill>
                  <a:schemeClr val="tx1"/>
                </a:solidFill>
                <a:sym typeface="+mn-ea"/>
              </a:rPr>
              <a:t>章</a:t>
            </a:r>
          </a:p>
          <a:p>
            <a:pPr algn="l">
              <a:lnSpc>
                <a:spcPct val="160000"/>
              </a:lnSpc>
            </a:pPr>
            <a:r>
              <a:rPr lang="zh-CN" altLang="en-US" sz="3200" dirty="0">
                <a:solidFill>
                  <a:schemeClr val="tx1"/>
                </a:solidFill>
                <a:sym typeface="+mn-ea"/>
              </a:rPr>
              <a:t>学习并重写</a:t>
            </a:r>
            <a:r>
              <a:rPr lang="en-US" altLang="zh-CN" sz="3200" dirty="0">
                <a:solidFill>
                  <a:schemeClr val="tx1"/>
                </a:solidFill>
                <a:sym typeface="+mn-ea"/>
              </a:rPr>
              <a:t>FlappyBird</a:t>
            </a:r>
            <a:r>
              <a:rPr lang="zh-CN" altLang="en-US" sz="3200" dirty="0">
                <a:solidFill>
                  <a:schemeClr val="tx1"/>
                </a:solidFill>
                <a:sym typeface="+mn-ea"/>
              </a:rPr>
              <a:t>案例</a:t>
            </a:r>
            <a:br>
              <a:rPr lang="zh-CN" altLang="en-US" sz="3200" dirty="0">
                <a:solidFill>
                  <a:schemeClr val="tx1"/>
                </a:solidFill>
                <a:sym typeface="+mn-ea"/>
              </a:rPr>
            </a:br>
            <a:r>
              <a:rPr lang="zh-CN" altLang="en-US" sz="3200" dirty="0">
                <a:solidFill>
                  <a:schemeClr val="tx1"/>
                </a:solidFill>
                <a:sym typeface="+mn-ea"/>
              </a:rPr>
              <a:t>http://pan.baidu.com/s/1ge3H8YJ</a:t>
            </a: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作业</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3"/>
          <a:stretch>
            <a:fillRect/>
          </a:stretch>
        </p:blipFill>
        <p:spPr>
          <a:xfrm>
            <a:off x="927735" y="998855"/>
            <a:ext cx="8023860" cy="49187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Grp="1" noChangeAspect="1"/>
          </p:cNvPicPr>
          <p:nvPr>
            <p:ph sz="quarter" idx="10"/>
          </p:nvPr>
        </p:nvPicPr>
        <p:blipFill>
          <a:blip r:embed="rId3"/>
          <a:stretch>
            <a:fillRect/>
          </a:stretch>
        </p:blipFill>
        <p:spPr>
          <a:xfrm>
            <a:off x="694690" y="819150"/>
            <a:ext cx="7990205" cy="6005195"/>
          </a:xfrm>
          <a:prstGeom prst="rect">
            <a:avLst/>
          </a:prstGeom>
        </p:spPr>
      </p:pic>
      <p:sp>
        <p:nvSpPr>
          <p:cNvPr id="2" name="文本框 1"/>
          <p:cNvSpPr txBox="1"/>
          <p:nvPr/>
        </p:nvSpPr>
        <p:spPr>
          <a:xfrm>
            <a:off x="7038340" y="4479290"/>
            <a:ext cx="4719955" cy="768350"/>
          </a:xfrm>
          <a:prstGeom prst="rect">
            <a:avLst/>
          </a:prstGeom>
          <a:noFill/>
        </p:spPr>
        <p:txBody>
          <a:bodyPr wrap="square" rtlCol="0">
            <a:spAutoFit/>
          </a:bodyPr>
          <a:lstStyle/>
          <a:p>
            <a:pPr algn="l"/>
            <a:r>
              <a:rPr lang="zh-CN" altLang="en-US" sz="2200">
                <a:solidFill>
                  <a:srgbClr val="FF0000"/>
                </a:solidFill>
                <a:latin typeface="+mn-ea"/>
                <a:ea typeface="+mn-ea"/>
              </a:rPr>
              <a:t>思考</a:t>
            </a:r>
            <a:r>
              <a:rPr lang="en-US" altLang="zh-CN" sz="2200">
                <a:solidFill>
                  <a:srgbClr val="FF0000"/>
                </a:solidFill>
                <a:latin typeface="+mn-ea"/>
                <a:ea typeface="+mn-ea"/>
              </a:rPr>
              <a:t>1</a:t>
            </a:r>
            <a:r>
              <a:rPr lang="zh-CN" altLang="en-US" sz="2200">
                <a:solidFill>
                  <a:srgbClr val="FF0000"/>
                </a:solidFill>
                <a:latin typeface="+mn-ea"/>
                <a:ea typeface="+mn-ea"/>
              </a:rPr>
              <a:t>：</a:t>
            </a:r>
            <a:r>
              <a:rPr lang="en-US" altLang="zh-CN" sz="2200">
                <a:solidFill>
                  <a:srgbClr val="FF0000"/>
                </a:solidFill>
                <a:latin typeface="+mn-ea"/>
                <a:ea typeface="+mn-ea"/>
              </a:rPr>
              <a:t>f2</a:t>
            </a:r>
            <a:r>
              <a:rPr lang="zh-CN" altLang="en-US" sz="2200">
                <a:solidFill>
                  <a:srgbClr val="FF0000"/>
                </a:solidFill>
                <a:latin typeface="+mn-ea"/>
                <a:ea typeface="+mn-ea"/>
              </a:rPr>
              <a:t>的</a:t>
            </a:r>
            <a:r>
              <a:rPr lang="en-US" altLang="zh-CN" sz="2200">
                <a:solidFill>
                  <a:srgbClr val="FF0000"/>
                </a:solidFill>
                <a:latin typeface="+mn-ea"/>
                <a:ea typeface="+mn-ea"/>
                <a:sym typeface="+mn-ea"/>
              </a:rPr>
              <a:t>prototype</a:t>
            </a:r>
            <a:r>
              <a:rPr lang="zh-CN" altLang="en-US" sz="2200">
                <a:solidFill>
                  <a:srgbClr val="FF0000"/>
                </a:solidFill>
                <a:latin typeface="+mn-ea"/>
                <a:ea typeface="+mn-ea"/>
              </a:rPr>
              <a:t>是谁</a:t>
            </a:r>
          </a:p>
          <a:p>
            <a:pPr algn="l"/>
            <a:r>
              <a:rPr lang="zh-CN" altLang="en-US" sz="2200">
                <a:solidFill>
                  <a:srgbClr val="FF0000"/>
                </a:solidFill>
                <a:latin typeface="+mn-ea"/>
                <a:ea typeface="+mn-ea"/>
              </a:rPr>
              <a:t>思考</a:t>
            </a:r>
            <a:r>
              <a:rPr lang="en-US" altLang="zh-CN" sz="2200">
                <a:solidFill>
                  <a:srgbClr val="FF0000"/>
                </a:solidFill>
                <a:latin typeface="+mn-ea"/>
                <a:ea typeface="+mn-ea"/>
              </a:rPr>
              <a:t>2</a:t>
            </a:r>
            <a:r>
              <a:rPr lang="zh-CN" altLang="en-US" sz="2200">
                <a:solidFill>
                  <a:srgbClr val="FF0000"/>
                </a:solidFill>
                <a:latin typeface="+mn-ea"/>
                <a:ea typeface="+mn-ea"/>
              </a:rPr>
              <a:t>：</a:t>
            </a:r>
            <a:r>
              <a:rPr lang="en-US" altLang="zh-CN" sz="2200">
                <a:solidFill>
                  <a:srgbClr val="FF0000"/>
                </a:solidFill>
                <a:latin typeface="+mn-ea"/>
                <a:ea typeface="+mn-ea"/>
              </a:rPr>
              <a:t>Function.prototype</a:t>
            </a:r>
            <a:r>
              <a:rPr lang="zh-CN" altLang="en-US" sz="2200">
                <a:solidFill>
                  <a:srgbClr val="FF0000"/>
                </a:solidFill>
                <a:latin typeface="+mn-ea"/>
                <a:ea typeface="+mn-ea"/>
              </a:rPr>
              <a:t>是谁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sz="3200" dirty="0">
                <a:solidFill>
                  <a:schemeClr val="tx1"/>
                </a:solidFill>
                <a:sym typeface="+mn-ea"/>
              </a:rPr>
              <a:t>http://web.jobbole.com/88493/</a:t>
            </a: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阅读下述文章</a:t>
            </a:r>
            <a:r>
              <a:rPr lang="en-US" altLang="zh-CN" dirty="0"/>
              <a:t>-JavaScript</a:t>
            </a:r>
            <a:r>
              <a:rPr lang="zh-CN" altLang="en-US" dirty="0"/>
              <a:t>万物诞生记</a:t>
            </a:r>
          </a:p>
        </p:txBody>
      </p:sp>
      <p:pic>
        <p:nvPicPr>
          <p:cNvPr id="4" name="图片 3" descr="TRPY93PBQEY3~9BQ6@KE]67"/>
          <p:cNvPicPr>
            <a:picLocks noChangeAspect="1"/>
          </p:cNvPicPr>
          <p:nvPr/>
        </p:nvPicPr>
        <p:blipFill>
          <a:blip r:embed="rId3"/>
          <a:stretch>
            <a:fillRect/>
          </a:stretch>
        </p:blipFill>
        <p:spPr>
          <a:xfrm>
            <a:off x="1501140" y="1711960"/>
            <a:ext cx="7308215" cy="4954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a:solidFill>
                  <a:srgbClr val="C00000"/>
                </a:solidFill>
                <a:cs typeface="+mn-cs"/>
                <a:sym typeface="+mn-ea"/>
              </a:rPr>
              <a:t>内容提纲</a:t>
            </a:r>
            <a:endParaRPr lang="zh-CN" altLang="en-US"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r>
              <a:rPr lang="zh-CN" altLang="en-US" sz="2000" dirty="0">
                <a:solidFill>
                  <a:schemeClr val="tx1"/>
                </a:solidFill>
              </a:rPr>
              <a:t>）</a:t>
            </a:r>
            <a:br>
              <a:rPr lang="en-US" altLang="zh-CN" sz="2000" dirty="0">
                <a:solidFill>
                  <a:schemeClr val="tx1"/>
                </a:solidFill>
              </a:rPr>
            </a:br>
            <a:r>
              <a:rPr lang="en-US" altLang="zh-CN" sz="2000" dirty="0">
                <a:solidFill>
                  <a:schemeClr val="tx1"/>
                </a:solidFill>
              </a:rPr>
              <a:t>- </a:t>
            </a:r>
            <a:r>
              <a:rPr lang="zh-CN" altLang="en-US" sz="2000" dirty="0">
                <a:solidFill>
                  <a:schemeClr val="tx1"/>
                </a:solidFill>
              </a:rPr>
              <a:t>思考并回答三种方式创建的对象的原型都是什么？</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3"/>
          <a:srcRect b="14179"/>
          <a:stretch>
            <a:fillRect/>
          </a:stretch>
        </p:blipFill>
        <p:spPr>
          <a:xfrm>
            <a:off x="1141730" y="2966720"/>
            <a:ext cx="7224395" cy="2842895"/>
          </a:xfrm>
          <a:prstGeom prst="rect">
            <a:avLst/>
          </a:prstGeom>
        </p:spPr>
      </p:pic>
      <p:sp>
        <p:nvSpPr>
          <p:cNvPr id="5" name="文本框 4"/>
          <p:cNvSpPr txBox="1"/>
          <p:nvPr/>
        </p:nvSpPr>
        <p:spPr>
          <a:xfrm>
            <a:off x="5983605" y="5109210"/>
            <a:ext cx="5514340" cy="398780"/>
          </a:xfrm>
          <a:prstGeom prst="rect">
            <a:avLst/>
          </a:prstGeom>
          <a:noFill/>
        </p:spPr>
        <p:txBody>
          <a:bodyPr wrap="square" rtlCol="0">
            <a:spAutoFit/>
          </a:bodyPr>
          <a:lstStyle/>
          <a:p>
            <a:pPr algn="l"/>
            <a:r>
              <a:rPr lang="zh-CN" altLang="en-US" sz="2000">
                <a:solidFill>
                  <a:srgbClr val="FF0000"/>
                </a:solidFill>
                <a:latin typeface="+mn-ea"/>
                <a:ea typeface="+mn-ea"/>
              </a:rPr>
              <a:t>若此行写为</a:t>
            </a:r>
            <a:r>
              <a:rPr lang="en-US" altLang="zh-CN" sz="2000">
                <a:solidFill>
                  <a:srgbClr val="FF0000"/>
                </a:solidFill>
                <a:latin typeface="+mn-ea"/>
                <a:ea typeface="+mn-ea"/>
              </a:rPr>
              <a:t>subObj_First.x = 5;</a:t>
            </a:r>
            <a:r>
              <a:rPr lang="zh-CN" altLang="en-US" sz="2000">
                <a:solidFill>
                  <a:srgbClr val="FF0000"/>
                </a:solidFill>
                <a:latin typeface="+mn-ea"/>
                <a:ea typeface="+mn-ea"/>
              </a:rPr>
              <a:t>结果又是如何？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a:sym typeface="+mn-ea"/>
            </a:endParaRPr>
          </a:p>
        </p:txBody>
      </p:sp>
      <p:pic>
        <p:nvPicPr>
          <p:cNvPr id="5" name="图片 4"/>
          <p:cNvPicPr>
            <a:picLocks noChangeAspect="1"/>
          </p:cNvPicPr>
          <p:nvPr/>
        </p:nvPicPr>
        <p:blipFill>
          <a:blip r:embed="rId3"/>
          <a:stretch>
            <a:fillRect/>
          </a:stretch>
        </p:blipFill>
        <p:spPr>
          <a:xfrm>
            <a:off x="1184910" y="1478280"/>
            <a:ext cx="8837930" cy="5171440"/>
          </a:xfrm>
          <a:prstGeom prst="rect">
            <a:avLst/>
          </a:prstGeom>
        </p:spPr>
      </p:pic>
      <p:sp>
        <p:nvSpPr>
          <p:cNvPr id="6" name="文本框 5"/>
          <p:cNvSpPr txBox="1"/>
          <p:nvPr/>
        </p:nvSpPr>
        <p:spPr>
          <a:xfrm>
            <a:off x="7357110" y="6037580"/>
            <a:ext cx="272351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7285355" y="2993390"/>
            <a:ext cx="4503420" cy="2461260"/>
          </a:xfrm>
          <a:prstGeom prst="rect">
            <a:avLst/>
          </a:prstGeom>
          <a:noFill/>
        </p:spPr>
        <p:txBody>
          <a:bodyPr wrap="square" rtlCol="0">
            <a:spAutoFit/>
          </a:bodyPr>
          <a:lstStyle/>
          <a:p>
            <a:pPr algn="l"/>
            <a:r>
              <a:rPr lang="zh-CN" sz="2200">
                <a:solidFill>
                  <a:schemeClr val="tx1"/>
                </a:solidFill>
                <a:latin typeface="+mn-ea"/>
                <a:ea typeface="+mn-ea"/>
              </a:rPr>
              <a:t>左侧的代码有什么问题</a:t>
            </a:r>
          </a:p>
          <a:p>
            <a:pPr algn="l"/>
            <a:r>
              <a:rPr lang="zh-CN" sz="2200">
                <a:solidFill>
                  <a:schemeClr val="tx1"/>
                </a:solidFill>
                <a:latin typeface="+mn-ea"/>
                <a:ea typeface="+mn-ea"/>
              </a:rPr>
              <a:t>思考共享的弊端，</a:t>
            </a:r>
            <a:r>
              <a:rPr lang="zh-CN" sz="2200">
                <a:solidFill>
                  <a:schemeClr val="accent3"/>
                </a:solidFill>
                <a:latin typeface="+mn-ea"/>
                <a:ea typeface="+mn-ea"/>
              </a:rPr>
              <a:t>如何给每个</a:t>
            </a:r>
            <a:r>
              <a:rPr lang="en-US" altLang="zh-CN" sz="2200">
                <a:solidFill>
                  <a:schemeClr val="accent3"/>
                </a:solidFill>
                <a:latin typeface="+mn-ea"/>
                <a:ea typeface="+mn-ea"/>
              </a:rPr>
              <a:t>Studnent</a:t>
            </a:r>
            <a:r>
              <a:rPr lang="zh-CN" altLang="en-US" sz="2200">
                <a:solidFill>
                  <a:schemeClr val="accent3"/>
                </a:solidFill>
                <a:latin typeface="+mn-ea"/>
                <a:ea typeface="+mn-ea"/>
              </a:rPr>
              <a:t>对象添加自有的</a:t>
            </a:r>
            <a:r>
              <a:rPr lang="en-US" altLang="zh-CN" sz="2200">
                <a:solidFill>
                  <a:schemeClr val="accent3"/>
                </a:solidFill>
                <a:latin typeface="+mn-ea"/>
                <a:ea typeface="+mn-ea"/>
              </a:rPr>
              <a:t>name</a:t>
            </a:r>
            <a:r>
              <a:rPr lang="zh-CN" altLang="en-US" sz="2200">
                <a:solidFill>
                  <a:schemeClr val="accent3"/>
                </a:solidFill>
                <a:latin typeface="+mn-ea"/>
                <a:ea typeface="+mn-ea"/>
              </a:rPr>
              <a:t>属性</a:t>
            </a:r>
            <a:r>
              <a:rPr lang="zh-CN" altLang="en-US" sz="2200">
                <a:solidFill>
                  <a:schemeClr val="tx1"/>
                </a:solidFill>
                <a:latin typeface="+mn-ea"/>
                <a:ea typeface="+mn-ea"/>
              </a:rPr>
              <a:t>，</a:t>
            </a:r>
            <a:r>
              <a:rPr lang="en-US" altLang="zh-CN" sz="2200">
                <a:solidFill>
                  <a:schemeClr val="tx1"/>
                </a:solidFill>
                <a:latin typeface="+mn-ea"/>
                <a:ea typeface="+mn-ea"/>
              </a:rPr>
              <a:t>s1.name =”Jack”</a:t>
            </a:r>
            <a:r>
              <a:rPr lang="zh-CN" altLang="en-US" sz="2200">
                <a:solidFill>
                  <a:schemeClr val="tx1"/>
                </a:solidFill>
                <a:latin typeface="+mn-ea"/>
                <a:ea typeface="+mn-ea"/>
              </a:rPr>
              <a:t>，和原型的</a:t>
            </a:r>
            <a:r>
              <a:rPr lang="en-US" altLang="zh-CN" sz="2200">
                <a:solidFill>
                  <a:schemeClr val="tx1"/>
                </a:solidFill>
                <a:latin typeface="+mn-ea"/>
                <a:ea typeface="+mn-ea"/>
              </a:rPr>
              <a:t>name</a:t>
            </a:r>
            <a:r>
              <a:rPr lang="zh-CN" altLang="en-US" sz="2200">
                <a:solidFill>
                  <a:schemeClr val="tx1"/>
                </a:solidFill>
                <a:latin typeface="+mn-ea"/>
                <a:ea typeface="+mn-ea"/>
              </a:rPr>
              <a:t>属性什么关系，思考这样的话是否造成内存的浪费，具体参见下页图解</a:t>
            </a:r>
            <a:endParaRPr lang="en-US" altLang="zh-CN" sz="220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上页代码图解（原型共享问题）</a:t>
            </a: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JS原型继承的方式及其缺点</a:t>
            </a:r>
            <a:endParaRPr lang="zh-CN" altLang="en-US" dirty="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6185" y="1793875"/>
            <a:ext cx="3385185" cy="107696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3" name="流程图: 过程 12"/>
          <p:cNvSpPr/>
          <p:nvPr/>
        </p:nvSpPr>
        <p:spPr>
          <a:xfrm>
            <a:off x="3751580" y="328422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cxnSp>
        <p:nvCxnSpPr>
          <p:cNvPr id="17" name="直接箭头连接符 16"/>
          <p:cNvCxnSpPr>
            <a:stCxn id="13" idx="0"/>
          </p:cNvCxnSpPr>
          <p:nvPr/>
        </p:nvCxnSpPr>
        <p:spPr>
          <a:xfrm flipV="1">
            <a:off x="5444490" y="2942590"/>
            <a:ext cx="0" cy="413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肘形连接符 18"/>
          <p:cNvCxnSpPr>
            <a:stCxn id="14" idx="0"/>
            <a:endCxn id="13" idx="1"/>
          </p:cNvCxnSpPr>
          <p:nvPr/>
        </p:nvCxnSpPr>
        <p:spPr>
          <a:xfrm rot="16200000">
            <a:off x="3052445" y="3649345"/>
            <a:ext cx="72326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0" name="肘形连接符 19"/>
          <p:cNvCxnSpPr>
            <a:stCxn id="15" idx="0"/>
            <a:endCxn id="13" idx="3"/>
          </p:cNvCxnSpPr>
          <p:nvPr/>
        </p:nvCxnSpPr>
        <p:spPr>
          <a:xfrm rot="16200000" flipV="1">
            <a:off x="7140258" y="3621723"/>
            <a:ext cx="72390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779520" y="1845310"/>
            <a:ext cx="22942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p>
        </p:txBody>
      </p:sp>
      <p:sp>
        <p:nvSpPr>
          <p:cNvPr id="22" name="文本框 21"/>
          <p:cNvSpPr txBox="1"/>
          <p:nvPr/>
        </p:nvSpPr>
        <p:spPr>
          <a:xfrm>
            <a:off x="3709035" y="235140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p>
        </p:txBody>
      </p:sp>
      <p:sp>
        <p:nvSpPr>
          <p:cNvPr id="23" name="文本框 22"/>
          <p:cNvSpPr txBox="1"/>
          <p:nvPr/>
        </p:nvSpPr>
        <p:spPr>
          <a:xfrm>
            <a:off x="3834130" y="3355975"/>
            <a:ext cx="2722880" cy="429895"/>
          </a:xfrm>
          <a:prstGeom prst="rect">
            <a:avLst/>
          </a:prstGeom>
          <a:noFill/>
        </p:spPr>
        <p:txBody>
          <a:bodyPr wrap="square" rtlCol="0">
            <a:spAutoFit/>
          </a:bodyPr>
          <a:lstStyle/>
          <a:p>
            <a:pPr algn="l"/>
            <a:r>
              <a:rPr lang="en-US" altLang="zh-CN"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“Mike”</a:t>
            </a: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23</a:t>
            </a:r>
          </a:p>
        </p:txBody>
      </p:sp>
      <p:sp>
        <p:nvSpPr>
          <p:cNvPr id="27" name="文本框 26"/>
          <p:cNvSpPr txBox="1"/>
          <p:nvPr/>
        </p:nvSpPr>
        <p:spPr>
          <a:xfrm>
            <a:off x="6153150"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24</a:t>
            </a: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“ABC”</a:t>
            </a: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“DEF”</a:t>
            </a:r>
          </a:p>
        </p:txBody>
      </p:sp>
      <p:sp>
        <p:nvSpPr>
          <p:cNvPr id="31" name="文本框 30"/>
          <p:cNvSpPr txBox="1"/>
          <p:nvPr/>
        </p:nvSpPr>
        <p:spPr>
          <a:xfrm>
            <a:off x="284607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2" name="文本框 31"/>
          <p:cNvSpPr txBox="1"/>
          <p:nvPr/>
        </p:nvSpPr>
        <p:spPr>
          <a:xfrm>
            <a:off x="1524000" y="2915920"/>
            <a:ext cx="2461895" cy="645160"/>
          </a:xfrm>
          <a:prstGeom prst="rect">
            <a:avLst/>
          </a:prstGeom>
          <a:noFill/>
        </p:spPr>
        <p:txBody>
          <a:bodyPr wrap="square" rtlCol="0">
            <a:spAutoFit/>
          </a:bodyPr>
          <a:lstStyle/>
          <a:p>
            <a:pPr algn="l"/>
            <a:r>
              <a:rPr lang="en-US" altLang="en-US" sz="1800">
                <a:solidFill>
                  <a:srgbClr val="FF0000"/>
                </a:solidFill>
                <a:latin typeface="+mn-ea"/>
                <a:ea typeface="+mn-ea"/>
              </a:rPr>
              <a:t>Student.prototype</a:t>
            </a:r>
            <a:r>
              <a:rPr lang="zh-CN" altLang="en-US" sz="1800">
                <a:solidFill>
                  <a:srgbClr val="FF0000"/>
                </a:solidFill>
                <a:latin typeface="+mn-ea"/>
                <a:ea typeface="+mn-ea"/>
              </a:rPr>
              <a:t>即</a:t>
            </a:r>
          </a:p>
          <a:p>
            <a:pPr algn="l"/>
            <a:r>
              <a:rPr lang="zh-CN" altLang="en-US" sz="1800">
                <a:solidFill>
                  <a:srgbClr val="FF0000"/>
                </a:solidFill>
                <a:latin typeface="+mn-ea"/>
                <a:ea typeface="+mn-ea"/>
              </a:rPr>
              <a:t>实例化的</a:t>
            </a:r>
            <a:r>
              <a:rPr lang="en-US" altLang="zh-CN" sz="1800">
                <a:solidFill>
                  <a:srgbClr val="FF0000"/>
                </a:solidFill>
                <a:latin typeface="+mn-ea"/>
                <a:ea typeface="+mn-ea"/>
              </a:rPr>
              <a:t>Person</a:t>
            </a:r>
            <a:r>
              <a:rPr lang="zh-CN" altLang="en-US" sz="1800">
                <a:solidFill>
                  <a:srgbClr val="FF0000"/>
                </a:solidFill>
                <a:latin typeface="+mn-ea"/>
                <a:ea typeface="+mn-ea"/>
              </a:rPr>
              <a:t>对象</a:t>
            </a: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p>
        </p:txBody>
      </p:sp>
      <p:sp>
        <p:nvSpPr>
          <p:cNvPr id="35" name="流程图: 过程 34"/>
          <p:cNvSpPr/>
          <p:nvPr/>
        </p:nvSpPr>
        <p:spPr>
          <a:xfrm>
            <a:off x="9360535"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36" name="文本框 35"/>
          <p:cNvSpPr txBox="1"/>
          <p:nvPr/>
        </p:nvSpPr>
        <p:spPr>
          <a:xfrm>
            <a:off x="9405620"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p>
        </p:txBody>
      </p:sp>
      <p:sp>
        <p:nvSpPr>
          <p:cNvPr id="37" name="流程图: 过程 36"/>
          <p:cNvSpPr/>
          <p:nvPr/>
        </p:nvSpPr>
        <p:spPr>
          <a:xfrm>
            <a:off x="9360535"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38" name="文本框 37"/>
          <p:cNvSpPr txBox="1"/>
          <p:nvPr/>
        </p:nvSpPr>
        <p:spPr>
          <a:xfrm>
            <a:off x="9389110"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p>
        </p:txBody>
      </p:sp>
      <p:cxnSp>
        <p:nvCxnSpPr>
          <p:cNvPr id="39" name="直接箭头连接符 38"/>
          <p:cNvCxnSpPr>
            <a:stCxn id="38" idx="1"/>
          </p:cNvCxnSpPr>
          <p:nvPr/>
        </p:nvCxnSpPr>
        <p:spPr>
          <a:xfrm flipH="1">
            <a:off x="5971540" y="2115185"/>
            <a:ext cx="3417570" cy="11690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0" name="直接箭头连接符 39"/>
          <p:cNvCxnSpPr>
            <a:stCxn id="35" idx="2"/>
            <a:endCxn id="26" idx="3"/>
          </p:cNvCxnSpPr>
          <p:nvPr/>
        </p:nvCxnSpPr>
        <p:spPr>
          <a:xfrm flipH="1">
            <a:off x="4751705" y="3476625"/>
            <a:ext cx="5945505"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1" name="直接箭头连接符 40"/>
          <p:cNvCxnSpPr>
            <a:endCxn id="28" idx="3"/>
          </p:cNvCxnSpPr>
          <p:nvPr/>
        </p:nvCxnSpPr>
        <p:spPr>
          <a:xfrm flipH="1">
            <a:off x="9559290" y="3476625"/>
            <a:ext cx="1146810"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 name="文本框 3"/>
          <p:cNvSpPr txBox="1"/>
          <p:nvPr/>
        </p:nvSpPr>
        <p:spPr>
          <a:xfrm>
            <a:off x="1022350" y="1674495"/>
            <a:ext cx="1775460" cy="1014730"/>
          </a:xfrm>
          <a:prstGeom prst="rect">
            <a:avLst/>
          </a:prstGeom>
          <a:noFill/>
        </p:spPr>
        <p:txBody>
          <a:bodyPr wrap="square" rtlCol="0">
            <a:spAutoFit/>
          </a:bodyPr>
          <a:lstStyle/>
          <a:p>
            <a:pPr algn="l"/>
            <a:r>
              <a:rPr lang="zh-CN" sz="2000">
                <a:solidFill>
                  <a:schemeClr val="accent3">
                    <a:lumMod val="75000"/>
                  </a:schemeClr>
                </a:solidFill>
                <a:latin typeface="+mn-ea"/>
                <a:ea typeface="+mn-ea"/>
              </a:rPr>
              <a:t>红色框为对象</a:t>
            </a:r>
          </a:p>
          <a:p>
            <a:pPr algn="l"/>
            <a:r>
              <a:rPr lang="zh-CN" sz="2000">
                <a:solidFill>
                  <a:schemeClr val="tx2"/>
                </a:solidFill>
                <a:latin typeface="+mn-ea"/>
                <a:ea typeface="+mn-ea"/>
              </a:rPr>
              <a:t>绿色框为构造函数（类）</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par>
                                <p:cTn id="13" presetID="3" presetClass="entr" presetSubtype="1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a:solidFill>
                  <a:srgbClr val="C00000"/>
                </a:solidFill>
                <a:cs typeface="+mn-cs"/>
                <a:sym typeface="+mn-ea"/>
              </a:rPr>
              <a:t>内容提纲</a:t>
            </a:r>
            <a:endParaRPr lang="zh-CN" altLang="en-US" kern="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a:t>
            </a:r>
            <a:endParaRPr kumimoji="0" lang="en-US" altLang="zh-CN" b="0" dirty="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8" name="图片 7"/>
          <p:cNvPicPr>
            <a:picLocks noChangeAspect="1"/>
          </p:cNvPicPr>
          <p:nvPr/>
        </p:nvPicPr>
        <p:blipFill>
          <a:blip r:embed="rId2"/>
          <a:stretch>
            <a:fillRect/>
          </a:stretch>
        </p:blipFill>
        <p:spPr>
          <a:xfrm>
            <a:off x="947420" y="906780"/>
            <a:ext cx="7950835" cy="5130800"/>
          </a:xfrm>
          <a:prstGeom prst="rect">
            <a:avLst/>
          </a:prstGeom>
        </p:spPr>
      </p:pic>
      <p:sp>
        <p:nvSpPr>
          <p:cNvPr id="6" name="文本框 5"/>
          <p:cNvSpPr txBox="1"/>
          <p:nvPr/>
        </p:nvSpPr>
        <p:spPr>
          <a:xfrm>
            <a:off x="6195060" y="2961005"/>
            <a:ext cx="5666105" cy="1783715"/>
          </a:xfrm>
          <a:prstGeom prst="rect">
            <a:avLst/>
          </a:prstGeom>
          <a:noFill/>
        </p:spPr>
        <p:txBody>
          <a:bodyPr wrap="square" rtlCol="0">
            <a:spAutoFit/>
          </a:bodyPr>
          <a:lstStyle/>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7179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 </a:t>
            </a:r>
            <a:r>
              <a:rPr lang="en-US" altLang="zh-CN" sz="2200">
                <a:solidFill>
                  <a:srgbClr val="FF0000"/>
                </a:solidFill>
                <a:latin typeface="+mn-ea"/>
                <a:ea typeface="+mn-ea"/>
                <a:sym typeface="+mn-ea"/>
              </a:rPr>
              <a:t> 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p>
        </p:txBody>
      </p:sp>
      <p:sp>
        <p:nvSpPr>
          <p:cNvPr id="5" name="流程图: 过程 4"/>
          <p:cNvSpPr/>
          <p:nvPr/>
        </p:nvSpPr>
        <p:spPr>
          <a:xfrm>
            <a:off x="9288780"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endCxn id="22" idx="2"/>
          </p:cNvCxnSpPr>
          <p:nvPr/>
        </p:nvCxnSpPr>
        <p:spPr>
          <a:xfrm flipV="1">
            <a:off x="5458460" y="2207260"/>
            <a:ext cx="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289560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p>
        </p:txBody>
      </p:sp>
      <p:sp>
        <p:nvSpPr>
          <p:cNvPr id="16" name="文本框 15"/>
          <p:cNvSpPr txBox="1"/>
          <p:nvPr/>
        </p:nvSpPr>
        <p:spPr>
          <a:xfrm>
            <a:off x="1022350" y="1674495"/>
            <a:ext cx="1775460" cy="1014730"/>
          </a:xfrm>
          <a:prstGeom prst="rect">
            <a:avLst/>
          </a:prstGeom>
          <a:noFill/>
        </p:spPr>
        <p:txBody>
          <a:bodyPr wrap="square" rtlCol="0">
            <a:spAutoFit/>
          </a:bodyPr>
          <a:lstStyle/>
          <a:p>
            <a:pPr algn="l"/>
            <a:r>
              <a:rPr lang="zh-CN" sz="2000">
                <a:solidFill>
                  <a:schemeClr val="accent3">
                    <a:lumMod val="75000"/>
                  </a:schemeClr>
                </a:solidFill>
                <a:latin typeface="+mn-ea"/>
                <a:ea typeface="+mn-ea"/>
              </a:rPr>
              <a:t>红色框为对象</a:t>
            </a:r>
          </a:p>
          <a:p>
            <a:pPr algn="l"/>
            <a:r>
              <a:rPr lang="zh-CN" sz="2000">
                <a:solidFill>
                  <a:schemeClr val="tx2"/>
                </a:solidFill>
                <a:latin typeface="+mn-ea"/>
                <a:ea typeface="+mn-ea"/>
              </a:rPr>
              <a:t>绿色框为构造函数（类）</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a:t>
            </a:r>
            <a:endParaRPr kumimoji="0" lang="en-US" altLang="zh-CN" b="0" dirty="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sp>
        <p:nvSpPr>
          <p:cNvPr id="2" name="文本框 1"/>
          <p:cNvSpPr txBox="1"/>
          <p:nvPr/>
        </p:nvSpPr>
        <p:spPr>
          <a:xfrm>
            <a:off x="6229350" y="6036945"/>
            <a:ext cx="5420360"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 </a:t>
            </a:r>
            <a:r>
              <a:rPr lang="en-US" altLang="zh-CN" sz="2200">
                <a:solidFill>
                  <a:srgbClr val="FF0000"/>
                </a:solidFill>
                <a:latin typeface="+mn-ea"/>
                <a:ea typeface="+mn-ea"/>
                <a:sym typeface="+mn-ea"/>
              </a:rPr>
              <a:t>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pic>
        <p:nvPicPr>
          <p:cNvPr id="5" name="图片 4"/>
          <p:cNvPicPr>
            <a:picLocks noChangeAspect="1"/>
          </p:cNvPicPr>
          <p:nvPr/>
        </p:nvPicPr>
        <p:blipFill>
          <a:blip r:embed="rId2"/>
          <a:stretch>
            <a:fillRect/>
          </a:stretch>
        </p:blipFill>
        <p:spPr>
          <a:xfrm>
            <a:off x="947420" y="955675"/>
            <a:ext cx="8172450" cy="4924425"/>
          </a:xfrm>
          <a:prstGeom prst="rect">
            <a:avLst/>
          </a:prstGeom>
        </p:spPr>
      </p:pic>
      <p:sp>
        <p:nvSpPr>
          <p:cNvPr id="6" name="文本框 5"/>
          <p:cNvSpPr txBox="1"/>
          <p:nvPr/>
        </p:nvSpPr>
        <p:spPr>
          <a:xfrm>
            <a:off x="7024370" y="3416300"/>
            <a:ext cx="4338320" cy="1106805"/>
          </a:xfrm>
          <a:prstGeom prst="rect">
            <a:avLst/>
          </a:prstGeom>
          <a:noFill/>
        </p:spPr>
        <p:txBody>
          <a:bodyPr wrap="square" rtlCol="0">
            <a:spAutoFit/>
          </a:bodyPr>
          <a:lstStyle/>
          <a:p>
            <a:pPr algn="l"/>
            <a:r>
              <a:rPr lang="zh-CN" sz="2200">
                <a:solidFill>
                  <a:srgbClr val="FF0000"/>
                </a:solidFill>
                <a:latin typeface="+mn-ea"/>
                <a:ea typeface="+mn-ea"/>
              </a:rPr>
              <a:t>如果不把</a:t>
            </a:r>
          </a:p>
          <a:p>
            <a:pPr algn="l"/>
            <a:r>
              <a:rPr lang="en-US" altLang="zh-CN" sz="2200">
                <a:solidFill>
                  <a:srgbClr val="FF0000"/>
                </a:solidFill>
                <a:latin typeface="+mn-ea"/>
                <a:ea typeface="+mn-ea"/>
              </a:rPr>
              <a:t>Student.prototype.constructor</a:t>
            </a:r>
          </a:p>
          <a:p>
            <a:pPr algn="l"/>
            <a:r>
              <a:rPr lang="zh-CN" altLang="en-US" sz="2200">
                <a:solidFill>
                  <a:srgbClr val="FF0000"/>
                </a:solidFill>
                <a:latin typeface="+mn-ea"/>
                <a:ea typeface="+mn-ea"/>
              </a:rPr>
              <a:t>指回</a:t>
            </a:r>
            <a:r>
              <a:rPr lang="en-US" altLang="zh-CN" sz="2200">
                <a:solidFill>
                  <a:srgbClr val="FF0000"/>
                </a:solidFill>
                <a:latin typeface="+mn-ea"/>
                <a:ea typeface="+mn-ea"/>
              </a:rPr>
              <a:t>Student</a:t>
            </a:r>
            <a:r>
              <a:rPr lang="zh-CN" altLang="en-US" sz="2200">
                <a:solidFill>
                  <a:srgbClr val="FF0000"/>
                </a:solidFill>
                <a:latin typeface="+mn-ea"/>
                <a:ea typeface="+mn-ea"/>
              </a:rPr>
              <a:t>，那它将指向谁？</a:t>
            </a: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1074</Words>
  <Application>Microsoft Office PowerPoint</Application>
  <PresentationFormat>宽屏</PresentationFormat>
  <Paragraphs>141</Paragraphs>
  <Slides>19</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微软雅黑</vt:lpstr>
      <vt:lpstr>Arial</vt:lpstr>
      <vt:lpstr>Wingdings</vt:lpstr>
      <vt:lpstr>Office 主题</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lenovo</cp:lastModifiedBy>
  <cp:revision>3103</cp:revision>
  <cp:lastPrinted>2411-12-30T00:00:00Z</cp:lastPrinted>
  <dcterms:created xsi:type="dcterms:W3CDTF">2003-05-12T10:17:00Z</dcterms:created>
  <dcterms:modified xsi:type="dcterms:W3CDTF">2019-04-26T01:30:06Z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