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773" r:id="rId2"/>
    <p:sldId id="1267" r:id="rId3"/>
    <p:sldId id="1275" r:id="rId4"/>
    <p:sldId id="1305" r:id="rId5"/>
    <p:sldId id="1306" r:id="rId6"/>
    <p:sldId id="1276" r:id="rId7"/>
    <p:sldId id="1308" r:id="rId8"/>
    <p:sldId id="1307" r:id="rId9"/>
    <p:sldId id="1309" r:id="rId10"/>
    <p:sldId id="1310" r:id="rId11"/>
    <p:sldId id="1311" r:id="rId12"/>
    <p:sldId id="1312" r:id="rId13"/>
    <p:sldId id="1313" r:id="rId14"/>
    <p:sldId id="1314" r:id="rId15"/>
    <p:sldId id="1315" r:id="rId16"/>
    <p:sldId id="1316" r:id="rId17"/>
    <p:sldId id="1317" r:id="rId18"/>
    <p:sldId id="1318" r:id="rId19"/>
    <p:sldId id="1319" r:id="rId20"/>
    <p:sldId id="1320" r:id="rId21"/>
    <p:sldId id="1321" r:id="rId22"/>
    <p:sldId id="1322" r:id="rId23"/>
    <p:sldId id="1323" r:id="rId24"/>
    <p:sldId id="1324" r:id="rId25"/>
    <p:sldId id="1298" r:id="rId2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7">
          <p15:clr>
            <a:srgbClr val="A4A3A4"/>
          </p15:clr>
        </p15:guide>
        <p15:guide id="2" pos="1845">
          <p15:clr>
            <a:srgbClr val="A4A3A4"/>
          </p15:clr>
        </p15:guide>
        <p15:guide id="3" pos="75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270" autoAdjust="0"/>
  </p:normalViewPr>
  <p:slideViewPr>
    <p:cSldViewPr snapToObjects="1">
      <p:cViewPr varScale="1">
        <p:scale>
          <a:sx n="72" d="100"/>
          <a:sy n="72" d="100"/>
        </p:scale>
        <p:origin x="564" y="72"/>
      </p:cViewPr>
      <p:guideLst>
        <p:guide orient="horz" pos="1467"/>
        <p:guide pos="1845"/>
        <p:guide pos="754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0"/>
        <p:guide pos="2166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9290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45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6740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2072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203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87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6456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5148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12103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886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7189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689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59028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7274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7997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268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243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00087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8952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166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 dirty="0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365116" y="470090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en-US" altLang="zh-CN" dirty="0">
                <a:latin typeface="+mj-ea"/>
                <a:ea typeface="+mj-ea"/>
                <a:sym typeface="+mn-ea"/>
              </a:rPr>
              <a:t>jQuery</a:t>
            </a:r>
            <a:r>
              <a:rPr lang="zh-CN" altLang="en-US" dirty="0">
                <a:latin typeface="+mj-ea"/>
                <a:ea typeface="+mj-ea"/>
                <a:sym typeface="+mn-ea"/>
              </a:rPr>
              <a:t>核心</a:t>
            </a:r>
            <a:endParaRPr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选择器汇总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0F700B-5F39-4616-A015-8CE3B0656B4E}"/>
              </a:ext>
            </a:extLst>
          </p:cNvPr>
          <p:cNvSpPr txBox="1"/>
          <p:nvPr/>
        </p:nvSpPr>
        <p:spPr>
          <a:xfrm>
            <a:off x="5375670" y="4869660"/>
            <a:ext cx="2305056" cy="7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过滤选择器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708B50-B8B6-443A-98DD-D7E5A2FA4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849" y="1298336"/>
            <a:ext cx="9375241" cy="335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7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选择器汇总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DAF674-0D81-422A-805E-61AD2C1F9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302" y="1556142"/>
            <a:ext cx="9020749" cy="36016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28C25F-D849-4D45-85AA-ACBF77B16FC7}"/>
              </a:ext>
            </a:extLst>
          </p:cNvPr>
          <p:cNvSpPr txBox="1"/>
          <p:nvPr/>
        </p:nvSpPr>
        <p:spPr>
          <a:xfrm>
            <a:off x="5202783" y="5090251"/>
            <a:ext cx="2305056" cy="7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表单选择器</a:t>
            </a:r>
          </a:p>
        </p:txBody>
      </p:sp>
    </p:spTree>
    <p:extLst>
      <p:ext uri="{BB962C8B-B14F-4D97-AF65-F5344CB8AC3E}">
        <p14:creationId xmlns:p14="http://schemas.microsoft.com/office/powerpoint/2010/main" val="382143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ym typeface="+mn-ea"/>
              </a:rPr>
              <a:t>jQuery</a:t>
            </a:r>
            <a:r>
              <a:rPr lang="zh-CN" altLang="en-US" sz="2800" b="1" dirty="0">
                <a:sym typeface="+mn-ea"/>
              </a:rPr>
              <a:t>简介</a:t>
            </a:r>
            <a:endParaRPr lang="en-US" altLang="zh-CN" sz="2800" b="1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ym typeface="+mn-ea"/>
              </a:rPr>
              <a:t>jQuery</a:t>
            </a:r>
            <a:r>
              <a:rPr lang="zh-CN" altLang="en-US" sz="2800" b="1" dirty="0">
                <a:sym typeface="+mn-ea"/>
              </a:rPr>
              <a:t>选择器</a:t>
            </a:r>
            <a:endParaRPr lang="en-US" altLang="zh-CN" sz="2800" b="1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事件</a:t>
            </a:r>
            <a:endParaRPr lang="en-US" altLang="zh-CN" sz="2800" b="1" dirty="0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jQuery DOM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操作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4149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47420" y="1484109"/>
            <a:ext cx="10721975" cy="2305056"/>
          </a:xfrm>
        </p:spPr>
        <p:txBody>
          <a:bodyPr/>
          <a:lstStyle/>
          <a:p>
            <a:pPr marL="168275" lvl="1" indent="0">
              <a:buNone/>
            </a:pPr>
            <a:r>
              <a:rPr lang="zh-CN" altLang="en-US" dirty="0"/>
              <a:t>事件是指可以被</a:t>
            </a:r>
            <a:r>
              <a:rPr lang="en-US" altLang="zh-CN" dirty="0" err="1"/>
              <a:t>Javascript</a:t>
            </a:r>
            <a:r>
              <a:rPr lang="zh-CN" altLang="en-US" dirty="0"/>
              <a:t>侦测到的行为。</a:t>
            </a:r>
          </a:p>
          <a:p>
            <a:pPr marL="168275" lvl="1" indent="0">
              <a:buNone/>
            </a:pPr>
            <a:r>
              <a:rPr lang="zh-CN" altLang="en-US" dirty="0"/>
              <a:t>		</a:t>
            </a:r>
            <a:r>
              <a:rPr lang="en-US" altLang="zh-CN" dirty="0"/>
              <a:t> </a:t>
            </a:r>
            <a:r>
              <a:rPr lang="en-US" altLang="zh-CN" dirty="0" err="1"/>
              <a:t>Javascript</a:t>
            </a:r>
            <a:r>
              <a:rPr lang="zh-CN" altLang="en-US" dirty="0"/>
              <a:t>原生的事件和</a:t>
            </a:r>
            <a:r>
              <a:rPr lang="en-US" altLang="zh-CN" dirty="0"/>
              <a:t>jQuery</a:t>
            </a:r>
            <a:r>
              <a:rPr lang="zh-CN" altLang="en-US" dirty="0"/>
              <a:t>中的事件是一致的，唯一不同是调用和处理事件的方式不同。</a:t>
            </a:r>
            <a:endParaRPr lang="en-US" altLang="zh-CN" dirty="0"/>
          </a:p>
          <a:p>
            <a:pPr marL="168275" lvl="1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事件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9A08C0-044C-459A-B940-EE5DF1055FB5}"/>
              </a:ext>
            </a:extLst>
          </p:cNvPr>
          <p:cNvSpPr txBox="1"/>
          <p:nvPr/>
        </p:nvSpPr>
        <p:spPr>
          <a:xfrm>
            <a:off x="6509407" y="3794121"/>
            <a:ext cx="533044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/>
              <a:t>$(“</a:t>
            </a:r>
            <a:r>
              <a:rPr lang="en-US" altLang="zh-CN" sz="2000" b="1" i="1" dirty="0"/>
              <a:t>selector</a:t>
            </a:r>
            <a:r>
              <a:rPr lang="en-US" altLang="zh-CN" sz="2000" b="1" dirty="0"/>
              <a:t>”) . 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EventName</a:t>
            </a:r>
            <a:r>
              <a:rPr lang="en-US" altLang="zh-CN" sz="2000" b="1" i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/>
              <a:t>( </a:t>
            </a:r>
            <a:r>
              <a:rPr lang="en-US" altLang="zh-CN" sz="2000" b="1" dirty="0">
                <a:solidFill>
                  <a:srgbClr val="FF0000"/>
                </a:solidFill>
              </a:rPr>
              <a:t>function(){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FF0000"/>
                </a:solidFill>
              </a:rPr>
              <a:t> //</a:t>
            </a:r>
            <a:r>
              <a:rPr lang="zh-CN" altLang="en-US" sz="2000" dirty="0">
                <a:solidFill>
                  <a:srgbClr val="FF0000"/>
                </a:solidFill>
              </a:rPr>
              <a:t>事件处理函数的函数体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}</a:t>
            </a:r>
            <a:r>
              <a:rPr lang="en-US" altLang="zh-CN" sz="2000" b="1" dirty="0"/>
              <a:t>);</a:t>
            </a:r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F91D0D-3B25-4B5C-93F7-6C43106402C0}"/>
              </a:ext>
            </a:extLst>
          </p:cNvPr>
          <p:cNvSpPr txBox="1"/>
          <p:nvPr/>
        </p:nvSpPr>
        <p:spPr>
          <a:xfrm>
            <a:off x="542971" y="3789165"/>
            <a:ext cx="5765436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Element.EventName</a:t>
            </a:r>
            <a:r>
              <a:rPr lang="en-US" altLang="zh-CN" sz="2000" b="1" dirty="0"/>
              <a:t> = function() {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/>
              <a:t>		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事件处理函数函数体</a:t>
            </a:r>
            <a:endParaRPr lang="en-US" altLang="zh-CN" sz="20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50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事件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292132F-8D49-4D4A-9FB6-43FD4956F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0448"/>
              </p:ext>
            </p:extLst>
          </p:nvPr>
        </p:nvGraphicFramePr>
        <p:xfrm>
          <a:off x="2206218" y="1133770"/>
          <a:ext cx="6987201" cy="4590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4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事件名</a:t>
                      </a: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描述</a:t>
                      </a:r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441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ready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文档就绪事件（当 </a:t>
                      </a:r>
                      <a:r>
                        <a:rPr lang="en-US" altLang="zh-CN" sz="1800" dirty="0"/>
                        <a:t>HTML </a:t>
                      </a:r>
                      <a:r>
                        <a:rPr lang="zh-CN" altLang="en-US" sz="1800" dirty="0"/>
                        <a:t>文档就绪可用时）</a:t>
                      </a:r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441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8000"/>
                          </a:solidFill>
                        </a:rPr>
                        <a:t>click</a:t>
                      </a:r>
                      <a:endParaRPr lang="zh-CN" alt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鼠标单击事件</a:t>
                      </a:r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441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8000"/>
                          </a:solidFill>
                        </a:rPr>
                        <a:t>mouseover</a:t>
                      </a:r>
                      <a:endParaRPr lang="zh-CN" alt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鼠标移上事件</a:t>
                      </a:r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686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rgbClr val="008000"/>
                          </a:solidFill>
                        </a:rPr>
                        <a:t>mouseout</a:t>
                      </a:r>
                      <a:endParaRPr lang="zh-CN" alt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鼠标移开时间</a:t>
                      </a:r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686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rgbClr val="008000"/>
                          </a:solidFill>
                        </a:rPr>
                        <a:t>mousemove</a:t>
                      </a:r>
                      <a:endParaRPr lang="zh-CN" alt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鼠标在元素上移动事件</a:t>
                      </a:r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441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8000"/>
                          </a:solidFill>
                        </a:rPr>
                        <a:t>blur</a:t>
                      </a:r>
                      <a:endParaRPr lang="zh-CN" alt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元素失去焦点事件</a:t>
                      </a:r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441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8000"/>
                          </a:solidFill>
                        </a:rPr>
                        <a:t>focus</a:t>
                      </a:r>
                      <a:endParaRPr lang="zh-CN" alt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元素获得焦点事件</a:t>
                      </a:r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441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8000"/>
                          </a:solidFill>
                        </a:rPr>
                        <a:t>...</a:t>
                      </a:r>
                      <a:endParaRPr lang="zh-CN" alt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...</a:t>
                      </a:r>
                      <a:endParaRPr lang="zh-CN" altLang="en-US" sz="1800" dirty="0"/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矩形 5">
            <a:extLst>
              <a:ext uri="{FF2B5EF4-FFF2-40B4-BE49-F238E27FC236}">
                <a16:creationId xmlns:a16="http://schemas.microsoft.com/office/drawing/2014/main" id="{4E36509F-CB7F-482B-B8B7-78903A42F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509" y="5291894"/>
            <a:ext cx="3051820" cy="49022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事件名称去掉</a:t>
            </a:r>
            <a:r>
              <a:rPr lang="en-US" altLang="zh-CN" sz="2400" dirty="0">
                <a:solidFill>
                  <a:schemeClr val="bg1"/>
                </a:solidFill>
              </a:rPr>
              <a:t>on</a:t>
            </a:r>
            <a:r>
              <a:rPr lang="zh-CN" altLang="en-US" sz="2400" dirty="0">
                <a:solidFill>
                  <a:schemeClr val="bg1"/>
                </a:solidFill>
              </a:rPr>
              <a:t>前缀</a:t>
            </a:r>
          </a:p>
        </p:txBody>
      </p:sp>
    </p:spTree>
    <p:extLst>
      <p:ext uri="{BB962C8B-B14F-4D97-AF65-F5344CB8AC3E}">
        <p14:creationId xmlns:p14="http://schemas.microsoft.com/office/powerpoint/2010/main" val="3098988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47420" y="1484109"/>
            <a:ext cx="10721975" cy="2233023"/>
          </a:xfrm>
        </p:spPr>
        <p:txBody>
          <a:bodyPr/>
          <a:lstStyle/>
          <a:p>
            <a:pPr marL="168275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实现如下效果：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168275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要求</a:t>
            </a:r>
            <a:r>
              <a:rPr lang="zh-CN" altLang="en-US" dirty="0"/>
              <a:t>：当鼠标移动到某层时</a:t>
            </a:r>
            <a:r>
              <a:rPr lang="en-US" altLang="zh-CN" dirty="0"/>
              <a:t>,</a:t>
            </a:r>
            <a:r>
              <a:rPr lang="zh-CN" altLang="en-US" dirty="0"/>
              <a:t>该层颜色背景色为</a:t>
            </a:r>
            <a:r>
              <a:rPr lang="en-US" altLang="zh-CN" dirty="0"/>
              <a:t>:</a:t>
            </a:r>
            <a:r>
              <a:rPr lang="zh-CN" altLang="en-US" dirty="0"/>
              <a:t>蓝色；当鼠标移出时</a:t>
            </a:r>
            <a:r>
              <a:rPr lang="en-US" altLang="zh-CN" dirty="0"/>
              <a:t>,</a:t>
            </a:r>
            <a:r>
              <a:rPr lang="zh-CN" altLang="en-US" dirty="0"/>
              <a:t>变为浅灰色；当单机某层，该层背景颜色为</a:t>
            </a:r>
            <a:r>
              <a:rPr lang="en-US" altLang="zh-CN" dirty="0"/>
              <a:t>:</a:t>
            </a:r>
            <a:r>
              <a:rPr lang="zh-CN" altLang="en-US" dirty="0"/>
              <a:t>红色；</a:t>
            </a:r>
          </a:p>
          <a:p>
            <a:pPr marL="168275" lvl="1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事件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5DC14E-BF99-4C6D-BC69-09EFD7DAA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55" y="3356967"/>
            <a:ext cx="9004125" cy="14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0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ym typeface="+mn-ea"/>
              </a:rPr>
              <a:t>jQuery</a:t>
            </a:r>
            <a:r>
              <a:rPr lang="zh-CN" altLang="en-US" sz="2800" b="1" dirty="0">
                <a:sym typeface="+mn-ea"/>
              </a:rPr>
              <a:t>简介</a:t>
            </a:r>
            <a:endParaRPr lang="en-US" altLang="zh-CN" sz="2800" b="1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ym typeface="+mn-ea"/>
              </a:rPr>
              <a:t>jQuery</a:t>
            </a:r>
            <a:r>
              <a:rPr lang="zh-CN" altLang="en-US" sz="2800" b="1" dirty="0">
                <a:sym typeface="+mn-ea"/>
              </a:rPr>
              <a:t>选择器</a:t>
            </a:r>
            <a:endParaRPr lang="en-US" altLang="zh-CN" sz="2800" b="1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ym typeface="+mn-ea"/>
              </a:rPr>
              <a:t>jQuery</a:t>
            </a:r>
            <a:r>
              <a:rPr lang="zh-CN" altLang="en-US" sz="2800" b="1" dirty="0">
                <a:sym typeface="+mn-ea"/>
              </a:rPr>
              <a:t>事件</a:t>
            </a:r>
            <a:endParaRPr lang="en-US" altLang="zh-CN" sz="2800" b="1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jQuery DOM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操作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39257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629954" y="1786020"/>
            <a:ext cx="10721975" cy="2737254"/>
          </a:xfrm>
        </p:spPr>
        <p:txBody>
          <a:bodyPr/>
          <a:lstStyle/>
          <a:p>
            <a:pPr marL="168275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查找节点</a:t>
            </a:r>
          </a:p>
          <a:p>
            <a:pPr marL="168275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插入节点</a:t>
            </a:r>
          </a:p>
          <a:p>
            <a:pPr marL="168275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删除节点</a:t>
            </a:r>
          </a:p>
          <a:p>
            <a:pPr marL="168275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设置和获取</a:t>
            </a: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>
                <a:solidFill>
                  <a:srgbClr val="FF0000"/>
                </a:solidFill>
              </a:rPr>
              <a:t>、文本和值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15CA8C-211D-4514-A49A-289383B0C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726" y="1849917"/>
            <a:ext cx="1304730" cy="130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9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66504" y="2204439"/>
            <a:ext cx="10721975" cy="2737254"/>
          </a:xfrm>
        </p:spPr>
        <p:txBody>
          <a:bodyPr/>
          <a:lstStyle/>
          <a:p>
            <a:pPr marL="168275" lvl="1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结合</a:t>
            </a:r>
            <a:r>
              <a:rPr lang="en-US" altLang="zh-CN" dirty="0">
                <a:solidFill>
                  <a:srgbClr val="C00000"/>
                </a:solidFill>
              </a:rPr>
              <a:t>DOM</a:t>
            </a:r>
            <a:r>
              <a:rPr lang="zh-CN" altLang="en-US" dirty="0">
                <a:solidFill>
                  <a:srgbClr val="C00000"/>
                </a:solidFill>
              </a:rPr>
              <a:t>操作实现如下效果：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168275" lvl="1" indent="0">
              <a:buNone/>
            </a:pPr>
            <a:r>
              <a:rPr lang="zh-CN" altLang="en-US" dirty="0"/>
              <a:t>用户名不能为空，否则提示错误，</a:t>
            </a:r>
            <a:endParaRPr lang="en-US" altLang="zh-CN" dirty="0"/>
          </a:p>
          <a:p>
            <a:pPr marL="168275" lvl="1" indent="0">
              <a:buNone/>
            </a:pPr>
            <a:r>
              <a:rPr lang="zh-CN" altLang="en-US" dirty="0"/>
              <a:t>密码不能为空，否则提示错误，使用</a:t>
            </a:r>
            <a:endParaRPr lang="en-US" altLang="zh-CN" dirty="0"/>
          </a:p>
          <a:p>
            <a:pPr marL="168275" lvl="1" indent="0">
              <a:buNone/>
            </a:pPr>
            <a:r>
              <a:rPr lang="en-US" altLang="zh-CN" dirty="0"/>
              <a:t>jQuery </a:t>
            </a:r>
            <a:r>
              <a:rPr lang="zh-CN" altLang="en-US" dirty="0"/>
              <a:t>文档操作的相关方法实现该过程。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CDE1C4-0E14-44A4-BB7E-0F5F19982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429" y="2666506"/>
            <a:ext cx="3845569" cy="181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9953" y="1484109"/>
            <a:ext cx="10721975" cy="2737254"/>
          </a:xfrm>
        </p:spPr>
        <p:txBody>
          <a:bodyPr/>
          <a:lstStyle/>
          <a:p>
            <a:pPr marL="168275" lvl="1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步骤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168275" lvl="1" indent="0">
              <a:buNone/>
            </a:pPr>
            <a:r>
              <a:rPr lang="zh-CN" altLang="en-US" dirty="0"/>
              <a:t>当用户名文本框失去焦点时，判断文本框是否为空，生成一个新节点，添加到对应位置上。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1D82EE-14A1-4A3A-A68E-9E5F165E3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16" y="3573066"/>
            <a:ext cx="7561905" cy="20952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335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简介</a:t>
            </a:r>
            <a:endParaRPr lang="en-US" altLang="zh-CN" sz="2800" b="1" dirty="0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ym typeface="+mn-ea"/>
              </a:rPr>
              <a:t>jQuery</a:t>
            </a:r>
            <a:r>
              <a:rPr lang="zh-CN" altLang="en-US" sz="2800" b="1" dirty="0">
                <a:sym typeface="+mn-ea"/>
              </a:rPr>
              <a:t>选择器</a:t>
            </a:r>
            <a:endParaRPr lang="en-US" altLang="zh-CN" sz="2800" b="1" dirty="0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事件</a:t>
            </a:r>
            <a:endParaRPr lang="en-US" altLang="zh-CN" sz="2800" b="1" dirty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jQuery DOM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操作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9953" y="1268010"/>
            <a:ext cx="10721975" cy="2737254"/>
          </a:xfrm>
        </p:spPr>
        <p:txBody>
          <a:bodyPr/>
          <a:lstStyle/>
          <a:p>
            <a:pPr marL="168275" lvl="1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jQuery</a:t>
            </a:r>
            <a:r>
              <a:rPr lang="zh-CN" altLang="en-US" dirty="0">
                <a:solidFill>
                  <a:srgbClr val="C00000"/>
                </a:solidFill>
              </a:rPr>
              <a:t>添加</a:t>
            </a:r>
            <a:r>
              <a:rPr lang="en-US" altLang="zh-CN" dirty="0">
                <a:solidFill>
                  <a:srgbClr val="C00000"/>
                </a:solidFill>
              </a:rPr>
              <a:t>DOM</a:t>
            </a:r>
            <a:r>
              <a:rPr lang="zh-CN" altLang="en-US" dirty="0">
                <a:solidFill>
                  <a:srgbClr val="C00000"/>
                </a:solidFill>
              </a:rPr>
              <a:t>节点的方法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28C74F-4029-4295-8D72-FE3BD616D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194130"/>
              </p:ext>
            </p:extLst>
          </p:nvPr>
        </p:nvGraphicFramePr>
        <p:xfrm>
          <a:off x="1774020" y="2141409"/>
          <a:ext cx="8128000" cy="372771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57132">
                  <a:extLst>
                    <a:ext uri="{9D8B030D-6E8A-4147-A177-3AD203B41FA5}">
                      <a16:colId xmlns:a16="http://schemas.microsoft.com/office/drawing/2014/main" val="2542140098"/>
                    </a:ext>
                  </a:extLst>
                </a:gridCol>
                <a:gridCol w="6370868">
                  <a:extLst>
                    <a:ext uri="{9D8B030D-6E8A-4147-A177-3AD203B41FA5}">
                      <a16:colId xmlns:a16="http://schemas.microsoft.com/office/drawing/2014/main" val="1478041218"/>
                    </a:ext>
                  </a:extLst>
                </a:gridCol>
              </a:tblGrid>
              <a:tr h="4141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88938"/>
                  </a:ext>
                </a:extLst>
              </a:tr>
              <a:tr h="414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after()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/>
                        <a:t>在匹配的元素之后插入内容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54367"/>
                  </a:ext>
                </a:extLst>
              </a:tr>
              <a:tr h="414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err="1"/>
                        <a:t>insertAfter</a:t>
                      </a:r>
                      <a:r>
                        <a:rPr lang="en-US" altLang="zh-CN" sz="1700" dirty="0"/>
                        <a:t>()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/>
                        <a:t>把匹配的元素插入到另一个指定的元素集合的后面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216040"/>
                  </a:ext>
                </a:extLst>
              </a:tr>
              <a:tr h="414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before()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/>
                        <a:t>在每个匹配的元素之前插入内容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422169"/>
                  </a:ext>
                </a:extLst>
              </a:tr>
              <a:tr h="414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err="1"/>
                        <a:t>insertBefore</a:t>
                      </a:r>
                      <a:r>
                        <a:rPr lang="en-US" altLang="zh-CN" sz="1700" dirty="0"/>
                        <a:t>()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/>
                        <a:t>把匹配的元素插入到另一个指定的元素集合的前面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35928"/>
                  </a:ext>
                </a:extLst>
              </a:tr>
              <a:tr h="414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append()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/>
                        <a:t>向匹配元素集合中的每个元素结尾插入由参数指定的内容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20746"/>
                  </a:ext>
                </a:extLst>
              </a:tr>
              <a:tr h="414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err="1"/>
                        <a:t>appendTo</a:t>
                      </a:r>
                      <a:r>
                        <a:rPr lang="en-US" altLang="zh-CN" sz="1700" dirty="0"/>
                        <a:t>()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/>
                        <a:t>向目标结尾插入匹配元素集合中的每个元素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773598"/>
                  </a:ext>
                </a:extLst>
              </a:tr>
              <a:tr h="414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prepend()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/>
                        <a:t>向匹配元素集合中的每个元素开头插入由参数指定的内容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95125"/>
                  </a:ext>
                </a:extLst>
              </a:tr>
              <a:tr h="414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err="1"/>
                        <a:t>prependTo</a:t>
                      </a:r>
                      <a:r>
                        <a:rPr lang="en-US" altLang="zh-CN" sz="1700" dirty="0"/>
                        <a:t>()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/>
                        <a:t>向目标开头插入匹配元素集合中的每个元素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437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12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9953" y="1484109"/>
            <a:ext cx="10721975" cy="2737254"/>
          </a:xfrm>
        </p:spPr>
        <p:txBody>
          <a:bodyPr/>
          <a:lstStyle/>
          <a:p>
            <a:pPr marL="168275" lvl="1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步骤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</a:p>
          <a:p>
            <a:pPr marL="168275" lvl="1" indent="0">
              <a:buNone/>
            </a:pPr>
            <a:r>
              <a:rPr lang="zh-CN" altLang="en-US" dirty="0"/>
              <a:t>如果判断文本框为非空，则将错误提示</a:t>
            </a:r>
            <a:r>
              <a:rPr lang="en-US" altLang="zh-CN" dirty="0"/>
              <a:t>span</a:t>
            </a:r>
            <a:r>
              <a:rPr lang="zh-CN" altLang="en-US" dirty="0"/>
              <a:t>从文档结构中移除，选中特定元素使用</a:t>
            </a:r>
            <a:r>
              <a:rPr lang="en-US" altLang="zh-CN" dirty="0"/>
              <a:t>remove()</a:t>
            </a:r>
            <a:r>
              <a:rPr lang="zh-CN" altLang="en-US" dirty="0"/>
              <a:t>方法移除。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4EDAA1-14B5-4732-95F9-DCD136E51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16" y="3238796"/>
            <a:ext cx="7131267" cy="3007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911C07A-25A0-4D73-922E-A098ED00D97A}"/>
              </a:ext>
            </a:extLst>
          </p:cNvPr>
          <p:cNvCxnSpPr>
            <a:cxnSpLocks/>
          </p:cNvCxnSpPr>
          <p:nvPr/>
        </p:nvCxnSpPr>
        <p:spPr bwMode="auto">
          <a:xfrm>
            <a:off x="3790944" y="5589990"/>
            <a:ext cx="381775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5476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48222" y="1340043"/>
            <a:ext cx="11226517" cy="1512693"/>
          </a:xfrm>
        </p:spPr>
        <p:txBody>
          <a:bodyPr/>
          <a:lstStyle/>
          <a:p>
            <a:pPr marL="168275" lvl="1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步骤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</a:p>
          <a:p>
            <a:pPr marL="168275" lvl="1" indent="0">
              <a:buNone/>
            </a:pPr>
            <a:r>
              <a:rPr lang="zh-CN" altLang="en-US" dirty="0"/>
              <a:t>如果以上实例不使用插入节点的方式，而是通过设置已有节点标签内部的内容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81F487-3695-45DD-AD79-0382E75DB7C1}"/>
              </a:ext>
            </a:extLst>
          </p:cNvPr>
          <p:cNvSpPr txBox="1"/>
          <p:nvPr/>
        </p:nvSpPr>
        <p:spPr>
          <a:xfrm>
            <a:off x="7408677" y="3074243"/>
            <a:ext cx="3830595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html()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：获取或改变匹配的选中元素的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html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标签内部的内容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2F0501-EA77-40C7-8091-7F3B49BCF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723" y="3081130"/>
            <a:ext cx="5580777" cy="2505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73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9953" y="1484109"/>
            <a:ext cx="10721975" cy="2737254"/>
          </a:xfrm>
        </p:spPr>
        <p:txBody>
          <a:bodyPr/>
          <a:lstStyle/>
          <a:p>
            <a:pPr marL="168275" lvl="1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属性操作相关方法：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26017C-1827-42AB-BEE3-2FF2255E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51" y="2389452"/>
            <a:ext cx="8979895" cy="321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9953" y="1484109"/>
            <a:ext cx="10721975" cy="2737254"/>
          </a:xfrm>
        </p:spPr>
        <p:txBody>
          <a:bodyPr/>
          <a:lstStyle/>
          <a:p>
            <a:pPr marL="168275" lvl="1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步骤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</a:p>
          <a:p>
            <a:pPr marL="168275" lvl="1" indent="0">
              <a:buNone/>
            </a:pPr>
            <a:r>
              <a:rPr lang="zh-CN" altLang="en-US" dirty="0"/>
              <a:t>给添加的</a:t>
            </a:r>
            <a:r>
              <a:rPr lang="en-US" altLang="zh-CN" dirty="0"/>
              <a:t>error</a:t>
            </a:r>
            <a:r>
              <a:rPr lang="zh-CN" altLang="en-US" dirty="0"/>
              <a:t>节点，添加一个</a:t>
            </a:r>
            <a:r>
              <a:rPr lang="en-US" altLang="zh-CN" dirty="0"/>
              <a:t>class</a:t>
            </a:r>
            <a:r>
              <a:rPr lang="zh-CN" altLang="en-US" dirty="0"/>
              <a:t>属性值。添加方式可以使用</a:t>
            </a:r>
            <a:r>
              <a:rPr lang="en-US" altLang="zh-CN" dirty="0" err="1"/>
              <a:t>attr</a:t>
            </a:r>
            <a:r>
              <a:rPr lang="en-US" altLang="zh-CN" dirty="0"/>
              <a:t>()</a:t>
            </a:r>
            <a:r>
              <a:rPr lang="zh-CN" altLang="en-US" dirty="0"/>
              <a:t>或者</a:t>
            </a:r>
            <a:r>
              <a:rPr lang="en-US" altLang="zh-CN" dirty="0" err="1"/>
              <a:t>addClass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4975A0-F028-422D-B6FF-63107F98EDB1}"/>
              </a:ext>
            </a:extLst>
          </p:cNvPr>
          <p:cNvSpPr txBox="1"/>
          <p:nvPr/>
        </p:nvSpPr>
        <p:spPr>
          <a:xfrm>
            <a:off x="1583583" y="3573453"/>
            <a:ext cx="3830595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$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error.addClass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("error");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5E1328-C944-4516-B74B-C3ED17F71ED0}"/>
              </a:ext>
            </a:extLst>
          </p:cNvPr>
          <p:cNvSpPr txBox="1"/>
          <p:nvPr/>
        </p:nvSpPr>
        <p:spPr>
          <a:xfrm>
            <a:off x="6508476" y="3575466"/>
            <a:ext cx="4269669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$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error.attr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("class", "error");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234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1195977"/>
            <a:ext cx="10721975" cy="5253990"/>
          </a:xfrm>
        </p:spPr>
        <p:txBody>
          <a:bodyPr/>
          <a:lstStyle/>
          <a:p>
            <a:pPr marL="168275" lvl="1" indent="0">
              <a:buNone/>
            </a:pPr>
            <a:r>
              <a:rPr lang="en-US" altLang="zh-CN" dirty="0"/>
              <a:t>jQuery</a:t>
            </a:r>
            <a:r>
              <a:rPr lang="zh-CN" altLang="en-US" dirty="0"/>
              <a:t>是一个快速、简洁的</a:t>
            </a:r>
            <a:r>
              <a:rPr lang="en-US" altLang="zh-CN" dirty="0"/>
              <a:t>JavaScript</a:t>
            </a:r>
            <a:r>
              <a:rPr lang="zh-CN" altLang="en-US" dirty="0"/>
              <a:t>框架。</a:t>
            </a:r>
            <a:endParaRPr lang="en-US" altLang="zh-CN" dirty="0"/>
          </a:p>
          <a:p>
            <a:pPr marL="168275" lvl="1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简介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A3C055B-8FE9-488A-9361-F8665613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822" y="2009577"/>
            <a:ext cx="1349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</a:rPr>
              <a:t>轻量级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208ED1B-7B77-424F-AED2-753E59C87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822" y="2509639"/>
            <a:ext cx="2273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</a:rPr>
              <a:t>强大的选择器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C9590594-720F-4AFF-83B5-94CE14312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822" y="3009702"/>
            <a:ext cx="3675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</a:rPr>
              <a:t>出色的</a:t>
            </a:r>
            <a:r>
              <a:rPr lang="en-US" altLang="zh-CN" sz="2400" dirty="0">
                <a:latin typeface="微软雅黑" panose="020B0503020204020204" pitchFamily="34" charset="-122"/>
              </a:rPr>
              <a:t>DOM</a:t>
            </a:r>
            <a:r>
              <a:rPr lang="zh-CN" altLang="en-US" sz="2400" dirty="0">
                <a:latin typeface="微软雅黑" panose="020B0503020204020204" pitchFamily="34" charset="-122"/>
              </a:rPr>
              <a:t>操作的封装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9D8AD7CA-9491-4AA9-BFC7-78DC0FA05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822" y="3581202"/>
            <a:ext cx="3197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>
                <a:latin typeface="微软雅黑" panose="020B0503020204020204" pitchFamily="34" charset="-122"/>
              </a:rPr>
              <a:t>可靠的事件处理机制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948F1FF3-B2FE-4B04-B193-29BB4C54F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822" y="4081264"/>
            <a:ext cx="2581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>
                <a:latin typeface="微软雅黑" panose="020B0503020204020204" pitchFamily="34" charset="-122"/>
              </a:rPr>
              <a:t>不污染顶级变量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0C6505CC-2A5E-4BA3-BA19-CBD1077F3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285" y="4652764"/>
            <a:ext cx="3197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>
                <a:latin typeface="微软雅黑" panose="020B0503020204020204" pitchFamily="34" charset="-122"/>
              </a:rPr>
              <a:t>出色的浏览器兼容性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D0560566-C314-4325-A5E7-5753E502C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822" y="5190927"/>
            <a:ext cx="927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400">
                <a:latin typeface="微软雅黑" panose="020B0503020204020204" pitchFamily="34" charset="-122"/>
              </a:rPr>
              <a:t>……</a:t>
            </a:r>
            <a:endParaRPr lang="zh-CN" altLang="en-US" sz="2400">
              <a:latin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F56EC60-1016-4EF6-91F4-69F0E335B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515" y="1692086"/>
            <a:ext cx="1304730" cy="130473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FFDEB355-BC53-4BFF-8DA8-BBBA40F83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396" y="4068564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写得少，做得多！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7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770" decel="100000"/>
                                        <p:tgtEl>
                                          <p:spTgt spid="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35012" y="979878"/>
            <a:ext cx="10721975" cy="5253990"/>
          </a:xfrm>
        </p:spPr>
        <p:txBody>
          <a:bodyPr/>
          <a:lstStyle/>
          <a:p>
            <a:pPr marL="168275" lvl="1" indent="0">
              <a:buNone/>
            </a:pPr>
            <a:r>
              <a:rPr lang="zh-CN" altLang="en-US" dirty="0"/>
              <a:t>快速创建一个</a:t>
            </a:r>
            <a:r>
              <a:rPr lang="en-US" altLang="zh-CN" dirty="0"/>
              <a:t>jQuery</a:t>
            </a:r>
            <a:r>
              <a:rPr lang="zh-CN" altLang="en-US" dirty="0"/>
              <a:t>的基础实例</a:t>
            </a:r>
            <a:endParaRPr lang="en-US" altLang="zh-CN" dirty="0"/>
          </a:p>
          <a:p>
            <a:pPr marL="168275" lvl="1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简介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015DC992-04CD-4D6D-8A6D-99007C48B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612" y="2460625"/>
            <a:ext cx="7397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&lt;script type=“text/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javascript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”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src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=“jquery.js”&gt;&lt;/script&gt;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8A0F7CA7-DD69-4F14-A068-8C9B336FE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16" y="4437835"/>
            <a:ext cx="42132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&lt;script type=“text/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javascript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”&gt;</a:t>
            </a: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	……</a:t>
            </a: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      &lt;/script&gt;</a:t>
            </a:r>
          </a:p>
          <a:p>
            <a:pPr eaLnBrk="1" hangingPunct="1"/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BEF6C4FE-267A-48FF-AEBF-3E771DA05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387" y="1746250"/>
            <a:ext cx="1570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&lt;html&gt;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    &lt;head&gt;</a:t>
            </a:r>
          </a:p>
          <a:p>
            <a:pPr eaLnBrk="1" hangingPunct="1"/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E5851A1-4CF6-4BD5-A408-27D503CE2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251" y="2976276"/>
            <a:ext cx="165462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    &lt;/head&gt;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    &lt;body&gt;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        ……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    &lt;/body&gt;</a:t>
            </a: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&lt;/html&gt;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09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ym typeface="+mn-ea"/>
              </a:rPr>
              <a:t>jQuery</a:t>
            </a:r>
            <a:r>
              <a:rPr lang="zh-CN" altLang="en-US" sz="2800" b="1" dirty="0">
                <a:sym typeface="+mn-ea"/>
              </a:rPr>
              <a:t>简介</a:t>
            </a:r>
            <a:endParaRPr lang="en-US" altLang="zh-CN" sz="2800" b="1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选择器</a:t>
            </a:r>
            <a:endParaRPr lang="en-US" altLang="zh-CN" sz="2800" b="1" dirty="0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事件</a:t>
            </a:r>
            <a:endParaRPr lang="en-US" altLang="zh-CN" sz="2800" b="1" dirty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2800" b="1" dirty="0">
                <a:sym typeface="+mn-ea"/>
              </a:rPr>
              <a:t> </a:t>
            </a:r>
            <a:r>
              <a:rPr lang="en-US" altLang="zh-CN" sz="2800" b="1" dirty="0">
                <a:sym typeface="+mn-ea"/>
              </a:rPr>
              <a:t>DOM</a:t>
            </a:r>
            <a:r>
              <a:rPr lang="zh-CN" altLang="en-US" sz="2800" b="1" dirty="0">
                <a:sym typeface="+mn-ea"/>
              </a:rPr>
              <a:t>操作</a:t>
            </a:r>
            <a:endParaRPr lang="zh-CN" altLang="en-US" sz="28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8884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选择器分类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608A618-8D34-4E05-B9D0-A2E21751072D}"/>
              </a:ext>
            </a:extLst>
          </p:cNvPr>
          <p:cNvGrpSpPr/>
          <p:nvPr/>
        </p:nvGrpSpPr>
        <p:grpSpPr>
          <a:xfrm>
            <a:off x="1269789" y="1755054"/>
            <a:ext cx="5258409" cy="2613601"/>
            <a:chOff x="1269789" y="1755054"/>
            <a:chExt cx="5258409" cy="261360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04F512-8733-4BE0-9A42-93986A3353C8}"/>
                </a:ext>
              </a:extLst>
            </p:cNvPr>
            <p:cNvSpPr/>
            <p:nvPr/>
          </p:nvSpPr>
          <p:spPr>
            <a:xfrm>
              <a:off x="1269789" y="2050254"/>
              <a:ext cx="5258409" cy="504000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59BC12A1-015D-4FC8-8139-7780D367BDEB}"/>
                </a:ext>
              </a:extLst>
            </p:cNvPr>
            <p:cNvSpPr/>
            <p:nvPr/>
          </p:nvSpPr>
          <p:spPr>
            <a:xfrm>
              <a:off x="1532709" y="1755054"/>
              <a:ext cx="3680886" cy="590400"/>
            </a:xfrm>
            <a:custGeom>
              <a:avLst/>
              <a:gdLst>
                <a:gd name="connsiteX0" fmla="*/ 0 w 3680886"/>
                <a:gd name="connsiteY0" fmla="*/ 98402 h 590400"/>
                <a:gd name="connsiteX1" fmla="*/ 98402 w 3680886"/>
                <a:gd name="connsiteY1" fmla="*/ 0 h 590400"/>
                <a:gd name="connsiteX2" fmla="*/ 3582484 w 3680886"/>
                <a:gd name="connsiteY2" fmla="*/ 0 h 590400"/>
                <a:gd name="connsiteX3" fmla="*/ 3680886 w 3680886"/>
                <a:gd name="connsiteY3" fmla="*/ 98402 h 590400"/>
                <a:gd name="connsiteX4" fmla="*/ 3680886 w 3680886"/>
                <a:gd name="connsiteY4" fmla="*/ 491998 h 590400"/>
                <a:gd name="connsiteX5" fmla="*/ 3582484 w 3680886"/>
                <a:gd name="connsiteY5" fmla="*/ 590400 h 590400"/>
                <a:gd name="connsiteX6" fmla="*/ 98402 w 3680886"/>
                <a:gd name="connsiteY6" fmla="*/ 590400 h 590400"/>
                <a:gd name="connsiteX7" fmla="*/ 0 w 3680886"/>
                <a:gd name="connsiteY7" fmla="*/ 491998 h 590400"/>
                <a:gd name="connsiteX8" fmla="*/ 0 w 3680886"/>
                <a:gd name="connsiteY8" fmla="*/ 98402 h 5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0886" h="590400">
                  <a:moveTo>
                    <a:pt x="0" y="98402"/>
                  </a:moveTo>
                  <a:cubicBezTo>
                    <a:pt x="0" y="44056"/>
                    <a:pt x="44056" y="0"/>
                    <a:pt x="98402" y="0"/>
                  </a:cubicBezTo>
                  <a:lnTo>
                    <a:pt x="3582484" y="0"/>
                  </a:lnTo>
                  <a:cubicBezTo>
                    <a:pt x="3636830" y="0"/>
                    <a:pt x="3680886" y="44056"/>
                    <a:pt x="3680886" y="98402"/>
                  </a:cubicBezTo>
                  <a:lnTo>
                    <a:pt x="3680886" y="491998"/>
                  </a:lnTo>
                  <a:cubicBezTo>
                    <a:pt x="3680886" y="546344"/>
                    <a:pt x="3636830" y="590400"/>
                    <a:pt x="3582484" y="590400"/>
                  </a:cubicBezTo>
                  <a:lnTo>
                    <a:pt x="98402" y="590400"/>
                  </a:lnTo>
                  <a:cubicBezTo>
                    <a:pt x="44056" y="590400"/>
                    <a:pt x="0" y="546344"/>
                    <a:pt x="0" y="491998"/>
                  </a:cubicBezTo>
                  <a:lnTo>
                    <a:pt x="0" y="9840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7950" tIns="28821" rIns="167950" bIns="28821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基本选择器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49E738-7D78-49BA-8C06-FEE3AF1BD0E6}"/>
                </a:ext>
              </a:extLst>
            </p:cNvPr>
            <p:cNvSpPr/>
            <p:nvPr/>
          </p:nvSpPr>
          <p:spPr>
            <a:xfrm>
              <a:off x="1269789" y="2957455"/>
              <a:ext cx="5258409" cy="504000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FE5C837-3B60-453F-BC21-F597C97BE639}"/>
                </a:ext>
              </a:extLst>
            </p:cNvPr>
            <p:cNvSpPr/>
            <p:nvPr/>
          </p:nvSpPr>
          <p:spPr>
            <a:xfrm>
              <a:off x="1532709" y="2662255"/>
              <a:ext cx="3680886" cy="590400"/>
            </a:xfrm>
            <a:custGeom>
              <a:avLst/>
              <a:gdLst>
                <a:gd name="connsiteX0" fmla="*/ 0 w 3680886"/>
                <a:gd name="connsiteY0" fmla="*/ 98402 h 590400"/>
                <a:gd name="connsiteX1" fmla="*/ 98402 w 3680886"/>
                <a:gd name="connsiteY1" fmla="*/ 0 h 590400"/>
                <a:gd name="connsiteX2" fmla="*/ 3582484 w 3680886"/>
                <a:gd name="connsiteY2" fmla="*/ 0 h 590400"/>
                <a:gd name="connsiteX3" fmla="*/ 3680886 w 3680886"/>
                <a:gd name="connsiteY3" fmla="*/ 98402 h 590400"/>
                <a:gd name="connsiteX4" fmla="*/ 3680886 w 3680886"/>
                <a:gd name="connsiteY4" fmla="*/ 491998 h 590400"/>
                <a:gd name="connsiteX5" fmla="*/ 3582484 w 3680886"/>
                <a:gd name="connsiteY5" fmla="*/ 590400 h 590400"/>
                <a:gd name="connsiteX6" fmla="*/ 98402 w 3680886"/>
                <a:gd name="connsiteY6" fmla="*/ 590400 h 590400"/>
                <a:gd name="connsiteX7" fmla="*/ 0 w 3680886"/>
                <a:gd name="connsiteY7" fmla="*/ 491998 h 590400"/>
                <a:gd name="connsiteX8" fmla="*/ 0 w 3680886"/>
                <a:gd name="connsiteY8" fmla="*/ 98402 h 5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0886" h="590400">
                  <a:moveTo>
                    <a:pt x="0" y="98402"/>
                  </a:moveTo>
                  <a:cubicBezTo>
                    <a:pt x="0" y="44056"/>
                    <a:pt x="44056" y="0"/>
                    <a:pt x="98402" y="0"/>
                  </a:cubicBezTo>
                  <a:lnTo>
                    <a:pt x="3582484" y="0"/>
                  </a:lnTo>
                  <a:cubicBezTo>
                    <a:pt x="3636830" y="0"/>
                    <a:pt x="3680886" y="44056"/>
                    <a:pt x="3680886" y="98402"/>
                  </a:cubicBezTo>
                  <a:lnTo>
                    <a:pt x="3680886" y="491998"/>
                  </a:lnTo>
                  <a:cubicBezTo>
                    <a:pt x="3680886" y="546344"/>
                    <a:pt x="3636830" y="590400"/>
                    <a:pt x="3582484" y="590400"/>
                  </a:cubicBezTo>
                  <a:lnTo>
                    <a:pt x="98402" y="590400"/>
                  </a:lnTo>
                  <a:cubicBezTo>
                    <a:pt x="44056" y="590400"/>
                    <a:pt x="0" y="546344"/>
                    <a:pt x="0" y="491998"/>
                  </a:cubicBezTo>
                  <a:lnTo>
                    <a:pt x="0" y="9840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7950" tIns="28821" rIns="167950" bIns="28821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层次选择器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91F438E-CEAF-406C-8B3B-821DC574D4E3}"/>
                </a:ext>
              </a:extLst>
            </p:cNvPr>
            <p:cNvSpPr/>
            <p:nvPr/>
          </p:nvSpPr>
          <p:spPr>
            <a:xfrm>
              <a:off x="1269789" y="3864655"/>
              <a:ext cx="5258409" cy="504000"/>
            </a:xfrm>
            <a:prstGeom prst="rect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E386062-8D89-433E-89EC-CF3CA7837864}"/>
                </a:ext>
              </a:extLst>
            </p:cNvPr>
            <p:cNvSpPr/>
            <p:nvPr/>
          </p:nvSpPr>
          <p:spPr>
            <a:xfrm>
              <a:off x="1532709" y="3569455"/>
              <a:ext cx="3680886" cy="590400"/>
            </a:xfrm>
            <a:custGeom>
              <a:avLst/>
              <a:gdLst>
                <a:gd name="connsiteX0" fmla="*/ 0 w 3680886"/>
                <a:gd name="connsiteY0" fmla="*/ 98402 h 590400"/>
                <a:gd name="connsiteX1" fmla="*/ 98402 w 3680886"/>
                <a:gd name="connsiteY1" fmla="*/ 0 h 590400"/>
                <a:gd name="connsiteX2" fmla="*/ 3582484 w 3680886"/>
                <a:gd name="connsiteY2" fmla="*/ 0 h 590400"/>
                <a:gd name="connsiteX3" fmla="*/ 3680886 w 3680886"/>
                <a:gd name="connsiteY3" fmla="*/ 98402 h 590400"/>
                <a:gd name="connsiteX4" fmla="*/ 3680886 w 3680886"/>
                <a:gd name="connsiteY4" fmla="*/ 491998 h 590400"/>
                <a:gd name="connsiteX5" fmla="*/ 3582484 w 3680886"/>
                <a:gd name="connsiteY5" fmla="*/ 590400 h 590400"/>
                <a:gd name="connsiteX6" fmla="*/ 98402 w 3680886"/>
                <a:gd name="connsiteY6" fmla="*/ 590400 h 590400"/>
                <a:gd name="connsiteX7" fmla="*/ 0 w 3680886"/>
                <a:gd name="connsiteY7" fmla="*/ 491998 h 590400"/>
                <a:gd name="connsiteX8" fmla="*/ 0 w 3680886"/>
                <a:gd name="connsiteY8" fmla="*/ 98402 h 5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0886" h="590400">
                  <a:moveTo>
                    <a:pt x="0" y="98402"/>
                  </a:moveTo>
                  <a:cubicBezTo>
                    <a:pt x="0" y="44056"/>
                    <a:pt x="44056" y="0"/>
                    <a:pt x="98402" y="0"/>
                  </a:cubicBezTo>
                  <a:lnTo>
                    <a:pt x="3582484" y="0"/>
                  </a:lnTo>
                  <a:cubicBezTo>
                    <a:pt x="3636830" y="0"/>
                    <a:pt x="3680886" y="44056"/>
                    <a:pt x="3680886" y="98402"/>
                  </a:cubicBezTo>
                  <a:lnTo>
                    <a:pt x="3680886" y="491998"/>
                  </a:lnTo>
                  <a:cubicBezTo>
                    <a:pt x="3680886" y="546344"/>
                    <a:pt x="3636830" y="590400"/>
                    <a:pt x="3582484" y="590400"/>
                  </a:cubicBezTo>
                  <a:lnTo>
                    <a:pt x="98402" y="590400"/>
                  </a:lnTo>
                  <a:cubicBezTo>
                    <a:pt x="44056" y="590400"/>
                    <a:pt x="0" y="546344"/>
                    <a:pt x="0" y="491998"/>
                  </a:cubicBezTo>
                  <a:lnTo>
                    <a:pt x="0" y="9840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7950" tIns="28821" rIns="167950" bIns="28821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过滤选择器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9AB1017-B5CD-436A-AE45-5E5406A55D09}"/>
              </a:ext>
            </a:extLst>
          </p:cNvPr>
          <p:cNvSpPr/>
          <p:nvPr/>
        </p:nvSpPr>
        <p:spPr>
          <a:xfrm>
            <a:off x="1269789" y="4797858"/>
            <a:ext cx="5258409" cy="504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6F4D9FB-7C9D-446E-B726-391AF360F547}"/>
              </a:ext>
            </a:extLst>
          </p:cNvPr>
          <p:cNvSpPr/>
          <p:nvPr/>
        </p:nvSpPr>
        <p:spPr>
          <a:xfrm>
            <a:off x="1532709" y="4502658"/>
            <a:ext cx="3680886" cy="590400"/>
          </a:xfrm>
          <a:custGeom>
            <a:avLst/>
            <a:gdLst>
              <a:gd name="connsiteX0" fmla="*/ 0 w 3680886"/>
              <a:gd name="connsiteY0" fmla="*/ 98402 h 590400"/>
              <a:gd name="connsiteX1" fmla="*/ 98402 w 3680886"/>
              <a:gd name="connsiteY1" fmla="*/ 0 h 590400"/>
              <a:gd name="connsiteX2" fmla="*/ 3582484 w 3680886"/>
              <a:gd name="connsiteY2" fmla="*/ 0 h 590400"/>
              <a:gd name="connsiteX3" fmla="*/ 3680886 w 3680886"/>
              <a:gd name="connsiteY3" fmla="*/ 98402 h 590400"/>
              <a:gd name="connsiteX4" fmla="*/ 3680886 w 3680886"/>
              <a:gd name="connsiteY4" fmla="*/ 491998 h 590400"/>
              <a:gd name="connsiteX5" fmla="*/ 3582484 w 3680886"/>
              <a:gd name="connsiteY5" fmla="*/ 590400 h 590400"/>
              <a:gd name="connsiteX6" fmla="*/ 98402 w 3680886"/>
              <a:gd name="connsiteY6" fmla="*/ 590400 h 590400"/>
              <a:gd name="connsiteX7" fmla="*/ 0 w 3680886"/>
              <a:gd name="connsiteY7" fmla="*/ 491998 h 590400"/>
              <a:gd name="connsiteX8" fmla="*/ 0 w 3680886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0886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3582484" y="0"/>
                </a:lnTo>
                <a:cubicBezTo>
                  <a:pt x="3636830" y="0"/>
                  <a:pt x="3680886" y="44056"/>
                  <a:pt x="3680886" y="98402"/>
                </a:cubicBezTo>
                <a:lnTo>
                  <a:pt x="3680886" y="491998"/>
                </a:lnTo>
                <a:cubicBezTo>
                  <a:pt x="3680886" y="546344"/>
                  <a:pt x="3636830" y="590400"/>
                  <a:pt x="3582484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950" tIns="28821" rIns="167950" bIns="28821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表单选择器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B3B2FA-3607-4D22-9733-2BCF1830C7AE}"/>
              </a:ext>
            </a:extLst>
          </p:cNvPr>
          <p:cNvSpPr txBox="1"/>
          <p:nvPr/>
        </p:nvSpPr>
        <p:spPr>
          <a:xfrm>
            <a:off x="7392594" y="2345454"/>
            <a:ext cx="3830595" cy="1457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以表格实例演示各类选择器选中元素的处理过程。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选择器分类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B3B2FA-3607-4D22-9733-2BCF1830C7AE}"/>
              </a:ext>
            </a:extLst>
          </p:cNvPr>
          <p:cNvSpPr txBox="1"/>
          <p:nvPr/>
        </p:nvSpPr>
        <p:spPr>
          <a:xfrm>
            <a:off x="2566383" y="5073272"/>
            <a:ext cx="7923630" cy="7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以表格实例演示各类选择器选中元素的处理过程。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2C16D8E-1914-4360-A8CE-9FCCA484C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807" y="1065813"/>
            <a:ext cx="4028571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4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选择器分类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B3B2FA-3607-4D22-9733-2BCF1830C7AE}"/>
              </a:ext>
            </a:extLst>
          </p:cNvPr>
          <p:cNvSpPr txBox="1"/>
          <p:nvPr/>
        </p:nvSpPr>
        <p:spPr>
          <a:xfrm>
            <a:off x="2566383" y="5073272"/>
            <a:ext cx="7923630" cy="7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/>
              <a:t>jQuery</a:t>
            </a:r>
            <a:r>
              <a:rPr lang="zh-CN" altLang="en-US" sz="2400" dirty="0"/>
              <a:t>选择器选中表格中元素，并添加背景色。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B26ED49-F948-4510-9D11-CA4A0D52F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67" y="1625639"/>
            <a:ext cx="2771491" cy="2764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CD64731-E4B6-452F-82F0-0868CC030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459" y="1625639"/>
            <a:ext cx="2862656" cy="2862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B5B6207-0732-44D0-B63F-E1A6EA508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617" y="1664591"/>
            <a:ext cx="2876792" cy="2862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76566CD-C720-410F-8CCD-4A292318BC78}"/>
              </a:ext>
            </a:extLst>
          </p:cNvPr>
          <p:cNvSpPr txBox="1"/>
          <p:nvPr/>
        </p:nvSpPr>
        <p:spPr>
          <a:xfrm>
            <a:off x="1855247" y="1142775"/>
            <a:ext cx="1363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$(".single")</a:t>
            </a:r>
            <a:endParaRPr lang="zh-CN" altLang="en-US" sz="16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F94C27-DC19-4B80-BFF1-391BF0E80F31}"/>
              </a:ext>
            </a:extLst>
          </p:cNvPr>
          <p:cNvSpPr txBox="1"/>
          <p:nvPr/>
        </p:nvSpPr>
        <p:spPr>
          <a:xfrm>
            <a:off x="5391583" y="1144439"/>
            <a:ext cx="1363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$("</a:t>
            </a:r>
            <a:r>
              <a:rPr lang="en-US" altLang="zh-CN" sz="1600" b="1" dirty="0" err="1"/>
              <a:t>td:even</a:t>
            </a:r>
            <a:r>
              <a:rPr lang="en-US" altLang="zh-CN" sz="1600" b="1" dirty="0"/>
              <a:t>")</a:t>
            </a:r>
            <a:endParaRPr lang="zh-CN" altLang="en-US" sz="16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30EF9C7-D573-4A87-B914-F5AFEBB16E7E}"/>
              </a:ext>
            </a:extLst>
          </p:cNvPr>
          <p:cNvSpPr txBox="1"/>
          <p:nvPr/>
        </p:nvSpPr>
        <p:spPr>
          <a:xfrm>
            <a:off x="9270531" y="1195977"/>
            <a:ext cx="1363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$("table td")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8056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选择器汇总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D6EC24-1E1A-4E07-9556-A7E900B5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421" y="1700208"/>
            <a:ext cx="9191485" cy="22330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49EF0A3-AAF8-482D-BA21-B2FCDC62F1BE}"/>
              </a:ext>
            </a:extLst>
          </p:cNvPr>
          <p:cNvSpPr txBox="1"/>
          <p:nvPr/>
        </p:nvSpPr>
        <p:spPr>
          <a:xfrm>
            <a:off x="5233635" y="4438877"/>
            <a:ext cx="2305056" cy="7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基本选择器</a:t>
            </a:r>
          </a:p>
        </p:txBody>
      </p:sp>
    </p:spTree>
    <p:extLst>
      <p:ext uri="{BB962C8B-B14F-4D97-AF65-F5344CB8AC3E}">
        <p14:creationId xmlns:p14="http://schemas.microsoft.com/office/powerpoint/2010/main" val="290957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742</Words>
  <Application>Microsoft Office PowerPoint</Application>
  <PresentationFormat>宽屏</PresentationFormat>
  <Paragraphs>166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微软雅黑</vt:lpstr>
      <vt:lpstr>Arial</vt:lpstr>
      <vt:lpstr>Franklin Gothic Book</vt:lpstr>
      <vt:lpstr>Wingdings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胜强 杨</cp:lastModifiedBy>
  <cp:revision>3513</cp:revision>
  <cp:lastPrinted>2411-12-30T00:00:00Z</cp:lastPrinted>
  <dcterms:created xsi:type="dcterms:W3CDTF">2003-05-12T10:17:00Z</dcterms:created>
  <dcterms:modified xsi:type="dcterms:W3CDTF">2019-02-27T05:36:38Z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