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1258" r:id="rId2"/>
    <p:sldId id="1259" r:id="rId3"/>
    <p:sldId id="1376" r:id="rId4"/>
    <p:sldId id="1382" r:id="rId5"/>
    <p:sldId id="1383" r:id="rId6"/>
    <p:sldId id="1384" r:id="rId7"/>
    <p:sldId id="1390" r:id="rId8"/>
    <p:sldId id="1391" r:id="rId9"/>
    <p:sldId id="1397" r:id="rId10"/>
    <p:sldId id="1392" r:id="rId11"/>
    <p:sldId id="1393" r:id="rId12"/>
    <p:sldId id="1398" r:id="rId13"/>
    <p:sldId id="1395" r:id="rId14"/>
    <p:sldId id="1396" r:id="rId15"/>
    <p:sldId id="1262" r:id="rId16"/>
    <p:sldId id="1253" r:id="rId17"/>
    <p:sldId id="1254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>
          <p15:clr>
            <a:srgbClr val="A4A3A4"/>
          </p15:clr>
        </p15:guide>
        <p15:guide id="2" pos="1857">
          <p15:clr>
            <a:srgbClr val="A4A3A4"/>
          </p15:clr>
        </p15:guide>
        <p15:guide id="3" pos="7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76" d="100"/>
          <a:sy n="76" d="100"/>
        </p:scale>
        <p:origin x="850" y="58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240530" y="421957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ES6提供了新的数据结构Set</a:t>
            </a:r>
            <a:br>
              <a:rPr kumimoji="0" lang="en-US" altLang="zh-CN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它类似于数组，但是成员的值都是唯一的，没有重复的值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用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Set构造函数</a:t>
            </a:r>
            <a:r>
              <a:rPr kumimoji="0" lang="en-US" altLang="zh-CN" sz="2000" dirty="0">
                <a:solidFill>
                  <a:schemeClr val="tx1"/>
                </a:solidFill>
              </a:rPr>
              <a:t>来生成Set</a:t>
            </a:r>
            <a:r>
              <a:rPr kumimoji="0" lang="zh-CN" altLang="en-US" sz="2000" dirty="0">
                <a:solidFill>
                  <a:schemeClr val="tx1"/>
                </a:solidFill>
              </a:rPr>
              <a:t>对象，用法类似实例化数组对象，通过</a:t>
            </a:r>
            <a:r>
              <a:rPr kumimoji="0" lang="en-US" altLang="zh-CN" sz="2000" dirty="0">
                <a:solidFill>
                  <a:schemeClr val="tx1"/>
                </a:solidFill>
              </a:rPr>
              <a:t>new</a:t>
            </a:r>
            <a:r>
              <a:rPr kumimoji="0" lang="zh-CN" altLang="en-US" sz="2000" dirty="0">
                <a:solidFill>
                  <a:schemeClr val="tx1"/>
                </a:solidFill>
              </a:rPr>
              <a:t>实例化</a:t>
            </a:r>
            <a:r>
              <a:rPr kumimoji="0" lang="en-US" altLang="zh-CN" sz="2000" dirty="0">
                <a:solidFill>
                  <a:schemeClr val="tx1"/>
                </a:solidFill>
              </a:rPr>
              <a:t>Set</a:t>
            </a:r>
            <a:r>
              <a:rPr kumimoji="0" lang="zh-CN" altLang="en-US" sz="2000" dirty="0">
                <a:solidFill>
                  <a:schemeClr val="tx1"/>
                </a:solidFill>
              </a:rPr>
              <a:t>对象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通过add方法向Set结构加入成员，Set结构不会添加重复的值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新增数据结构（Set）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09540" y="6055995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4 Part1 Set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2971800"/>
            <a:ext cx="6857365" cy="275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03910" y="871220"/>
            <a:ext cx="113449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Set</a:t>
            </a:r>
            <a:r>
              <a:rPr kumimoji="0" lang="zh-CN" altLang="en-US" sz="3200" dirty="0">
                <a:solidFill>
                  <a:schemeClr val="tx1"/>
                </a:solidFill>
              </a:rPr>
              <a:t>的原型属性和方法</a:t>
            </a:r>
            <a:br>
              <a:rPr kumimoji="0" lang="en-US" altLang="zh-CN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Set.prototype.constructor</a:t>
            </a:r>
            <a:r>
              <a:rPr kumimoji="0" lang="zh-CN" altLang="en-US" sz="2000" dirty="0">
                <a:solidFill>
                  <a:schemeClr val="tx1"/>
                </a:solidFill>
              </a:rPr>
              <a:t>、Set.prototype.size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Set.prototype.add(value)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delete(value)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Set.prototype.has(value)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clear( )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Set.prototype.keys( )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（注意返回的类型）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values(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Set.prototype.entries( )</a:t>
            </a:r>
            <a:endParaRPr kumimoji="0"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WeakSet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（成员只能是对象且都是弱引用，参阅回收机制）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新增数据结构（Set）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137275"/>
            <a:ext cx="61537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4 Part2 Set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相关的属性和方法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10" y="3237865"/>
            <a:ext cx="8818245" cy="2258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ES6提供了新的数据结构Map</a:t>
            </a:r>
            <a:br>
              <a:rPr kumimoji="0" lang="en-US" altLang="zh-CN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它类似于</a:t>
            </a:r>
            <a:r>
              <a:rPr kumimoji="0" lang="zh-CN" altLang="en-US" sz="2000" dirty="0">
                <a:solidFill>
                  <a:schemeClr val="tx1"/>
                </a:solidFill>
              </a:rPr>
              <a:t>对象</a:t>
            </a:r>
            <a:r>
              <a:rPr kumimoji="0" lang="en-US" altLang="zh-CN" sz="2000" dirty="0">
                <a:solidFill>
                  <a:schemeClr val="tx1"/>
                </a:solidFill>
              </a:rPr>
              <a:t>，也是键值对的集合，但是“键”的范围不限于字符串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Object结构提供了“字符串-值”的对应，Map结构提供了“值-值”的对应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创建</a:t>
            </a:r>
            <a:r>
              <a:rPr kumimoji="0" lang="en-US" altLang="zh-CN" sz="2000" dirty="0">
                <a:solidFill>
                  <a:schemeClr val="tx1"/>
                </a:solidFill>
              </a:rPr>
              <a:t>Map</a:t>
            </a:r>
            <a:r>
              <a:rPr kumimoji="0" lang="zh-CN" altLang="en-US" sz="2000" dirty="0">
                <a:solidFill>
                  <a:schemeClr val="tx1"/>
                </a:solidFill>
              </a:rPr>
              <a:t>时</a:t>
            </a:r>
            <a:r>
              <a:rPr kumimoji="0" lang="en-US" altLang="zh-CN" sz="2000" dirty="0">
                <a:solidFill>
                  <a:schemeClr val="tx1"/>
                </a:solidFill>
              </a:rPr>
              <a:t>也可以</a:t>
            </a:r>
            <a:r>
              <a:rPr kumimoji="0" lang="zh-CN" altLang="en-US" sz="2000" dirty="0">
                <a:solidFill>
                  <a:schemeClr val="tx1"/>
                </a:solidFill>
              </a:rPr>
              <a:t>使用</a:t>
            </a:r>
            <a:r>
              <a:rPr kumimoji="0" lang="en-US" altLang="zh-CN" sz="2000" dirty="0">
                <a:solidFill>
                  <a:schemeClr val="tx1"/>
                </a:solidFill>
              </a:rPr>
              <a:t>一个数组作为</a:t>
            </a:r>
            <a:r>
              <a:rPr kumimoji="0" lang="zh-CN" altLang="en-US" sz="2000" dirty="0">
                <a:solidFill>
                  <a:schemeClr val="tx1"/>
                </a:solidFill>
              </a:rPr>
              <a:t>构造</a:t>
            </a:r>
            <a:r>
              <a:rPr kumimoji="0" lang="en-US" altLang="zh-CN" sz="2000" dirty="0">
                <a:solidFill>
                  <a:schemeClr val="tx1"/>
                </a:solidFill>
              </a:rPr>
              <a:t>参数</a:t>
            </a:r>
            <a:r>
              <a:rPr kumimoji="0" lang="zh-CN" altLang="en-US" sz="2000" dirty="0">
                <a:solidFill>
                  <a:schemeClr val="tx1"/>
                </a:solidFill>
              </a:rPr>
              <a:t>，此数组的每个元素是键值对的数组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新增数据结构（Map）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280785"/>
            <a:ext cx="6092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Part1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Map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30" y="2814955"/>
            <a:ext cx="4286885" cy="2339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90" y="2814955"/>
            <a:ext cx="4140200" cy="338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588645" y="868680"/>
            <a:ext cx="116484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Map</a:t>
            </a:r>
            <a:r>
              <a:rPr kumimoji="0" lang="zh-CN" altLang="en-US" sz="3200" dirty="0">
                <a:solidFill>
                  <a:schemeClr val="tx1"/>
                </a:solidFill>
              </a:rPr>
              <a:t>的原型属性和方法</a:t>
            </a:r>
            <a:br>
              <a:rPr kumimoji="0" lang="en-US" altLang="zh-CN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Map.prototype.size</a:t>
            </a:r>
            <a:r>
              <a:rPr kumimoji="0" lang="zh-CN" altLang="en-US" sz="2000" dirty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Map.prototype.set(key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value)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get(key)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Map.prototype.has(key)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delete(key)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clear( )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Map.prototype.keys( )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（注意返回类型）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values(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Map.prototype.entries( )</a:t>
            </a:r>
            <a:endParaRPr kumimoji="0"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WeakMap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（只接受对象作为键名，弱引用）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新增数据结构（Map）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65043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Part2 Map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相关的属性和方法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70" y="2858770"/>
            <a:ext cx="8439150" cy="2651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>
                <a:solidFill>
                  <a:schemeClr val="tx1"/>
                </a:solidFill>
              </a:rPr>
              <a:t>你是如何遍历数组中的元素的？</a:t>
            </a:r>
          </a:p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 JavaScript </a:t>
            </a:r>
            <a:r>
              <a:rPr lang="zh-CN" sz="3200">
                <a:solidFill>
                  <a:schemeClr val="tx1"/>
                </a:solidFill>
                <a:sym typeface="+mn-ea"/>
              </a:rPr>
              <a:t>刚</a:t>
            </a:r>
            <a:r>
              <a:rPr sz="3200">
                <a:solidFill>
                  <a:schemeClr val="tx1"/>
                </a:solidFill>
                <a:sym typeface="+mn-ea"/>
              </a:rPr>
              <a:t>被发布的时候</a:t>
            </a:r>
            <a:r>
              <a:rPr lang="zh-CN" sz="3200">
                <a:solidFill>
                  <a:schemeClr val="tx1"/>
                </a:solidFill>
                <a:sym typeface="+mn-ea"/>
              </a:rPr>
              <a:t>，可能如下这么写</a:t>
            </a:r>
            <a:br>
              <a:rPr sz="32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= 0; index &lt; myArray.length; index++) {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console.log(myArray[index]);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}</a:t>
            </a: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从 ES5 开始，你可能使用内置的 forEach 方法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myArray.forEach(function (value) {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      console.log(value);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});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缺点：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不能通过使用 break 语句退出循环或者使用 return 语句从封闭函数中返回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</a:t>
            </a:r>
            <a:r>
              <a:rPr kumimoji="0" lang="zh-CN" altLang="en-US" dirty="0">
                <a:sym typeface="+mn-ea"/>
              </a:rPr>
              <a:t>新增的遍历语法</a:t>
            </a:r>
            <a:r>
              <a:rPr kumimoji="0" lang="en-US" altLang="zh-CN" dirty="0">
                <a:sym typeface="+mn-ea"/>
              </a:rPr>
              <a:t>for...of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</a:t>
            </a:r>
            <a:r>
              <a:rPr lang="zh-CN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会如何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in myArray) {  </a:t>
            </a:r>
            <a:r>
              <a:rPr 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 不要用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遍历数组，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可用来遍历对象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console.log(myArray[index]);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}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分配给索引的值为字符串“0”，“1”等等，不是真正的数字类型的数字。这样使用是不方便，不符合原意的，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比如想的到第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个元素的下一个元素时，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你可能不希望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得到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字符串运算 (“2”+1==“21” 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的结果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新增数据类型（</a:t>
            </a:r>
            <a:r>
              <a:rPr lang="en-US" altLang="zh-CN" sz="2800" b="1">
                <a:solidFill>
                  <a:srgbClr val="FF0000"/>
                </a:solidFill>
              </a:rPr>
              <a:t>Symbol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新增数据结构（</a:t>
            </a:r>
            <a:r>
              <a:rPr lang="en-US" altLang="zh-CN" sz="2800" b="1">
                <a:sym typeface="+mn-ea"/>
              </a:rPr>
              <a:t>Map</a:t>
            </a:r>
            <a:r>
              <a:rPr lang="zh-CN" altLang="en-US" sz="2800" b="1">
                <a:sym typeface="+mn-ea"/>
              </a:rPr>
              <a:t>）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99172-815E-4125-964F-46887F1BBBF2}"/>
              </a:ext>
            </a:extLst>
          </p:cNvPr>
          <p:cNvSpPr txBox="1"/>
          <p:nvPr/>
        </p:nvSpPr>
        <p:spPr>
          <a:xfrm>
            <a:off x="7648539" y="2204439"/>
            <a:ext cx="3952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92D050"/>
                </a:solidFill>
              </a:rPr>
              <a:t>也是基本数据类型，意味着</a:t>
            </a:r>
            <a:r>
              <a:rPr lang="en-US" altLang="zh-CN" sz="2000" dirty="0">
                <a:solidFill>
                  <a:srgbClr val="92D050"/>
                </a:solidFill>
              </a:rPr>
              <a:t>JS</a:t>
            </a:r>
            <a:r>
              <a:rPr lang="zh-CN" altLang="en-US" sz="2000" dirty="0">
                <a:solidFill>
                  <a:srgbClr val="92D050"/>
                </a:solidFill>
              </a:rPr>
              <a:t>里边有</a:t>
            </a:r>
            <a:r>
              <a:rPr lang="en-US" altLang="zh-CN" sz="2000" dirty="0">
                <a:solidFill>
                  <a:srgbClr val="92D050"/>
                </a:solidFill>
              </a:rPr>
              <a:t>6</a:t>
            </a:r>
            <a:r>
              <a:rPr lang="zh-CN" altLang="en-US" sz="2000" dirty="0">
                <a:solidFill>
                  <a:srgbClr val="92D050"/>
                </a:solidFill>
              </a:rPr>
              <a:t>种基本数据类型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err="1">
                <a:solidFill>
                  <a:schemeClr val="tx1"/>
                </a:solidFill>
                <a:sym typeface="+mn-ea"/>
              </a:rPr>
              <a:t>属性名的冲突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问题，以及</a:t>
            </a:r>
            <a:r>
              <a:rPr kumimoji="0" lang="en-US" altLang="zh-CN" sz="3200" dirty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>
                <a:solidFill>
                  <a:schemeClr val="tx1"/>
                </a:solidFill>
              </a:rPr>
              <a:t>的提出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ES5的对象属性名都是字符串，这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容易造成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属性名的冲突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（参见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Demo11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中属性名冲突案例）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ES6引入了一种新的原始数据类型Symbol，</a:t>
            </a:r>
            <a:r>
              <a:rPr lang="en-US" altLang="zh-CN" sz="2000" dirty="0">
                <a:solidFill>
                  <a:srgbClr val="92D050"/>
                </a:solidFill>
                <a:sym typeface="+mn-ea"/>
              </a:rPr>
              <a:t>表示独一无二的值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函数生成</a:t>
            </a:r>
            <a:br>
              <a:rPr lang="zh-CN" altLang="en-US" sz="2000" dirty="0">
                <a:solidFill>
                  <a:schemeClr val="accent3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Symbol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变量属于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（不是对象），Symbol前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不能使用new命令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Symbol函数可以接受一个字符串作为参数，表示对Symbol实例的描述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，主要用于区分变量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1 Part1 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55" y="3430905"/>
            <a:ext cx="5500370" cy="2299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>
                <a:solidFill>
                  <a:schemeClr val="tx1"/>
                </a:solidFill>
              </a:rPr>
              <a:t>的特点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Symbol函数的参数只是表示Symbol值的描述，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相同参数的Symbol函数的返回值是不相等的</a:t>
            </a:r>
            <a:br>
              <a:rPr lang="en-US" altLang="zh-CN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变量不能与其他值进行运算，但可转换成字符串类型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241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30" y="2536190"/>
            <a:ext cx="4620260" cy="1278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010" y="2648585"/>
            <a:ext cx="3496310" cy="1135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210" y="4005580"/>
            <a:ext cx="7441565" cy="2050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>
                <a:solidFill>
                  <a:schemeClr val="tx1"/>
                </a:solidFill>
              </a:rPr>
              <a:t>Symbol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由于每一个Symbol值都是不相等的，这意味着Symbol值可以作为标识符，用于对象的属性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名，就能保证不会出现同名的属性。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这对于一个对象由多个模块构成的情况非常有用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，能防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止某一个键被不小心改写或覆盖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，作为对象属性的具体形式如下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095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15" y="2917825"/>
            <a:ext cx="10231120" cy="3138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>
                <a:solidFill>
                  <a:schemeClr val="tx1"/>
                </a:solidFill>
              </a:rPr>
              <a:t>（注意访问属性的方法）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区分使用点操作符和中括号操作符时，访问对象属性的不同，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需使用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[ ]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，而不是点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使用Symbol值定义属性时，Symbol值须放在方括号之中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361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0" y="2051685"/>
            <a:ext cx="5896610" cy="1585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40" y="4254500"/>
            <a:ext cx="9571990" cy="1575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>
                <a:solidFill>
                  <a:schemeClr val="tx1"/>
                </a:solidFill>
              </a:rPr>
              <a:t>的遍历特性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Symbol作为属性名，该属性不会出现在for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...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in、for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...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of循环中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也不会被Object.keys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Object.getOwnPropertyNames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返回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，但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它也不是私有属性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2000" dirty="0" err="1">
                <a:solidFill>
                  <a:srgbClr val="92D050"/>
                </a:solidFill>
                <a:sym typeface="+mn-ea"/>
              </a:rPr>
              <a:t>Object.getOwnPropertySymbols方法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，可以获取指定对象的所有Symbol属性名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705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2964180"/>
            <a:ext cx="9729470" cy="288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与</a:t>
            </a:r>
            <a:r>
              <a:rPr kumimoji="0" lang="en-US" altLang="zh-CN" sz="3200" dirty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>
                <a:solidFill>
                  <a:schemeClr val="tx1"/>
                </a:solidFill>
              </a:rPr>
              <a:t>变量复用相关的静态方法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Symbol.for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)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接受一个字符串作为参数，搜索有没有以该参数作为名称的Symbol值。</a:t>
            </a:r>
            <a:r>
              <a:rPr lang="en-US" altLang="zh-CN" sz="2000" dirty="0" err="1">
                <a:solidFill>
                  <a:srgbClr val="92D050"/>
                </a:solidFill>
                <a:sym typeface="+mn-ea"/>
              </a:rPr>
              <a:t>如</a:t>
            </a:r>
            <a:br>
              <a:rPr lang="en-US" altLang="zh-CN" sz="2000" dirty="0">
                <a:solidFill>
                  <a:srgbClr val="92D050"/>
                </a:solidFill>
                <a:sym typeface="+mn-ea"/>
              </a:rPr>
            </a:br>
            <a:r>
              <a:rPr lang="en-US" altLang="zh-CN" sz="2000" dirty="0">
                <a:solidFill>
                  <a:srgbClr val="92D050"/>
                </a:solidFill>
                <a:sym typeface="+mn-ea"/>
              </a:rPr>
              <a:t>  </a:t>
            </a:r>
            <a:r>
              <a:rPr lang="en-US" altLang="zh-CN" sz="2000" dirty="0" err="1">
                <a:solidFill>
                  <a:srgbClr val="92D050"/>
                </a:solidFill>
                <a:sym typeface="+mn-ea"/>
              </a:rPr>
              <a:t>果有，就返回这个Symbol值，否则就新建并返回一个以该字符串为名称的Symbol值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Symbol.keyFor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)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方法返回一个已登记的Symbol类型值的key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，字符串类型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3027680"/>
            <a:ext cx="9763760" cy="235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新增数据结构（</a:t>
            </a:r>
            <a:r>
              <a:rPr lang="en-US" altLang="zh-CN" sz="2800" b="1">
                <a:sym typeface="+mn-ea"/>
              </a:rPr>
              <a:t>Map</a:t>
            </a:r>
            <a:r>
              <a:rPr lang="zh-CN" altLang="en-US" sz="2800" b="1">
                <a:sym typeface="+mn-ea"/>
              </a:rPr>
              <a:t>）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371</Words>
  <Application>Microsoft Office PowerPoint</Application>
  <PresentationFormat>宽屏</PresentationFormat>
  <Paragraphs>90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微软雅黑</vt:lpstr>
      <vt:lpstr>Arial</vt:lpstr>
      <vt:lpstr>Wingdings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3159</cp:revision>
  <cp:lastPrinted>2411-12-30T00:00:00Z</cp:lastPrinted>
  <dcterms:created xsi:type="dcterms:W3CDTF">2003-05-12T10:17:00Z</dcterms:created>
  <dcterms:modified xsi:type="dcterms:W3CDTF">2019-06-10T01:12:05Z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