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1250" r:id="rId2"/>
    <p:sldId id="1253" r:id="rId3"/>
    <p:sldId id="1254" r:id="rId4"/>
    <p:sldId id="1255" r:id="rId5"/>
    <p:sldId id="1257" r:id="rId6"/>
    <p:sldId id="1259" r:id="rId7"/>
    <p:sldId id="1256" r:id="rId8"/>
    <p:sldId id="1262" r:id="rId9"/>
    <p:sldId id="1263" r:id="rId10"/>
    <p:sldId id="1261" r:id="rId11"/>
    <p:sldId id="1258" r:id="rId12"/>
    <p:sldId id="1268" r:id="rId13"/>
    <p:sldId id="1269" r:id="rId14"/>
    <p:sldId id="1104" r:id="rId1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1">
          <p15:clr>
            <a:srgbClr val="A4A3A4"/>
          </p15:clr>
        </p15:guide>
        <p15:guide id="2" pos="1857">
          <p15:clr>
            <a:srgbClr val="A4A3A4"/>
          </p15:clr>
        </p15:guide>
        <p15:guide id="3" pos="74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89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76" d="100"/>
          <a:sy n="76" d="100"/>
        </p:scale>
        <p:origin x="850" y="58"/>
      </p:cViewPr>
      <p:guideLst>
        <p:guide orient="horz" pos="1571"/>
        <p:guide pos="1857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89"/>
        <p:guide pos="2139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9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12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13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14185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en-US" sz="4800" b="1" dirty="0"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814570" y="3860800"/>
            <a:ext cx="66725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/>
              <a:t>Class</a:t>
            </a:r>
            <a:r>
              <a:rPr lang="zh-CN" altLang="en-US"/>
              <a:t>综述</a:t>
            </a:r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Class</a:t>
            </a:r>
            <a:r>
              <a:rPr lang="zh-CN" altLang="en-US" sz="2800" b="1">
                <a:solidFill>
                  <a:schemeClr val="tx1"/>
                </a:solidFill>
              </a:rPr>
              <a:t>基本语法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ES6 Class</a:t>
            </a:r>
            <a:r>
              <a:rPr lang="zh-CN" altLang="en-US" sz="2800" b="1">
                <a:solidFill>
                  <a:schemeClr val="tx1"/>
                </a:solidFill>
              </a:rPr>
              <a:t>静态方法、静态属性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  <a:sym typeface="+mn-ea"/>
              </a:rPr>
              <a:t>ES6 Class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的继承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>
                <a:solidFill>
                  <a:schemeClr val="tx1"/>
                </a:solidFill>
              </a:rPr>
              <a:t>6</a:t>
            </a:r>
            <a:r>
              <a:rPr kumimoji="0" lang="zh-CN" altLang="en-US" sz="3200" dirty="0">
                <a:solidFill>
                  <a:schemeClr val="tx1"/>
                </a:solidFill>
              </a:rPr>
              <a:t>中</a:t>
            </a:r>
            <a:r>
              <a:rPr kumimoji="0" lang="zh-CN" sz="3200" dirty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>
                <a:solidFill>
                  <a:schemeClr val="tx1"/>
                </a:solidFill>
              </a:rPr>
              <a:t>实现继承的语法</a:t>
            </a:r>
            <a:endParaRPr kumimoji="0" lang="zh-CN" sz="20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的继承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11590" y="5749290"/>
            <a:ext cx="26466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</a:p>
          <a:p>
            <a:pPr algn="l"/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ES6 class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与继承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405" y="1561465"/>
            <a:ext cx="7609205" cy="5271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89975" y="2115185"/>
            <a:ext cx="323405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200" dirty="0">
                <a:sym typeface="+mn-ea"/>
              </a:rPr>
              <a:t>通过</a:t>
            </a:r>
            <a:r>
              <a:rPr sz="2200" dirty="0">
                <a:solidFill>
                  <a:schemeClr val="accent3"/>
                </a:solidFill>
                <a:sym typeface="+mn-ea"/>
              </a:rPr>
              <a:t>extends</a:t>
            </a:r>
            <a:r>
              <a:rPr sz="2200" dirty="0">
                <a:sym typeface="+mn-ea"/>
              </a:rPr>
              <a:t>关键字实现继承</a:t>
            </a:r>
            <a:r>
              <a:rPr lang="zh-CN" sz="2200" dirty="0">
                <a:sym typeface="+mn-ea"/>
              </a:rPr>
              <a:t>，比 ES5 的通过修改原型链实现继承，要清晰和方便</a:t>
            </a:r>
          </a:p>
          <a:p>
            <a:pPr algn="l"/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注意：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constructor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与 </a:t>
            </a:r>
            <a:b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super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68197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>
                <a:solidFill>
                  <a:schemeClr val="tx1"/>
                </a:solidFill>
              </a:rPr>
              <a:t>中的</a:t>
            </a:r>
            <a:r>
              <a:rPr kumimoji="0" lang="en-US" altLang="zh-CN" sz="3200" dirty="0">
                <a:solidFill>
                  <a:schemeClr val="tx1"/>
                </a:solidFill>
              </a:rPr>
              <a:t>super</a:t>
            </a:r>
            <a:r>
              <a:rPr kumimoji="0" lang="zh-CN" altLang="en-US" sz="3200" dirty="0">
                <a:solidFill>
                  <a:schemeClr val="tx1"/>
                </a:solidFill>
              </a:rPr>
              <a:t>（当作</a:t>
            </a:r>
            <a:r>
              <a:rPr kumimoji="0" lang="zh-CN" altLang="en-US" sz="3200" dirty="0">
                <a:solidFill>
                  <a:schemeClr val="accent3"/>
                </a:solidFill>
              </a:rPr>
              <a:t>函数</a:t>
            </a:r>
            <a:r>
              <a:rPr kumimoji="0" lang="zh-CN" altLang="en-US" sz="3200" dirty="0">
                <a:solidFill>
                  <a:schemeClr val="tx1"/>
                </a:solidFill>
              </a:rPr>
              <a:t>使用，也可以当作</a:t>
            </a:r>
            <a:r>
              <a:rPr kumimoji="0" lang="zh-CN" altLang="en-US" sz="3200" dirty="0">
                <a:solidFill>
                  <a:schemeClr val="accent3"/>
                </a:solidFill>
              </a:rPr>
              <a:t>对象</a:t>
            </a:r>
            <a:r>
              <a:rPr kumimoji="0" lang="zh-CN" altLang="en-US" sz="3200" dirty="0">
                <a:solidFill>
                  <a:schemeClr val="tx1"/>
                </a:solidFill>
              </a:rPr>
              <a:t>使用）</a:t>
            </a:r>
            <a:br>
              <a:rPr kumimoji="0" lang="zh-CN" altLang="en-US" sz="32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</a:rPr>
              <a:t>当做函数时，子类构造函数之中的</a:t>
            </a:r>
            <a:r>
              <a:rPr kumimoji="0" lang="zh-CN" altLang="en-US" sz="2000" dirty="0">
                <a:solidFill>
                  <a:schemeClr val="accent3"/>
                </a:solidFill>
              </a:rPr>
              <a:t>super( )，代表调用父类的构造函数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</a:rPr>
              <a:t>当做对象时，在普通方法中，指向父类的原型对象；在静态方法中，指向父类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的继承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02630" y="6108065"/>
            <a:ext cx="57556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 super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Part1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70" y="2397760"/>
            <a:ext cx="10121265" cy="3709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795" y="2454910"/>
            <a:ext cx="7699375" cy="4083050"/>
          </a:xfrm>
          <a:prstGeom prst="rect">
            <a:avLst/>
          </a:prstGeom>
        </p:spPr>
      </p:pic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10477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>
                <a:solidFill>
                  <a:schemeClr val="tx1"/>
                </a:solidFill>
              </a:rPr>
              <a:t>中的</a:t>
            </a:r>
            <a:r>
              <a:rPr kumimoji="0" lang="en-US" altLang="zh-CN" sz="3200" dirty="0">
                <a:solidFill>
                  <a:schemeClr val="tx1"/>
                </a:solidFill>
              </a:rPr>
              <a:t>super</a:t>
            </a:r>
            <a:r>
              <a:rPr kumimoji="0" lang="zh-CN" altLang="en-US" sz="3200" dirty="0">
                <a:solidFill>
                  <a:schemeClr val="tx1"/>
                </a:solidFill>
              </a:rPr>
              <a:t>（当作</a:t>
            </a:r>
            <a:r>
              <a:rPr kumimoji="0" lang="zh-CN" altLang="en-US" sz="3200" dirty="0">
                <a:solidFill>
                  <a:schemeClr val="accent3"/>
                </a:solidFill>
              </a:rPr>
              <a:t>函数</a:t>
            </a:r>
            <a:r>
              <a:rPr kumimoji="0" lang="zh-CN" altLang="en-US" sz="3200" dirty="0">
                <a:solidFill>
                  <a:schemeClr val="tx1"/>
                </a:solidFill>
              </a:rPr>
              <a:t>使用，也可以当作</a:t>
            </a:r>
            <a:r>
              <a:rPr kumimoji="0" lang="zh-CN" altLang="en-US" sz="3200" dirty="0">
                <a:solidFill>
                  <a:schemeClr val="accent3"/>
                </a:solidFill>
              </a:rPr>
              <a:t>对象</a:t>
            </a:r>
            <a:r>
              <a:rPr kumimoji="0" lang="zh-CN" altLang="en-US" sz="3200" dirty="0">
                <a:solidFill>
                  <a:schemeClr val="tx1"/>
                </a:solidFill>
              </a:rPr>
              <a:t>使用）</a:t>
            </a:r>
            <a:br>
              <a:rPr kumimoji="0" lang="zh-CN" altLang="en-US" sz="32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</a:rPr>
              <a:t>当做函数时，子类构造函数之中的super()，代表调用父类的构造函数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</a:rPr>
              <a:t>当做对象时，在实例（原型）方法中，</a:t>
            </a:r>
            <a:r>
              <a:rPr kumimoji="0" lang="zh-CN" altLang="en-US" sz="2000" dirty="0">
                <a:solidFill>
                  <a:schemeClr val="accent3"/>
                </a:solidFill>
              </a:rPr>
              <a:t>指向父类的</a:t>
            </a:r>
            <a:r>
              <a:rPr kumimoji="0" lang="en-US" altLang="zh-CN" sz="2000" dirty="0">
                <a:solidFill>
                  <a:schemeClr val="accent3"/>
                </a:solidFill>
              </a:rPr>
              <a:t>prototype</a:t>
            </a:r>
            <a:r>
              <a:rPr kumimoji="0" lang="zh-CN" altLang="en-US" sz="2000" dirty="0">
                <a:solidFill>
                  <a:schemeClr val="accent3"/>
                </a:solidFill>
              </a:rPr>
              <a:t>属性</a:t>
            </a:r>
            <a:r>
              <a:rPr kumimoji="0" lang="zh-CN" altLang="en-US" sz="2000" dirty="0">
                <a:solidFill>
                  <a:schemeClr val="tx1"/>
                </a:solidFill>
              </a:rPr>
              <a:t>；在静态方法中，</a:t>
            </a:r>
            <a:r>
              <a:rPr kumimoji="0" lang="zh-CN" altLang="en-US" sz="2000" dirty="0">
                <a:solidFill>
                  <a:schemeClr val="accent3"/>
                </a:solidFill>
              </a:rPr>
              <a:t>指向父类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的继承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02630" y="6108065"/>
            <a:ext cx="57556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demo07 super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实例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Part2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ES6 Class</a:t>
            </a:r>
            <a:r>
              <a:rPr lang="zh-CN" altLang="en-US" sz="2800" b="1">
                <a:solidFill>
                  <a:srgbClr val="FF0000"/>
                </a:solidFill>
              </a:rPr>
              <a:t>基本语法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ES6 Class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静态方法、静态属性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Class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的继承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113345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>
                <a:solidFill>
                  <a:schemeClr val="tx1"/>
                </a:solidFill>
              </a:rPr>
              <a:t>5</a:t>
            </a:r>
            <a:r>
              <a:rPr kumimoji="0" lang="zh-CN" altLang="en-US" sz="3200" dirty="0">
                <a:solidFill>
                  <a:schemeClr val="tx1"/>
                </a:solidFill>
              </a:rPr>
              <a:t>中使用构造函数定义并生成新的对象（模拟类</a:t>
            </a:r>
            <a:r>
              <a:rPr kumimoji="0" lang="en-US" altLang="zh-CN" sz="3200" dirty="0">
                <a:solidFill>
                  <a:schemeClr val="tx1"/>
                </a:solidFill>
              </a:rPr>
              <a:t>-</a:t>
            </a:r>
            <a:r>
              <a:rPr kumimoji="0" lang="zh-CN" altLang="en-US" sz="3200" dirty="0">
                <a:solidFill>
                  <a:schemeClr val="tx1"/>
                </a:solidFill>
              </a:rPr>
              <a:t>类继承）</a:t>
            </a:r>
            <a:br>
              <a:rPr kumimoji="0" lang="zh-CN" altLang="en-US" sz="32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</a:rPr>
              <a:t>与传统面向对象语言的差异比较大，不利于开发和维护复杂的应用程序</a:t>
            </a: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语法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05" y="2152015"/>
            <a:ext cx="5751195" cy="32835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28180" y="2424430"/>
            <a:ext cx="508698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回顾：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p.constructor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是什么？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p.__proto__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是什么？</a:t>
            </a:r>
          </a:p>
          <a:p>
            <a:pPr algn="l"/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Point.prototype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是什么？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Point.__proto__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是什么？</a:t>
            </a:r>
          </a:p>
          <a:p>
            <a:pPr algn="l"/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Point.prototype.constructor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是什么？</a:t>
            </a: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如何添加私有属性？</a:t>
            </a: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访问私有属性的方法是否可以定义在原型上？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59721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Part1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432415" cy="52050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>
                <a:solidFill>
                  <a:schemeClr val="tx1"/>
                </a:solidFill>
              </a:rPr>
              <a:t>6</a:t>
            </a:r>
            <a:r>
              <a:rPr kumimoji="0" lang="zh-CN" altLang="en-US" sz="3200" dirty="0">
                <a:solidFill>
                  <a:schemeClr val="tx1"/>
                </a:solidFill>
              </a:rPr>
              <a:t>中引入了</a:t>
            </a:r>
            <a:r>
              <a:rPr kumimoji="0" lang="en-US" altLang="zh-CN" sz="3200" dirty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>
                <a:solidFill>
                  <a:schemeClr val="tx1"/>
                </a:solidFill>
              </a:rPr>
              <a:t>（类）作为对象的模板</a:t>
            </a:r>
            <a:br>
              <a:rPr kumimoji="0" lang="zh-CN" altLang="en-US" sz="32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ES6</a:t>
            </a:r>
            <a:r>
              <a:rPr kumimoji="0" lang="zh-CN" altLang="en-US" sz="2000" dirty="0">
                <a:solidFill>
                  <a:schemeClr val="tx1"/>
                </a:solidFill>
              </a:rPr>
              <a:t>中的</a:t>
            </a:r>
            <a:r>
              <a:rPr kumimoji="0" lang="en-US" altLang="zh-CN" sz="2000" dirty="0">
                <a:solidFill>
                  <a:schemeClr val="tx1"/>
                </a:solidFill>
              </a:rPr>
              <a:t>class</a:t>
            </a:r>
            <a:r>
              <a:rPr kumimoji="0" lang="zh-CN" altLang="en-US" sz="2000" dirty="0">
                <a:solidFill>
                  <a:schemeClr val="tx1"/>
                </a:solidFill>
              </a:rPr>
              <a:t>是一个</a:t>
            </a:r>
            <a:r>
              <a:rPr kumimoji="0" lang="zh-CN" altLang="en-US" sz="2000" dirty="0">
                <a:solidFill>
                  <a:srgbClr val="FF0000"/>
                </a:solidFill>
              </a:rPr>
              <a:t>语法糖</a:t>
            </a:r>
            <a:r>
              <a:rPr kumimoji="0" lang="zh-CN" altLang="en-US" sz="2000" dirty="0">
                <a:solidFill>
                  <a:schemeClr val="tx1"/>
                </a:solidFill>
              </a:rPr>
              <a:t>（核心内容同</a:t>
            </a:r>
            <a:r>
              <a:rPr kumimoji="0" lang="en-US" altLang="zh-CN" sz="2000" dirty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>
                <a:solidFill>
                  <a:schemeClr val="tx1"/>
                </a:solidFill>
              </a:rPr>
              <a:t>），仔细阅读理解下述语法并与</a:t>
            </a:r>
            <a:r>
              <a:rPr kumimoji="0" lang="en-US" altLang="zh-CN" sz="2000" dirty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>
                <a:solidFill>
                  <a:schemeClr val="tx1"/>
                </a:solidFill>
              </a:rPr>
              <a:t>对比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</a:rPr>
              <a:t>与</a:t>
            </a:r>
            <a:r>
              <a:rPr kumimoji="0" lang="en-US" altLang="zh-CN" sz="2000" dirty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>
                <a:solidFill>
                  <a:schemeClr val="tx1"/>
                </a:solidFill>
              </a:rPr>
              <a:t>不同的是类内定义的方法是</a:t>
            </a:r>
            <a:r>
              <a:rPr kumimoji="0" lang="zh-CN" altLang="en-US" sz="2000" dirty="0">
                <a:solidFill>
                  <a:srgbClr val="FF0000"/>
                </a:solidFill>
              </a:rPr>
              <a:t>不可枚举</a:t>
            </a:r>
            <a:r>
              <a:rPr kumimoji="0" lang="zh-CN" altLang="en-US" sz="2000" dirty="0">
                <a:solidFill>
                  <a:schemeClr val="tx1"/>
                </a:solidFill>
              </a:rPr>
              <a:t>的</a:t>
            </a: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语法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59721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Part2 ES6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class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语法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2355850"/>
            <a:ext cx="6170930" cy="37185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32370" y="1993900"/>
            <a:ext cx="4295775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注意：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方法前不加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function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，方法之间不用逗号分隔，如果没有写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constructor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方法，会添加一个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默认的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constructor</a:t>
            </a:r>
          </a:p>
          <a:p>
            <a:pPr algn="l"/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思考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show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方法是定义在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p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对象身上了，还是定义在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对象的原型上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了？</a:t>
            </a:r>
          </a:p>
          <a:p>
            <a:pPr algn="l"/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使用下述方法进行测试Object.getOwnPropertyNames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11328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>
                <a:solidFill>
                  <a:schemeClr val="tx1"/>
                </a:solidFill>
              </a:rPr>
              <a:t>6</a:t>
            </a:r>
            <a:r>
              <a:rPr kumimoji="0" lang="zh-CN" altLang="en-US" sz="3200" dirty="0">
                <a:solidFill>
                  <a:schemeClr val="tx1"/>
                </a:solidFill>
              </a:rPr>
              <a:t>中</a:t>
            </a:r>
            <a:r>
              <a:rPr kumimoji="0" lang="zh-CN" sz="3200" dirty="0">
                <a:solidFill>
                  <a:schemeClr val="tx1"/>
                </a:solidFill>
              </a:rPr>
              <a:t>通过通过</a:t>
            </a:r>
            <a:r>
              <a:rPr kumimoji="0" lang="en-US" altLang="zh-CN" sz="3200" dirty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>
                <a:solidFill>
                  <a:schemeClr val="tx1"/>
                </a:solidFill>
              </a:rPr>
              <a:t>实例化的对象的原型</a:t>
            </a:r>
            <a:br>
              <a:rPr kumimoji="0" lang="zh-CN" altLang="en-US" sz="32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sz="2000" dirty="0">
                <a:solidFill>
                  <a:schemeClr val="tx1"/>
                </a:solidFill>
              </a:rPr>
              <a:t>与</a:t>
            </a:r>
            <a:r>
              <a:rPr kumimoji="0" lang="en-US" altLang="zh-CN" sz="2000" dirty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>
                <a:solidFill>
                  <a:schemeClr val="tx1"/>
                </a:solidFill>
              </a:rPr>
              <a:t>一样，实例化出的对象的原型是共享的，下例中实例化的对象的原型是</a:t>
            </a:r>
            <a:r>
              <a:rPr kumimoji="0" lang="en-US" altLang="zh-CN" sz="2000" dirty="0">
                <a:solidFill>
                  <a:schemeClr val="tx1"/>
                </a:solidFill>
              </a:rPr>
              <a:t>Point.prototype</a:t>
            </a:r>
            <a:endParaRPr kumimoji="0" lang="en-US" altLang="zh-CN" sz="20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语法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60274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ES6 class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与 实例化的对象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30" y="2000250"/>
            <a:ext cx="4826000" cy="37376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105" y="2000250"/>
            <a:ext cx="4741545" cy="4057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75690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>
                <a:solidFill>
                  <a:schemeClr val="tx1"/>
                </a:solidFill>
              </a:rPr>
              <a:t>表达式形式（</a:t>
            </a:r>
            <a:r>
              <a:rPr kumimoji="0" lang="en-US" altLang="zh-CN" sz="3200" dirty="0">
                <a:solidFill>
                  <a:schemeClr val="tx1"/>
                </a:solidFill>
              </a:rPr>
              <a:t>ES6</a:t>
            </a:r>
            <a:r>
              <a:rPr kumimoji="0" lang="zh-CN" altLang="en-US" sz="3200" dirty="0">
                <a:solidFill>
                  <a:schemeClr val="tx1"/>
                </a:solidFill>
              </a:rPr>
              <a:t>支持</a:t>
            </a:r>
            <a:r>
              <a:rPr kumimoji="0" lang="en-US" altLang="zh-CN" sz="3200" dirty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>
                <a:solidFill>
                  <a:schemeClr val="tx1"/>
                </a:solidFill>
              </a:rPr>
              <a:t>表达式形式）</a:t>
            </a:r>
          </a:p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>
                <a:solidFill>
                  <a:schemeClr val="tx1"/>
                </a:solidFill>
              </a:rPr>
              <a:t>的立即执行表达式</a:t>
            </a:r>
          </a:p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</a:rPr>
              <a:t>不存在</a:t>
            </a:r>
            <a:r>
              <a:rPr kumimoji="0" lang="en-US" altLang="zh-CN" sz="3200" dirty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>
                <a:solidFill>
                  <a:schemeClr val="tx1"/>
                </a:solidFill>
              </a:rPr>
              <a:t>提升（养成良好代码习惯，使用前定义）</a:t>
            </a:r>
          </a:p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>
                <a:solidFill>
                  <a:schemeClr val="tx1"/>
                </a:solidFill>
              </a:rPr>
              <a:t>的</a:t>
            </a:r>
            <a:r>
              <a:rPr kumimoji="0" lang="en-US" altLang="zh-CN" sz="3200" dirty="0">
                <a:solidFill>
                  <a:schemeClr val="tx1"/>
                </a:solidFill>
              </a:rPr>
              <a:t>name</a:t>
            </a:r>
            <a:r>
              <a:rPr kumimoji="0" lang="zh-CN" altLang="en-US" sz="3200" dirty="0">
                <a:solidFill>
                  <a:schemeClr val="tx1"/>
                </a:solidFill>
              </a:rPr>
              <a:t>属性（同构造函数的</a:t>
            </a:r>
            <a:r>
              <a:rPr kumimoji="0" lang="en-US" altLang="zh-CN" sz="3200" dirty="0">
                <a:solidFill>
                  <a:schemeClr val="tx1"/>
                </a:solidFill>
              </a:rPr>
              <a:t>name</a:t>
            </a:r>
            <a:r>
              <a:rPr kumimoji="0" lang="zh-CN" altLang="en-US" sz="3200" dirty="0">
                <a:solidFill>
                  <a:schemeClr val="tx1"/>
                </a:solidFill>
              </a:rPr>
              <a:t>属性）</a:t>
            </a:r>
          </a:p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</a:rPr>
              <a:t>在“类”的内部可以使用get和set关键字作为过滤</a:t>
            </a:r>
          </a:p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</a:rPr>
              <a:t>ES6 为new命令引入了一个new.target属性</a:t>
            </a:r>
          </a:p>
          <a:p>
            <a:pPr>
              <a:lnSpc>
                <a:spcPct val="13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语法补充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60274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ES6 class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补充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uiExpand="1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Class</a:t>
            </a:r>
            <a:r>
              <a:rPr lang="zh-CN" altLang="en-US" sz="2800" b="1">
                <a:solidFill>
                  <a:schemeClr val="tx1"/>
                </a:solidFill>
              </a:rPr>
              <a:t>基本语法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ES6 Class</a:t>
            </a:r>
            <a:r>
              <a:rPr lang="zh-CN" altLang="en-US" sz="2800" b="1">
                <a:solidFill>
                  <a:schemeClr val="accent3"/>
                </a:solidFill>
              </a:rPr>
              <a:t>静态方法、静态属性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Class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的继承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>
                <a:solidFill>
                  <a:schemeClr val="tx1"/>
                </a:solidFill>
              </a:rPr>
              <a:t>静态方法与实例方法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静态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方法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指的是 Class 本身的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方法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，而不是定义在实例对象上的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方法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通过关键字 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static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定义静态方法，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静态方法中的</a:t>
            </a:r>
            <a:r>
              <a:rPr kumimoji="0" lang="en-US" altLang="zh-CN" sz="2000" dirty="0">
                <a:solidFill>
                  <a:schemeClr val="accent3"/>
                </a:solidFill>
                <a:sym typeface="+mn-ea"/>
              </a:rPr>
              <a:t>this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指向类本身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静态方法、静态属性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60274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静态方法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310" y="2501900"/>
            <a:ext cx="5817870" cy="3108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>
                <a:solidFill>
                  <a:schemeClr val="tx1"/>
                </a:solidFill>
              </a:rPr>
              <a:t>静态属性与实例属性</a:t>
            </a:r>
            <a:br>
              <a:rPr kumimoji="0" lang="zh-CN" sz="32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静态属性指的是 Class 本身的属性，而不是定义在实例对象上的属性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ES6 规定Class 内部只有静态方法，没有静态属性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</a:rPr>
              <a:t>新的</a:t>
            </a:r>
            <a:r>
              <a:rPr kumimoji="0" lang="en-US" altLang="zh-CN" sz="2000" dirty="0">
                <a:solidFill>
                  <a:schemeClr val="tx1"/>
                </a:solidFill>
              </a:rPr>
              <a:t>ES</a:t>
            </a:r>
            <a:r>
              <a:rPr kumimoji="0" lang="zh-CN" altLang="en-US" sz="2000" dirty="0">
                <a:solidFill>
                  <a:schemeClr val="tx1"/>
                </a:solidFill>
              </a:rPr>
              <a:t>提案中包括了静态属性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静态方法、静态属性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60274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静态属性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515" y="2943225"/>
            <a:ext cx="2858135" cy="16979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515" y="4853940"/>
            <a:ext cx="6102350" cy="113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463</Words>
  <Application>Microsoft Office PowerPoint</Application>
  <PresentationFormat>宽屏</PresentationFormat>
  <Paragraphs>76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微软雅黑</vt:lpstr>
      <vt:lpstr>Arial</vt:lpstr>
      <vt:lpstr>Wingdings</vt:lpstr>
      <vt:lpstr>Office 主题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lenovo</cp:lastModifiedBy>
  <cp:revision>3027</cp:revision>
  <cp:lastPrinted>2411-12-30T00:00:00Z</cp:lastPrinted>
  <dcterms:created xsi:type="dcterms:W3CDTF">2003-05-12T10:17:00Z</dcterms:created>
  <dcterms:modified xsi:type="dcterms:W3CDTF">2019-06-10T01:32:04Z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