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194" r:id="rId2"/>
    <p:sldId id="1195" r:id="rId3"/>
    <p:sldId id="1196" r:id="rId4"/>
    <p:sldId id="1197" r:id="rId5"/>
    <p:sldId id="1485" r:id="rId6"/>
    <p:sldId id="1198" r:id="rId7"/>
    <p:sldId id="1199" r:id="rId8"/>
    <p:sldId id="1200" r:id="rId9"/>
    <p:sldId id="1201" r:id="rId10"/>
    <p:sldId id="1293" r:id="rId11"/>
    <p:sldId id="1202" r:id="rId12"/>
    <p:sldId id="1203" r:id="rId13"/>
    <p:sldId id="1363" r:id="rId14"/>
    <p:sldId id="1204" r:id="rId15"/>
    <p:sldId id="1205" r:id="rId16"/>
    <p:sldId id="1498" r:id="rId17"/>
    <p:sldId id="1339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>
          <p15:clr>
            <a:srgbClr val="A4A3A4"/>
          </p15:clr>
        </p15:guide>
        <p15:guide id="2" pos="1856">
          <p15:clr>
            <a:srgbClr val="A4A3A4"/>
          </p15:clr>
        </p15:guide>
        <p15:guide id="3" pos="7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6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62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6"/>
        <p:guide pos="214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学校、教室、宿舍、食堂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理解执行上下文</a:t>
            </a:r>
            <a:br>
              <a:rPr kumimoji="0" 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>
                <a:solidFill>
                  <a:srgbClr val="FF0000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>
                <a:solidFill>
                  <a:schemeClr val="tx1"/>
                </a:solidFill>
              </a:rPr>
            </a:br>
            <a:endParaRPr kumimoji="0"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QQ图片20180402085205.pngQQ图片201804020852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56580" y="1533525"/>
            <a:ext cx="6238240" cy="4541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3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3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3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3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sz="2000" dirty="0">
                <a:solidFill>
                  <a:schemeClr val="accent3"/>
                </a:solidFill>
              </a:rPr>
              <a:t>栈底</a:t>
            </a:r>
            <a:r>
              <a:rPr kumimoji="0" lang="zh-CN" sz="2000" dirty="0">
                <a:solidFill>
                  <a:schemeClr val="tx1"/>
                </a:solidFill>
              </a:rPr>
              <a:t>对应的</a:t>
            </a:r>
            <a:r>
              <a:rPr kumimoji="0" sz="2000" dirty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>
                <a:solidFill>
                  <a:schemeClr val="tx1"/>
                </a:solidFill>
              </a:rPr>
              <a:t>环境</a:t>
            </a:r>
            <a:r>
              <a:rPr kumimoji="0" sz="2000" dirty="0">
                <a:solidFill>
                  <a:schemeClr val="tx1"/>
                </a:solidFill>
              </a:rPr>
              <a:t>，而</a:t>
            </a:r>
            <a:r>
              <a:rPr kumimoji="0" sz="2000" dirty="0">
                <a:solidFill>
                  <a:schemeClr val="accent3"/>
                </a:solidFill>
              </a:rPr>
              <a:t>栈顶</a:t>
            </a:r>
            <a:r>
              <a:rPr kumimoji="0" lang="zh-CN" sz="2000" dirty="0">
                <a:solidFill>
                  <a:schemeClr val="tx1"/>
                </a:solidFill>
              </a:rPr>
              <a:t>对应的</a:t>
            </a:r>
            <a:r>
              <a:rPr kumimoji="0" sz="2000" dirty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>
                <a:solidFill>
                  <a:schemeClr val="tx1"/>
                </a:solidFill>
              </a:rPr>
              <a:t>环境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3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6715" y="6308090"/>
            <a:ext cx="48355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店老板）</a:t>
            </a: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家中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作用域链与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被释放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5205" y="6221095"/>
            <a:ext cx="41922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>
                <a:solidFill>
                  <a:srgbClr val="FF0000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对象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3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JS</a:t>
            </a:r>
            <a:r>
              <a:rPr kumimoji="0" lang="zh-CN" sz="3200" dirty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>
                <a:solidFill>
                  <a:srgbClr val="FF0000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JS</a:t>
            </a:r>
            <a:r>
              <a:rPr kumimoji="0" lang="zh-CN" sz="3200" dirty="0">
                <a:solidFill>
                  <a:schemeClr val="tx1"/>
                </a:solidFill>
              </a:rPr>
              <a:t>作用域特点（静态词法作用域</a:t>
            </a:r>
            <a:r>
              <a:rPr kumimoji="0" lang="zh-CN" sz="3200" dirty="0">
                <a:solidFill>
                  <a:schemeClr val="accent3"/>
                </a:solidFill>
              </a:rPr>
              <a:t>补充部分</a:t>
            </a:r>
            <a:r>
              <a:rPr kumimoji="0" lang="zh-CN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sz="2000" dirty="0">
                <a:solidFill>
                  <a:schemeClr val="accent3"/>
                </a:solidFill>
              </a:rPr>
              <a:t>通过</a:t>
            </a:r>
            <a:r>
              <a:rPr kumimoji="0" lang="en-US" altLang="zh-CN" sz="2000" dirty="0">
                <a:solidFill>
                  <a:schemeClr val="accent3"/>
                </a:solidFill>
              </a:rPr>
              <a:t>new Function</a:t>
            </a:r>
            <a:r>
              <a:rPr kumimoji="0" lang="zh-CN" altLang="en-US" sz="2000" dirty="0">
                <a:solidFill>
                  <a:schemeClr val="accent3"/>
                </a:solidFill>
              </a:rPr>
              <a:t>创建的函数对象</a:t>
            </a:r>
            <a:r>
              <a:rPr kumimoji="0" lang="zh-CN" altLang="en-US" sz="2000" dirty="0">
                <a:solidFill>
                  <a:schemeClr val="tx1"/>
                </a:solidFill>
              </a:rPr>
              <a:t>不一定遵从静态词法作用域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对比下边两个例子（通过不同形式定义的函数对象，访问到的</a:t>
            </a:r>
            <a:r>
              <a:rPr kumimoji="0" lang="en-US" altLang="zh-CN" sz="2000" dirty="0">
                <a:solidFill>
                  <a:schemeClr val="tx1"/>
                </a:solidFill>
              </a:rPr>
              <a:t>scope</a:t>
            </a:r>
            <a:r>
              <a:rPr kumimoji="0" lang="zh-CN" altLang="en-US" sz="2000" dirty="0">
                <a:solidFill>
                  <a:schemeClr val="tx1"/>
                </a:solidFill>
              </a:rPr>
              <a:t>的区别）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05" y="2546985"/>
            <a:ext cx="3958590" cy="27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2546985"/>
            <a:ext cx="5993130" cy="2264410"/>
          </a:xfrm>
          <a:prstGeom prst="rect">
            <a:avLst/>
          </a:prstGeom>
        </p:spPr>
      </p:pic>
      <p:sp>
        <p:nvSpPr>
          <p:cNvPr id="12" name="图文框 11"/>
          <p:cNvSpPr/>
          <p:nvPr/>
        </p:nvSpPr>
        <p:spPr>
          <a:xfrm>
            <a:off x="1039495" y="488315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5663565" y="436499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A62887-9CCB-4DA6-ABB4-E4A654828480}"/>
              </a:ext>
            </a:extLst>
          </p:cNvPr>
          <p:cNvSpPr txBox="1"/>
          <p:nvPr/>
        </p:nvSpPr>
        <p:spPr>
          <a:xfrm>
            <a:off x="3862977" y="5329555"/>
            <a:ext cx="728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New function</a:t>
            </a:r>
            <a:r>
              <a:rPr lang="zh-CN" altLang="en-US" sz="1800" dirty="0">
                <a:solidFill>
                  <a:srgbClr val="00B050"/>
                </a:solidFill>
              </a:rPr>
              <a:t>返回的是一个全局变量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sz="2000" dirty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rgbClr val="FF0000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</a:p>
          <a:p>
            <a:pPr>
              <a:lnSpc>
                <a:spcPct val="130000"/>
              </a:lnSpc>
            </a:pPr>
            <a:endParaRPr kumimoji="0" lang="zh-CN" altLang="en-US" sz="36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部分）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执行上下文（</a:t>
            </a:r>
            <a:r>
              <a:rPr kumimoji="0" lang="en-US" altLang="zh-CN" sz="3200" dirty="0">
                <a:solidFill>
                  <a:schemeClr val="tx1"/>
                </a:solidFill>
              </a:rPr>
              <a:t>context</a:t>
            </a:r>
            <a:r>
              <a:rPr kumimoji="0" lang="zh-CN" altLang="en-US" sz="3200" dirty="0">
                <a:solidFill>
                  <a:schemeClr val="tx1"/>
                </a:solidFill>
              </a:rPr>
              <a:t>，举例生活中的上下文环境）</a:t>
            </a:r>
            <a:br>
              <a:rPr kumimoji="0" 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只有一个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E2E47E-F3A6-4F8B-B529-1E99E2011066}"/>
              </a:ext>
            </a:extLst>
          </p:cNvPr>
          <p:cNvSpPr txBox="1"/>
          <p:nvPr/>
        </p:nvSpPr>
        <p:spPr>
          <a:xfrm>
            <a:off x="10934065" y="3645099"/>
            <a:ext cx="114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处于哪个作用域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448</Words>
  <Application>Microsoft Office PowerPoint</Application>
  <PresentationFormat>宽屏</PresentationFormat>
  <Paragraphs>105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3037</cp:revision>
  <cp:lastPrinted>2411-12-30T00:00:00Z</cp:lastPrinted>
  <dcterms:created xsi:type="dcterms:W3CDTF">2003-05-12T10:17:00Z</dcterms:created>
  <dcterms:modified xsi:type="dcterms:W3CDTF">2019-03-25T00:37:42Z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