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927" r:id="rId2"/>
    <p:sldMasterId id="2147483928" r:id="rId3"/>
    <p:sldMasterId id="2147483929" r:id="rId4"/>
    <p:sldMasterId id="2147483930" r:id="rId5"/>
    <p:sldMasterId id="2147483931" r:id="rId6"/>
    <p:sldMasterId id="2147483932" r:id="rId7"/>
    <p:sldMasterId id="2147483933" r:id="rId8"/>
    <p:sldMasterId id="2147483934" r:id="rId9"/>
    <p:sldMasterId id="2147483935" r:id="rId10"/>
    <p:sldMasterId id="2147483936" r:id="rId11"/>
    <p:sldMasterId id="2147483937" r:id="rId12"/>
  </p:sldMasterIdLst>
  <p:notesMasterIdLst>
    <p:notesMasterId r:id="rId67"/>
  </p:notesMasterIdLst>
  <p:sldIdLst>
    <p:sldId id="292" r:id="rId13"/>
    <p:sldId id="293" r:id="rId14"/>
    <p:sldId id="349" r:id="rId15"/>
    <p:sldId id="294" r:id="rId16"/>
    <p:sldId id="350" r:id="rId17"/>
    <p:sldId id="295" r:id="rId18"/>
    <p:sldId id="352" r:id="rId19"/>
    <p:sldId id="296" r:id="rId20"/>
    <p:sldId id="370" r:id="rId21"/>
    <p:sldId id="297" r:id="rId22"/>
    <p:sldId id="371" r:id="rId23"/>
    <p:sldId id="298" r:id="rId24"/>
    <p:sldId id="299" r:id="rId25"/>
    <p:sldId id="310" r:id="rId26"/>
    <p:sldId id="373" r:id="rId27"/>
    <p:sldId id="374" r:id="rId28"/>
    <p:sldId id="283" r:id="rId29"/>
    <p:sldId id="288" r:id="rId30"/>
    <p:sldId id="289" r:id="rId31"/>
    <p:sldId id="285" r:id="rId32"/>
    <p:sldId id="375" r:id="rId33"/>
    <p:sldId id="353" r:id="rId34"/>
    <p:sldId id="354" r:id="rId35"/>
    <p:sldId id="302" r:id="rId36"/>
    <p:sldId id="303" r:id="rId37"/>
    <p:sldId id="304" r:id="rId38"/>
    <p:sldId id="306" r:id="rId39"/>
    <p:sldId id="305" r:id="rId40"/>
    <p:sldId id="348" r:id="rId41"/>
    <p:sldId id="376" r:id="rId42"/>
    <p:sldId id="356" r:id="rId43"/>
    <p:sldId id="357" r:id="rId44"/>
    <p:sldId id="355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9" r:id="rId56"/>
    <p:sldId id="377" r:id="rId57"/>
    <p:sldId id="368" r:id="rId58"/>
    <p:sldId id="399" r:id="rId59"/>
    <p:sldId id="400" r:id="rId60"/>
    <p:sldId id="401" r:id="rId61"/>
    <p:sldId id="402" r:id="rId62"/>
    <p:sldId id="403" r:id="rId63"/>
    <p:sldId id="404" r:id="rId64"/>
    <p:sldId id="405" r:id="rId65"/>
    <p:sldId id="406" r:id="rId6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B0EE"/>
    <a:srgbClr val="1DC4FF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83721" autoAdjust="0"/>
  </p:normalViewPr>
  <p:slideViewPr>
    <p:cSldViewPr>
      <p:cViewPr varScale="1">
        <p:scale>
          <a:sx n="114" d="100"/>
          <a:sy n="114" d="100"/>
        </p:scale>
        <p:origin x="190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slide" Target="slides/slide51.xml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slide" Target="slides/slide5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61" Type="http://schemas.openxmlformats.org/officeDocument/2006/relationships/slide" Target="slides/slide4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slide" Target="slides/slide52.xml"/><Relationship Id="rId69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2421DE9-DE17-452F-856F-57189474445C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1331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614AF6FA-872A-4D17-A7CF-EA99CF02D4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3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4AF6FA-872A-4D17-A7CF-EA99CF02D472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8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4AF6FA-872A-4D17-A7CF-EA99CF02D472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4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46245-9041-4ED3-9F79-D4C6B839FCDF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E4C33-4EBB-46AB-8233-D6228EA96C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18946"/>
      </p:ext>
    </p:extLst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272C5-B09A-4880-B874-89166BD11890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64732-8EE4-431E-B560-1BF96FDBF2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612209"/>
      </p:ext>
    </p:extLst>
  </p:cSld>
  <p:clrMapOvr>
    <a:masterClrMapping/>
  </p:clrMapOvr>
  <p:transition spd="slow">
    <p:split orient="vert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3CB6B-D32B-4BEC-B731-5DC812CAB6FF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5D467-EFA9-49ED-BF14-54E79BD7C3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87695"/>
      </p:ext>
    </p:extLst>
  </p:cSld>
  <p:clrMapOvr>
    <a:masterClrMapping/>
  </p:clrMapOvr>
  <p:transition spd="slow">
    <p:split orient="vert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09B83-2965-4FB5-BDD7-EF77D55CD2C3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07FE8-3015-444D-85AA-6557497A9F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58988"/>
      </p:ext>
    </p:extLst>
  </p:cSld>
  <p:clrMapOvr>
    <a:masterClrMapping/>
  </p:clrMapOvr>
  <p:transition spd="slow">
    <p:split orient="vert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70125-D4EA-4EE9-AB38-59BED3E58453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730AC-6220-4B7E-9F08-ACBB3297DE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76600"/>
      </p:ext>
    </p:extLst>
  </p:cSld>
  <p:clrMapOvr>
    <a:masterClrMapping/>
  </p:clrMapOvr>
  <p:transition spd="slow">
    <p:split orient="vert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9CDD6-6749-421F-8C03-2EE0442144C9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35987-90DD-4B40-BE9D-9F602D2272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39851"/>
      </p:ext>
    </p:extLst>
  </p:cSld>
  <p:clrMapOvr>
    <a:masterClrMapping/>
  </p:clrMapOvr>
  <p:transition spd="slow">
    <p:split orient="vert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55A68-1854-4D2D-9EDF-8C98683E0AAB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8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7502C-EC0E-4EE6-B6E3-1D639C5E25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19039"/>
      </p:ext>
    </p:extLst>
  </p:cSld>
  <p:clrMapOvr>
    <a:masterClrMapping/>
  </p:clrMapOvr>
  <p:transition spd="slow">
    <p:split orient="vert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F8805-F50B-4A09-96B1-AB4A872C45C5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4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C6EFB-5986-478B-8C23-239DB73B3E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24034"/>
      </p:ext>
    </p:extLst>
  </p:cSld>
  <p:clrMapOvr>
    <a:masterClrMapping/>
  </p:clrMapOvr>
  <p:transition spd="slow">
    <p:split orient="vert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DBF6D-1247-4D0B-9DD9-CEF30F295FBF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3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65996-2015-44E3-BAE2-758C30E777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80043"/>
      </p:ext>
    </p:extLst>
  </p:cSld>
  <p:clrMapOvr>
    <a:masterClrMapping/>
  </p:clrMapOvr>
  <p:transition spd="slow">
    <p:split orient="vert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DF776-C05D-4D16-9457-4497E7097D7B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08738-E0A2-409F-94F6-B0E9EF40F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52440"/>
      </p:ext>
    </p:extLst>
  </p:cSld>
  <p:clrMapOvr>
    <a:masterClrMapping/>
  </p:clrMapOvr>
  <p:transition spd="slow">
    <p:split orient="vert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693D9-4CB0-4538-8A2B-A1C919CADB2C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14A33-71F0-46E2-85CD-16DA4E8BD4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09871"/>
      </p:ext>
    </p:extLst>
  </p:cSld>
  <p:clrMapOvr>
    <a:masterClrMapping/>
  </p:clrMapOvr>
  <p:transition spd="slow">
    <p:split orient="vert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B4123-5CE5-41A8-85F0-B9D14E62C879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2A1CF-CC3B-4677-8B9A-0CEA45C77E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96910"/>
      </p:ext>
    </p:extLst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3773F-6924-49DC-9A57-194C19EBC126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F5477-94C8-402E-96FF-A5C755C591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95190"/>
      </p:ext>
    </p:extLst>
  </p:cSld>
  <p:clrMapOvr>
    <a:masterClrMapping/>
  </p:clrMapOvr>
  <p:transition spd="slow">
    <p:split orient="vert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0FEFC-F927-4509-92D3-BE31C8511A39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75D75-DC6A-4003-B17A-E20875F99D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252856"/>
      </p:ext>
    </p:extLst>
  </p:cSld>
  <p:clrMapOvr>
    <a:masterClrMapping/>
  </p:clrMapOvr>
  <p:transition spd="slow">
    <p:split orient="vert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C2C64-6211-4BEB-A78F-CC0D1D5D51B7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DEF1-46D8-4332-AACB-8DB72A6862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582018"/>
      </p:ext>
    </p:extLst>
  </p:cSld>
  <p:clrMapOvr>
    <a:masterClrMapping/>
  </p:clrMapOvr>
  <p:transition spd="slow">
    <p:split orient="vert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EF30C-9389-4111-808C-A3F94D384B0A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64F85-3C4D-4998-8FD8-531CB0C587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85112"/>
      </p:ext>
    </p:extLst>
  </p:cSld>
  <p:clrMapOvr>
    <a:masterClrMapping/>
  </p:clrMapOvr>
  <p:transition spd="slow">
    <p:split orient="vert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5F2DC-C93C-4B59-A6FB-414B27551413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5CB2D-6306-4662-B644-7BD259A50E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888036"/>
      </p:ext>
    </p:extLst>
  </p:cSld>
  <p:clrMapOvr>
    <a:masterClrMapping/>
  </p:clrMapOvr>
  <p:transition spd="slow">
    <p:split orient="vert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CD225-89BF-4626-BA84-27E3E826D092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0A7CC-C715-4ECF-BD23-34E10ADD4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53645"/>
      </p:ext>
    </p:extLst>
  </p:cSld>
  <p:clrMapOvr>
    <a:masterClrMapping/>
  </p:clrMapOvr>
  <p:transition spd="slow">
    <p:split orient="vert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CCD2E-0221-4D2B-BF6E-B1C9D8A7CAEA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728A-15A8-4F87-BA2B-2D148047C8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251749"/>
      </p:ext>
    </p:extLst>
  </p:cSld>
  <p:clrMapOvr>
    <a:masterClrMapping/>
  </p:clrMapOvr>
  <p:transition spd="slow">
    <p:split orient="vert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CCD32-271E-40A5-BCE1-68EEBFF5FC22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B1F74-5108-4C55-B734-CD136394E3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16405"/>
      </p:ext>
    </p:extLst>
  </p:cSld>
  <p:clrMapOvr>
    <a:masterClrMapping/>
  </p:clrMapOvr>
  <p:transition spd="slow">
    <p:split orient="vert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2986D-165C-407B-BC1C-EEAC856D1D73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6FB94-7C40-400A-BAEE-12534845DE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690535"/>
      </p:ext>
    </p:extLst>
  </p:cSld>
  <p:clrMapOvr>
    <a:masterClrMapping/>
  </p:clrMapOvr>
  <p:transition spd="slow">
    <p:split orient="vert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2257D-5EDC-4CDF-B49F-5EDCF5E9C909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640EF-195F-4666-AB08-49A0B573D1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48444"/>
      </p:ext>
    </p:extLst>
  </p:cSld>
  <p:clrMapOvr>
    <a:masterClrMapping/>
  </p:clrMapOvr>
  <p:transition spd="slow">
    <p:split orient="vert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31731-2E47-4EFB-9005-199918517A63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B5100-CA96-4B6C-81E9-8329AC4416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23066"/>
      </p:ext>
    </p:extLst>
  </p:cSld>
  <p:clrMapOvr>
    <a:masterClrMapping/>
  </p:clrMapOvr>
  <p:transition spd="slow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DA51D-1182-42F5-A526-0FCE959371AD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461CD-7A14-47CC-972A-72941F522D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21959"/>
      </p:ext>
    </p:extLst>
  </p:cSld>
  <p:clrMapOvr>
    <a:masterClrMapping/>
  </p:clrMapOvr>
  <p:transition spd="slow">
    <p:split orient="vert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1A27B-D81D-49C9-B1A2-4C6E6E3731B7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6DF30-F7F7-4F3E-8BA4-52D4EDF147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14042"/>
      </p:ext>
    </p:extLst>
  </p:cSld>
  <p:clrMapOvr>
    <a:masterClrMapping/>
  </p:clrMapOvr>
  <p:transition spd="slow">
    <p:split orient="vert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51AEF-B41A-4561-B406-CD4FCBDC656C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A5102-FB35-4D32-8B61-6284CF56DB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939878"/>
      </p:ext>
    </p:extLst>
  </p:cSld>
  <p:clrMapOvr>
    <a:masterClrMapping/>
  </p:clrMapOvr>
  <p:transition spd="slow">
    <p:split orient="vert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53247-F0FB-4C31-9CE4-F65F8E1FAE43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B1AC8-5E02-4C1B-8AA6-E6D3511E99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491355"/>
      </p:ext>
    </p:extLst>
  </p:cSld>
  <p:clrMapOvr>
    <a:masterClrMapping/>
  </p:clrMapOvr>
  <p:transition spd="slow">
    <p:split orient="vert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3E9B6-C5CB-468C-B8CA-3EB3233A89AD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E2245-1FC2-426B-8CFE-62ADA3F302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45483"/>
      </p:ext>
    </p:extLst>
  </p:cSld>
  <p:clrMapOvr>
    <a:masterClrMapping/>
  </p:clrMapOvr>
  <p:transition spd="slow">
    <p:split orient="vert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933E0-6DC0-437B-9DDB-CE341E774723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C5BD8-EEFF-4D6F-ADFA-28F7D2FC00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713479"/>
      </p:ext>
    </p:extLst>
  </p:cSld>
  <p:clrMapOvr>
    <a:masterClrMapping/>
  </p:clrMapOvr>
  <p:transition spd="slow">
    <p:split orient="vert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BFC6F-FD43-48D1-BCC5-5A76F81D5097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80183-037C-4246-92A4-2A283715A4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06907"/>
      </p:ext>
    </p:extLst>
  </p:cSld>
  <p:clrMapOvr>
    <a:masterClrMapping/>
  </p:clrMapOvr>
  <p:transition spd="slow">
    <p:split orient="vert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2590A-FEEA-4BF9-B704-C1F67C66CFF8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E2461-033E-471D-B6B3-E6260275E6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64664"/>
      </p:ext>
    </p:extLst>
  </p:cSld>
  <p:clrMapOvr>
    <a:masterClrMapping/>
  </p:clrMapOvr>
  <p:transition spd="slow">
    <p:split orient="vert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826A6-82BB-41A0-A10E-E70DA1389DC5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FCFC-3DF1-4C1E-800E-61F32406E1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25783"/>
      </p:ext>
    </p:extLst>
  </p:cSld>
  <p:clrMapOvr>
    <a:masterClrMapping/>
  </p:clrMapOvr>
  <p:transition spd="slow">
    <p:split orient="vert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6E0E1-3F81-4AE4-B4E3-709289023F6F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AFAD1-9F7D-425A-89E3-2F8223DD08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73020"/>
      </p:ext>
    </p:extLst>
  </p:cSld>
  <p:clrMapOvr>
    <a:masterClrMapping/>
  </p:clrMapOvr>
  <p:transition spd="slow">
    <p:split orient="vert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3AF96-BB56-479E-B882-7809BDAC0FED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65452-671A-4248-A08D-4F46C0A38D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5365"/>
      </p:ext>
    </p:extLst>
  </p:cSld>
  <p:clrMapOvr>
    <a:masterClrMapping/>
  </p:clrMapOvr>
  <p:transition spd="slow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25CCF-A8CF-4430-910D-F9CA23FA1718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993BF-9E79-4813-A240-9549980FEF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683533"/>
      </p:ext>
    </p:extLst>
  </p:cSld>
  <p:clrMapOvr>
    <a:masterClrMapping/>
  </p:clrMapOvr>
  <p:transition spd="slow">
    <p:split orient="vert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5D43A-E6B2-4F51-B91E-1CD81468E42F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40866-8C0E-4461-988B-507AE0F01F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205327"/>
      </p:ext>
    </p:extLst>
  </p:cSld>
  <p:clrMapOvr>
    <a:masterClrMapping/>
  </p:clrMapOvr>
  <p:transition spd="slow">
    <p:split orient="vert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59AFC-A503-46AF-B30A-75570CD3252B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A7388-B498-4000-8FBA-024E63DC17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894922"/>
      </p:ext>
    </p:extLst>
  </p:cSld>
  <p:clrMapOvr>
    <a:masterClrMapping/>
  </p:clrMapOvr>
  <p:transition spd="slow">
    <p:split orient="vert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10A12-DF75-4DBE-B78D-F14537192551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91734-64A4-412B-AF49-B05D439FE4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81361"/>
      </p:ext>
    </p:extLst>
  </p:cSld>
  <p:clrMapOvr>
    <a:masterClrMapping/>
  </p:clrMapOvr>
  <p:transition spd="slow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565A1-255F-40C6-8F9D-0A02670B8F1C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81556-CC6C-4CB5-82B8-2C3852A651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48282"/>
      </p:ext>
    </p:extLst>
  </p:cSld>
  <p:clrMapOvr>
    <a:masterClrMapping/>
  </p:clrMapOvr>
  <p:transition spd="slow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47EB1-78D9-4B5C-953B-470A14AEFC1B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39490-0E05-4101-BFA9-3486BFAA16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26614"/>
      </p:ext>
    </p:extLst>
  </p:cSld>
  <p:clrMapOvr>
    <a:masterClrMapping/>
  </p:clrMapOvr>
  <p:transition spd="slow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23F46-2FE1-4A3D-BB88-2BE2A93CB84D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9BF45-4C3C-44FB-AE47-9637E96CE4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657276"/>
      </p:ext>
    </p:extLst>
  </p:cSld>
  <p:clrMapOvr>
    <a:masterClrMapping/>
  </p:clrMapOvr>
  <p:transition spd="slow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66F8E-2D71-4513-A908-2EEE0DD0F068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8478E-A818-46AB-ABC3-CC929D5786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86121"/>
      </p:ext>
    </p:extLst>
  </p:cSld>
  <p:clrMapOvr>
    <a:masterClrMapping/>
  </p:clrMapOvr>
  <p:transition spd="slow"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67CE5-ED7A-4688-9509-F296FC9E22B3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F503E-8CBE-4FB3-9F26-26441E4343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90961"/>
      </p:ext>
    </p:extLst>
  </p:cSld>
  <p:clrMapOvr>
    <a:masterClrMapping/>
  </p:clrMapOvr>
  <p:transition spd="slow">
    <p:split orient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1BEB9-A7A6-41F4-ABF1-EDBA5DEC2323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52F08-3073-4AA8-922B-82386B1792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185963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62549-4BC6-477A-8E1A-C63FDF646C62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18DF9-D4A6-475E-ADCC-E873C54EC9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1783"/>
      </p:ext>
    </p:extLst>
  </p:cSld>
  <p:clrMapOvr>
    <a:masterClrMapping/>
  </p:clrMapOvr>
  <p:transition spd="slow">
    <p:split orient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89A-F430-4B3F-A8BB-449657523274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49AD5-972C-4DC5-8813-8799438626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4902"/>
      </p:ext>
    </p:extLst>
  </p:cSld>
  <p:clrMapOvr>
    <a:masterClrMapping/>
  </p:clrMapOvr>
  <p:transition spd="slow"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12BCD-43F1-4713-A617-C283A6DFE774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F2D44-4380-4156-B397-C50C270F72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11939"/>
      </p:ext>
    </p:extLst>
  </p:cSld>
  <p:clrMapOvr>
    <a:masterClrMapping/>
  </p:clrMapOvr>
  <p:transition spd="slow">
    <p:split orient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81A2C-BA72-45B9-B998-52029434E62E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348BA-E4DD-4A42-A6B8-19D05404F9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28899"/>
      </p:ext>
    </p:extLst>
  </p:cSld>
  <p:clrMapOvr>
    <a:masterClrMapping/>
  </p:clrMapOvr>
  <p:transition spd="slow">
    <p:split orient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2848B-5440-4C6E-87C7-30843A1A26E6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3FAE1-E303-4BF7-AA87-C9178CDC88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44439"/>
      </p:ext>
    </p:extLst>
  </p:cSld>
  <p:clrMapOvr>
    <a:masterClrMapping/>
  </p:clrMapOvr>
  <p:transition spd="slow">
    <p:split orient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1D9DA-CDF1-4588-AADA-97488AB942F4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19E0-0A84-4FEE-99AB-C2D96CB5F2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03893"/>
      </p:ext>
    </p:extLst>
  </p:cSld>
  <p:clrMapOvr>
    <a:masterClrMapping/>
  </p:clrMapOvr>
  <p:transition spd="slow">
    <p:split orient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71FC1-420D-4D2C-82C9-326A1E80BBCC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1874D-36D6-44CC-8344-8E8C18F0EB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422615"/>
      </p:ext>
    </p:extLst>
  </p:cSld>
  <p:clrMapOvr>
    <a:masterClrMapping/>
  </p:clrMapOvr>
  <p:transition spd="slow">
    <p:split orient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BA489-8DCF-4F1F-9C5A-8BE966B709B3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41654-1D5F-463A-94E0-21DA145FF9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38531"/>
      </p:ext>
    </p:extLst>
  </p:cSld>
  <p:clrMapOvr>
    <a:masterClrMapping/>
  </p:clrMapOvr>
  <p:transition spd="slow">
    <p:split orient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B6F94-1B43-4B0C-A236-0C7F9BF8D0AE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6235F-706E-45DE-80FB-E44F6E7583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97488"/>
      </p:ext>
    </p:extLst>
  </p:cSld>
  <p:clrMapOvr>
    <a:masterClrMapping/>
  </p:clrMapOvr>
  <p:transition spd="slow">
    <p:split orient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82390-7FFB-4F63-A390-B74471469D6D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46BC6-B1E6-456E-9EA3-58BE6379DD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655822"/>
      </p:ext>
    </p:extLst>
  </p:cSld>
  <p:clrMapOvr>
    <a:masterClrMapping/>
  </p:clrMapOvr>
  <p:transition spd="slow">
    <p:split orient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B3850-495C-4A63-A05C-F2A4EB93B2F1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7F1D9-4E06-4C94-A387-2D81251A04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838762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B95B3-6EED-4F30-BE83-F4A46AAB6D1D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44377-8F5A-4812-A2C3-8EB3B4D630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507264"/>
      </p:ext>
    </p:extLst>
  </p:cSld>
  <p:clrMapOvr>
    <a:masterClrMapping/>
  </p:clrMapOvr>
  <p:transition spd="slow">
    <p:split orient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2D85D-07A8-4668-ADCA-4E2632A90131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CE357-134C-4676-B42A-344B1204CF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1364"/>
      </p:ext>
    </p:extLst>
  </p:cSld>
  <p:clrMapOvr>
    <a:masterClrMapping/>
  </p:clrMapOvr>
  <p:transition spd="slow">
    <p:split orient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CA416-26B3-4222-9205-250DC4AD62A7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FDA57-088D-4A36-8CA7-ED5876EEE2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39911"/>
      </p:ext>
    </p:extLst>
  </p:cSld>
  <p:clrMapOvr>
    <a:masterClrMapping/>
  </p:clrMapOvr>
  <p:transition spd="slow">
    <p:split orient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F6BF4-AA08-46BC-8B06-9CDF36F08B8F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8E1FA-45CC-45F8-9C67-2CF80597AC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32344"/>
      </p:ext>
    </p:extLst>
  </p:cSld>
  <p:clrMapOvr>
    <a:masterClrMapping/>
  </p:clrMapOvr>
  <p:transition spd="slow">
    <p:split orient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EBB92-0AF0-44DA-AE69-7F3A15CFD373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81534-9906-4BC9-93BA-2484D9593A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963740"/>
      </p:ext>
    </p:extLst>
  </p:cSld>
  <p:clrMapOvr>
    <a:masterClrMapping/>
  </p:clrMapOvr>
  <p:transition spd="slow">
    <p:split orient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8FC67-235E-4EE0-B33F-070AB53C6C61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8CEF7-FD23-42A3-AEF8-0CCE788A92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93306"/>
      </p:ext>
    </p:extLst>
  </p:cSld>
  <p:clrMapOvr>
    <a:masterClrMapping/>
  </p:clrMapOvr>
  <p:transition spd="slow">
    <p:split orient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D0AEC-7ABE-4464-B373-574547711188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20273-DBE5-4467-8C58-DF0EF315F4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51860"/>
      </p:ext>
    </p:extLst>
  </p:cSld>
  <p:clrMapOvr>
    <a:masterClrMapping/>
  </p:clrMapOvr>
  <p:transition spd="slow">
    <p:split orient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E56C7-7062-47CA-A2E6-0A046047F3D7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B58B8-E230-46D8-BD0C-666DDB5828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39301"/>
      </p:ext>
    </p:extLst>
  </p:cSld>
  <p:clrMapOvr>
    <a:masterClrMapping/>
  </p:clrMapOvr>
  <p:transition spd="slow">
    <p:split orient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52931-D668-4D0B-BD9A-A968A9231287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66AD0-20AE-4EEB-9A9B-79986C4A45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95790"/>
      </p:ext>
    </p:extLst>
  </p:cSld>
  <p:clrMapOvr>
    <a:masterClrMapping/>
  </p:clrMapOvr>
  <p:transition spd="slow">
    <p:split orient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426CA-9DD0-4425-83FE-652A4182648D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54F1E-9633-4906-9FD7-73F0497079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621416"/>
      </p:ext>
    </p:extLst>
  </p:cSld>
  <p:clrMapOvr>
    <a:masterClrMapping/>
  </p:clrMapOvr>
  <p:transition spd="slow">
    <p:split orient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AEE00-BA1A-4D68-AAE7-D24FF3DFAED8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3753B-C937-40B3-ABA8-C04A05A7F8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00293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2E0BC-1BA3-45F5-BEDB-3C08605CB966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BF5F3-8BCE-48C4-B130-DD08E28D26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40072"/>
      </p:ext>
    </p:extLst>
  </p:cSld>
  <p:clrMapOvr>
    <a:masterClrMapping/>
  </p:clrMapOvr>
  <p:transition spd="slow">
    <p:split orient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3CF43-E00E-4BFA-BD9F-0EA48D81BDFF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3AC73-9885-4750-A301-42EA4B3DF9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81043"/>
      </p:ext>
    </p:extLst>
  </p:cSld>
  <p:clrMapOvr>
    <a:masterClrMapping/>
  </p:clrMapOvr>
  <p:transition spd="slow">
    <p:split orient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C72C4-92E0-4616-9402-12B615726203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A2E8-0837-47F9-B2FA-056B1054FA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429943"/>
      </p:ext>
    </p:extLst>
  </p:cSld>
  <p:clrMapOvr>
    <a:masterClrMapping/>
  </p:clrMapOvr>
  <p:transition spd="slow">
    <p:split orient="vert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FEBE7-1B1A-4DE2-B2D9-92F558F02839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F1DB7-3C93-4B71-8627-808C2A3E74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54530"/>
      </p:ext>
    </p:extLst>
  </p:cSld>
  <p:clrMapOvr>
    <a:masterClrMapping/>
  </p:clrMapOvr>
  <p:transition spd="slow">
    <p:split orient="vert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61866-5876-40E3-AC9A-60192C4B838A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2B54D-4F71-4B88-920E-CE8F8737DC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17717"/>
      </p:ext>
    </p:extLst>
  </p:cSld>
  <p:clrMapOvr>
    <a:masterClrMapping/>
  </p:clrMapOvr>
  <p:transition spd="slow">
    <p:split orient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78B43-25AC-4130-8C24-0360B9285E2A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99D9A-262A-4EF0-8590-636F7CC6FA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46956"/>
      </p:ext>
    </p:extLst>
  </p:cSld>
  <p:clrMapOvr>
    <a:masterClrMapping/>
  </p:clrMapOvr>
  <p:transition spd="slow">
    <p:split orient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A373A-DEFE-4154-A550-4BCC99E654E6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01C3F-2B65-428F-8764-C7B089BF8E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42995"/>
      </p:ext>
    </p:extLst>
  </p:cSld>
  <p:clrMapOvr>
    <a:masterClrMapping/>
  </p:clrMapOvr>
  <p:transition spd="slow">
    <p:split orient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F6183-B38D-4278-BA7B-A60E203C07BF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25A0F-4FB0-4217-B8D5-9A987C389F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10445"/>
      </p:ext>
    </p:extLst>
  </p:cSld>
  <p:clrMapOvr>
    <a:masterClrMapping/>
  </p:clrMapOvr>
  <p:transition spd="slow">
    <p:split orient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6C7C6-C7E2-402D-821B-DD3DC74FAA50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DB6D3-F66C-4AE0-AC10-517BECCD1F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36290"/>
      </p:ext>
    </p:extLst>
  </p:cSld>
  <p:clrMapOvr>
    <a:masterClrMapping/>
  </p:clrMapOvr>
  <p:transition spd="slow">
    <p:split orient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A8D74-D938-4543-9B79-7189C77339B1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3EE8B-31DD-4D00-B912-7225A2141F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844930"/>
      </p:ext>
    </p:extLst>
  </p:cSld>
  <p:clrMapOvr>
    <a:masterClrMapping/>
  </p:clrMapOvr>
  <p:transition spd="slow">
    <p:split orient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CCB54-119E-4BEC-82F0-BE557F4A0B6E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8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8FE33-595C-47AB-A1AD-85362B5A9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393550"/>
      </p:ext>
    </p:extLst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EF8DA-417F-4D90-9FB1-59208D1BE9CE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9FBA8-BD25-46EE-820B-B54EC34CB2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2671"/>
      </p:ext>
    </p:extLst>
  </p:cSld>
  <p:clrMapOvr>
    <a:masterClrMapping/>
  </p:clrMapOvr>
  <p:transition spd="slow">
    <p:split orient="vert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AFBC4-52A2-429F-B598-F65926CBC3C4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4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08BC5-7FEC-4AD2-BD00-B84A35B741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18352"/>
      </p:ext>
    </p:extLst>
  </p:cSld>
  <p:clrMapOvr>
    <a:masterClrMapping/>
  </p:clrMapOvr>
  <p:transition spd="slow">
    <p:split orient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38673-E810-4753-8A90-5157DA699AB2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3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C37BF-52B6-44E9-89F4-3086500EAC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3512"/>
      </p:ext>
    </p:extLst>
  </p:cSld>
  <p:clrMapOvr>
    <a:masterClrMapping/>
  </p:clrMapOvr>
  <p:transition spd="slow">
    <p:split orient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EA460-43E1-4728-84CF-BFC01ADE2188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2FC6C-E591-4ED6-A2D7-BD3E30D768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12062"/>
      </p:ext>
    </p:extLst>
  </p:cSld>
  <p:clrMapOvr>
    <a:masterClrMapping/>
  </p:clrMapOvr>
  <p:transition spd="slow">
    <p:split orient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F334E-65C4-47F0-8908-A3430289D723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EA269-78DA-49E4-A604-10A695139F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45204"/>
      </p:ext>
    </p:extLst>
  </p:cSld>
  <p:clrMapOvr>
    <a:masterClrMapping/>
  </p:clrMapOvr>
  <p:transition spd="slow">
    <p:split orient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418F8-7AA8-4284-9B0D-F85FE3233409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D3113-6D26-49CA-A2FF-EB019472E1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66642"/>
      </p:ext>
    </p:extLst>
  </p:cSld>
  <p:clrMapOvr>
    <a:masterClrMapping/>
  </p:clrMapOvr>
  <p:transition spd="slow">
    <p:split orient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75378-FB12-430F-BF4E-88901B767D28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1CF03-54EB-40E8-98D7-311EBE4052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26287"/>
      </p:ext>
    </p:extLst>
  </p:cSld>
  <p:clrMapOvr>
    <a:masterClrMapping/>
  </p:clrMapOvr>
  <p:transition spd="slow">
    <p:split orient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C0587-370F-42B8-9BBE-6A6A362B8F15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ACE7F-4C01-4BC6-B512-85DC1482B6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95256"/>
      </p:ext>
    </p:extLst>
  </p:cSld>
  <p:clrMapOvr>
    <a:masterClrMapping/>
  </p:clrMapOvr>
  <p:transition spd="slow">
    <p:split orient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0389F-AF83-4470-80B3-F60B80C2F8C5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A50EE-F0C9-4371-9514-8E61179A4C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275963"/>
      </p:ext>
    </p:extLst>
  </p:cSld>
  <p:clrMapOvr>
    <a:masterClrMapping/>
  </p:clrMapOvr>
  <p:transition spd="slow">
    <p:split orient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52F72-6B96-4EC5-AACD-187722574872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4F556-B4B0-42C2-88CC-CC34E033CC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879080"/>
      </p:ext>
    </p:extLst>
  </p:cSld>
  <p:clrMapOvr>
    <a:masterClrMapping/>
  </p:clrMapOvr>
  <p:transition spd="slow">
    <p:split orient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0F809-3264-4685-A55C-5A0FC4CD89C7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C6781-271F-49B9-8426-D239E4BC3C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29765"/>
      </p:ext>
    </p:extLst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05A9A-32BD-4291-BEBF-77FA830323E8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1EFF2-5E79-435E-966F-27006EEF52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01636"/>
      </p:ext>
    </p:extLst>
  </p:cSld>
  <p:clrMapOvr>
    <a:masterClrMapping/>
  </p:clrMapOvr>
  <p:transition spd="slow">
    <p:split orient="vert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88124-221D-4E7C-A3CA-E21319DF90B2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57133-4733-4446-8EF9-C87FD436A4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41916"/>
      </p:ext>
    </p:extLst>
  </p:cSld>
  <p:clrMapOvr>
    <a:masterClrMapping/>
  </p:clrMapOvr>
  <p:transition spd="slow">
    <p:split orient="vert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4360A-9078-4DAA-984B-98B28062843C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4" name="Footer Placeholder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D4043-51C2-4D38-BD74-802D3F244B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13799"/>
      </p:ext>
    </p:extLst>
  </p:cSld>
  <p:clrMapOvr>
    <a:masterClrMapping/>
  </p:clrMapOvr>
  <p:transition spd="slow">
    <p:split orient="vert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0E334-B6B7-4B71-BDFB-C96196632462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3" name="Footer Placeholder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5ACE8-5665-4961-9BF2-F2B260F7C2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43337"/>
      </p:ext>
    </p:extLst>
  </p:cSld>
  <p:clrMapOvr>
    <a:masterClrMapping/>
  </p:clrMapOvr>
  <p:transition spd="slow">
    <p:split orient="vert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630D6-97A8-435F-B657-30B94AE25A8F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32687-D2ED-413D-AD21-77DF12E7B7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515384"/>
      </p:ext>
    </p:extLst>
  </p:cSld>
  <p:clrMapOvr>
    <a:masterClrMapping/>
  </p:clrMapOvr>
  <p:transition spd="slow">
    <p:split orient="vert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6270A-42EF-4199-B083-526A427DE473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804DC-BFF0-40D2-9B55-430B622F00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54523"/>
      </p:ext>
    </p:extLst>
  </p:cSld>
  <p:clrMapOvr>
    <a:masterClrMapping/>
  </p:clrMapOvr>
  <p:transition spd="slow">
    <p:split orient="vert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A203A-DC2C-4F82-B9B6-6AAA765C13F6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0403C-345D-4F2C-AF56-256CFB8818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30188"/>
      </p:ext>
    </p:extLst>
  </p:cSld>
  <p:clrMapOvr>
    <a:masterClrMapping/>
  </p:clrMapOvr>
  <p:transition spd="slow">
    <p:split orient="vert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BB55D-A97C-45D4-8785-07D73D675A32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605C1-432E-4298-9D73-082A3D2319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06468"/>
      </p:ext>
    </p:extLst>
  </p:cSld>
  <p:clrMapOvr>
    <a:masterClrMapping/>
  </p:clrMapOvr>
  <p:transition spd="slow">
    <p:split orient="vert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72C28-0EA3-4237-BC1D-D2B3E913A43A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9BFB0-62ED-41FC-9EC1-96BA2B753D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004049"/>
      </p:ext>
    </p:extLst>
  </p:cSld>
  <p:clrMapOvr>
    <a:masterClrMapping/>
  </p:clrMapOvr>
  <p:transition spd="slow">
    <p:split orient="vert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E1049-1B93-4D29-A0C8-24756C8C4A88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83FA6-A6C8-4E52-BE6F-18122B04D6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76102"/>
      </p:ext>
    </p:extLst>
  </p:cSld>
  <p:clrMapOvr>
    <a:masterClrMapping/>
  </p:clrMapOvr>
  <p:transition spd="slow">
    <p:split orient="vert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8152C-FC73-46FA-9646-7D3A49793A5B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4EC96-FA87-4413-A781-4A3EF8748D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10344"/>
      </p:ext>
    </p:extLst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5A0C7-B4CE-4B9B-B5C9-E3A0213FBAE0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DC985-7CF8-4DCD-9AD2-FCE7A83C48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37751"/>
      </p:ext>
    </p:extLst>
  </p:cSld>
  <p:clrMapOvr>
    <a:masterClrMapping/>
  </p:clrMapOvr>
  <p:transition spd="slow">
    <p:split orient="vert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F77BF-61DC-4DD2-8122-E9C71BE6ABCC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ECA56-6848-439C-A741-5AA51287DE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57814"/>
      </p:ext>
    </p:extLst>
  </p:cSld>
  <p:clrMapOvr>
    <a:masterClrMapping/>
  </p:clrMapOvr>
  <p:transition spd="slow">
    <p:split orient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AF5D0-AA39-4A4B-A5ED-A64689A617C5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8" name="Footer Placeholder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C3692-D30B-42DB-9404-2FA3AB1C0E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512286"/>
      </p:ext>
    </p:extLst>
  </p:cSld>
  <p:clrMapOvr>
    <a:masterClrMapping/>
  </p:clrMapOvr>
  <p:transition spd="slow">
    <p:split orient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F3EF2-C0DB-4FF7-A838-17395EE56485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42215-199D-49A0-B4EB-3C00DD34A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56062"/>
      </p:ext>
    </p:extLst>
  </p:cSld>
  <p:clrMapOvr>
    <a:masterClrMapping/>
  </p:clrMapOvr>
  <p:transition spd="slow">
    <p:split orient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6133E-F882-4640-A6A4-381B78FCC611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3" name="Footer Placeholder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AB493-98D2-4969-B7C6-01C1A2DB1E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7021"/>
      </p:ext>
    </p:extLst>
  </p:cSld>
  <p:clrMapOvr>
    <a:masterClrMapping/>
  </p:clrMapOvr>
  <p:transition spd="slow">
    <p:split orient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FD1B7-A6F9-4A48-A585-216EFE284EF2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BED8E-F45B-4C32-AD80-4F18F90E77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5568"/>
      </p:ext>
    </p:extLst>
  </p:cSld>
  <p:clrMapOvr>
    <a:masterClrMapping/>
  </p:clrMapOvr>
  <p:transition spd="slow">
    <p:split orient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BC384-96DA-464F-A479-538D3C1702E3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42205-F9B0-4867-9CF6-4C28DEAED0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008932"/>
      </p:ext>
    </p:extLst>
  </p:cSld>
  <p:clrMapOvr>
    <a:masterClrMapping/>
  </p:clrMapOvr>
  <p:transition spd="slow">
    <p:split orient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7A902-BE97-4461-A02A-EC83F497F5B6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142EA-3CC9-46AB-B60F-14F20B76D5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55518"/>
      </p:ext>
    </p:extLst>
  </p:cSld>
  <p:clrMapOvr>
    <a:masterClrMapping/>
  </p:clrMapOvr>
  <p:transition spd="slow">
    <p:split orient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E8149-8986-4107-86B8-200C81D0ECD5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99E2F-4C11-4CB9-86CD-45F320CC88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79615"/>
      </p:ext>
    </p:extLst>
  </p:cSld>
  <p:clrMapOvr>
    <a:masterClrMapping/>
  </p:clrMapOvr>
  <p:transition spd="slow">
    <p:split orient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B2EDF-BA42-49E8-9DA8-C3B3ABF24400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4C4D8-534B-4FE5-BC3F-80A55C25BF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16287"/>
      </p:ext>
    </p:extLst>
  </p:cSld>
  <p:clrMapOvr>
    <a:masterClrMapping/>
  </p:clrMapOvr>
  <p:transition spd="slow">
    <p:split orient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58191-200A-491F-9CA5-4F27389E88F2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8C310-643F-4DEC-AFA3-DBCB99BD37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47444"/>
      </p:ext>
    </p:extLst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414A-0572-4A29-9236-9503C6F81438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C5D93-66BF-42F7-B935-B29385E29F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57829"/>
      </p:ext>
    </p:extLst>
  </p:cSld>
  <p:clrMapOvr>
    <a:masterClrMapping/>
  </p:clrMapOvr>
  <p:transition spd="slow">
    <p:split orient="vert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35D0F-250F-4F95-856C-8EEC652E71C9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BB0EF-AD43-432F-915B-B7E73EA1C7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24708"/>
      </p:ext>
    </p:extLst>
  </p:cSld>
  <p:clrMapOvr>
    <a:masterClrMapping/>
  </p:clrMapOvr>
  <p:transition spd="slow">
    <p:split orient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23927-D2E6-4DC2-8B8E-D21FB56FCEA6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28BCB-3E4C-4E5D-9AC4-02D1D422B7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285504"/>
      </p:ext>
    </p:extLst>
  </p:cSld>
  <p:clrMapOvr>
    <a:masterClrMapping/>
  </p:clrMapOvr>
  <p:transition spd="slow">
    <p:split orient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A57D4-9377-48AE-BBA6-F998371D3901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8" name="Footer Placeholder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E6E73-8D2E-41E9-ADBF-B4F5E76293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43376"/>
      </p:ext>
    </p:extLst>
  </p:cSld>
  <p:clrMapOvr>
    <a:masterClrMapping/>
  </p:clrMapOvr>
  <p:transition spd="slow">
    <p:split orient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7AD9B-4449-4ADE-ABBD-39195C103586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4" name="Footer Placeholder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31B-C74D-4132-985D-6340AAFDAE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7909"/>
      </p:ext>
    </p:extLst>
  </p:cSld>
  <p:clrMapOvr>
    <a:masterClrMapping/>
  </p:clrMapOvr>
  <p:transition spd="slow">
    <p:split orient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602AD-9AE2-4DFB-A7BA-41DC0CDB1C09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79A7B-21D4-413F-A1A9-0E68EAFC7E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7325"/>
      </p:ext>
    </p:extLst>
  </p:cSld>
  <p:clrMapOvr>
    <a:masterClrMapping/>
  </p:clrMapOvr>
  <p:transition spd="slow">
    <p:split orient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EEC72-E8B9-4606-B21E-F139007E0049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98AF4-5769-4E3F-B63A-88B7566AA3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52236"/>
      </p:ext>
    </p:extLst>
  </p:cSld>
  <p:clrMapOvr>
    <a:masterClrMapping/>
  </p:clrMapOvr>
  <p:transition spd="slow">
    <p:split orient="vert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66F95-73B6-4E1A-9466-A7E0A3BC80F7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1C4CC-FDB2-40F9-A8D9-E74EDC53D4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96775"/>
      </p:ext>
    </p:extLst>
  </p:cSld>
  <p:clrMapOvr>
    <a:masterClrMapping/>
  </p:clrMapOvr>
  <p:transition spd="slow">
    <p:split orient="vert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307C9-80F9-4513-B74C-E7ABA454E46C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958AD-C24B-4DE4-B600-4171011635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89369"/>
      </p:ext>
    </p:extLst>
  </p:cSld>
  <p:clrMapOvr>
    <a:masterClrMapping/>
  </p:clrMapOvr>
  <p:transition spd="slow">
    <p:split orient="vert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C240E-522D-4471-91DB-E1D7AB46E879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9C50D-69D8-489C-80E6-D922F71F1E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86915"/>
      </p:ext>
    </p:extLst>
  </p:cSld>
  <p:clrMapOvr>
    <a:masterClrMapping/>
  </p:clrMapOvr>
  <p:transition spd="slow">
    <p:split orient="vert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CB0F7-EBB0-4808-852C-34E3A049A26C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A8F10-17C8-4D97-80B6-C124B17D9C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88695"/>
      </p:ext>
    </p:extLst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E5B97-6FC1-4D2B-A620-08AF9CE42EF7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06AB7-EE9E-4336-8A87-41B5B5B9D3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522565"/>
      </p:ext>
    </p:extLst>
  </p:cSld>
  <p:clrMapOvr>
    <a:masterClrMapping/>
  </p:clrMapOvr>
  <p:transition spd="slow">
    <p:split orient="vert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43289-0D30-4FFB-8345-E4315EC4C8ED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53FA5-4F46-495E-A845-829E0C3758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47129"/>
      </p:ext>
    </p:extLst>
  </p:cSld>
  <p:clrMapOvr>
    <a:masterClrMapping/>
  </p:clrMapOvr>
  <p:transition spd="slow">
    <p:split orient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C0937-EBB3-47B3-8E19-59B765E02D49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8FB2C-4921-40A9-8112-8D2BD027C1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8234"/>
      </p:ext>
    </p:extLst>
  </p:cSld>
  <p:clrMapOvr>
    <a:masterClrMapping/>
  </p:clrMapOvr>
  <p:transition spd="slow">
    <p:split orient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8021A-D391-4618-9316-060D3B2D1788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7A861-7F10-4277-BA64-EEC560C887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0861"/>
      </p:ext>
    </p:extLst>
  </p:cSld>
  <p:clrMapOvr>
    <a:masterClrMapping/>
  </p:clrMapOvr>
  <p:transition spd="slow">
    <p:split orient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2C727-850F-4BC0-BCC6-AFF090135FEC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8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50866-2E05-4483-9FB7-A8DC50653A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11587"/>
      </p:ext>
    </p:extLst>
  </p:cSld>
  <p:clrMapOvr>
    <a:masterClrMapping/>
  </p:clrMapOvr>
  <p:transition spd="slow">
    <p:split orient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894EE-2B9D-493C-A7A9-8F027B3B609D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4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9A46C-7D38-403B-97DC-EF51D06020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28753"/>
      </p:ext>
    </p:extLst>
  </p:cSld>
  <p:clrMapOvr>
    <a:masterClrMapping/>
  </p:clrMapOvr>
  <p:transition spd="slow">
    <p:split orient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8B3DC-B32D-4902-AD28-8940E4EFB41E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3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A636D-3DB7-46A4-9956-40869A7B80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43747"/>
      </p:ext>
    </p:extLst>
  </p:cSld>
  <p:clrMapOvr>
    <a:masterClrMapping/>
  </p:clrMapOvr>
  <p:transition spd="slow">
    <p:split orient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2D901-198D-4C97-A06D-ED7A4BD8C3E6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18B1A-F3E6-46D8-AB4C-A8CF2F8D41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66908"/>
      </p:ext>
    </p:extLst>
  </p:cSld>
  <p:clrMapOvr>
    <a:masterClrMapping/>
  </p:clrMapOvr>
  <p:transition spd="slow">
    <p:split orient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6F79-F5F6-45E8-87BD-E9DC634F71C5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8110F-4FC8-49C2-AE3B-54222208A7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388"/>
      </p:ext>
    </p:extLst>
  </p:cSld>
  <p:clrMapOvr>
    <a:masterClrMapping/>
  </p:clrMapOvr>
  <p:transition spd="slow">
    <p:split orient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036DF-6563-4183-A1C0-1F118AE2F24A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4A172-C16B-40E4-B110-AF55D6F18F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227046"/>
      </p:ext>
    </p:extLst>
  </p:cSld>
  <p:clrMapOvr>
    <a:masterClrMapping/>
  </p:clrMapOvr>
  <p:transition spd="slow">
    <p:split orient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3A161-1A0C-4EDB-9D0E-E064E8D53984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1B6A3-E2FC-4080-B22E-EEC2AB84F3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55124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Rectangle 6"/>
          <p:cNvGrpSpPr>
            <a:grpSpLocks/>
          </p:cNvGrpSpPr>
          <p:nvPr/>
        </p:nvGrpSpPr>
        <p:grpSpPr bwMode="auto">
          <a:xfrm>
            <a:off x="-3175" y="0"/>
            <a:ext cx="9140825" cy="6284913"/>
            <a:chOff x="0" y="0"/>
            <a:chExt cx="5760" cy="3959"/>
          </a:xfrm>
        </p:grpSpPr>
        <p:pic>
          <p:nvPicPr>
            <p:cNvPr id="2" name="Rectangle 6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3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Gill Sans MT" panose="020B0502020104020203" pitchFamily="34" charset="0"/>
                <a:ea typeface="Malgun Gothic" panose="020B0503020000020004" pitchFamily="34" charset="-127"/>
              </a:endParaRPr>
            </a:p>
          </p:txBody>
        </p:sp>
      </p:grp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3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3838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90DBD0F-F172-4D4D-B1E8-022253D07EB3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103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0375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A61EAB5-47D6-4431-9C5E-91D50A7EBF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Title Placeholder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ransition spd="slow">
    <p:split orient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 2" panose="05020102010507070707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08BB4"/>
        </a:buClr>
        <a:buSzPct val="60000"/>
        <a:buFont typeface="Wingdings 2" panose="05020102010507070707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A7328"/>
        </a:buClr>
        <a:buSzPct val="57000"/>
        <a:buFont typeface="Wingdings 2" panose="05020102010507070707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E589F"/>
        </a:buClr>
        <a:buSzPct val="55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Rectangle 6"/>
          <p:cNvGrpSpPr>
            <a:grpSpLocks/>
          </p:cNvGrpSpPr>
          <p:nvPr/>
        </p:nvGrpSpPr>
        <p:grpSpPr bwMode="auto">
          <a:xfrm>
            <a:off x="-3175" y="0"/>
            <a:ext cx="9140825" cy="6284913"/>
            <a:chOff x="0" y="0"/>
            <a:chExt cx="5760" cy="3959"/>
          </a:xfrm>
        </p:grpSpPr>
        <p:pic>
          <p:nvPicPr>
            <p:cNvPr id="2" name="Rectangle 6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3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Gill Sans MT" panose="020B0502020104020203" pitchFamily="34" charset="0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0243" name="Group 15"/>
          <p:cNvGrpSpPr>
            <a:grpSpLocks/>
          </p:cNvGrpSpPr>
          <p:nvPr/>
        </p:nvGrpSpPr>
        <p:grpSpPr bwMode="auto">
          <a:xfrm>
            <a:off x="-6350" y="-15875"/>
            <a:ext cx="9140825" cy="144463"/>
            <a:chOff x="0" y="0"/>
            <a:chExt cx="9144000" cy="146304"/>
          </a:xfrm>
        </p:grpSpPr>
        <p:sp>
          <p:nvSpPr>
            <p:cNvPr id="10246" name="Rectangle 16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46304"/>
            </a:xfrm>
            <a:prstGeom prst="rect">
              <a:avLst/>
            </a:prstGeom>
            <a:solidFill>
              <a:srgbClr val="042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0247" name="Rectangle 17"/>
            <p:cNvSpPr>
              <a:spLocks noChangeArrowheads="1"/>
            </p:cNvSpPr>
            <p:nvPr userDrawn="1"/>
          </p:nvSpPr>
          <p:spPr bwMode="auto">
            <a:xfrm>
              <a:off x="5496246" y="0"/>
              <a:ext cx="109734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0248" name="Rectangle 18"/>
            <p:cNvSpPr>
              <a:spLocks noChangeArrowheads="1"/>
            </p:cNvSpPr>
            <p:nvPr userDrawn="1"/>
          </p:nvSpPr>
          <p:spPr bwMode="auto">
            <a:xfrm>
              <a:off x="6593589" y="0"/>
              <a:ext cx="1095755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0249" name="Rectangle 19"/>
            <p:cNvSpPr>
              <a:spLocks noChangeArrowheads="1"/>
            </p:cNvSpPr>
            <p:nvPr userDrawn="1"/>
          </p:nvSpPr>
          <p:spPr bwMode="auto">
            <a:xfrm>
              <a:off x="7689345" y="0"/>
              <a:ext cx="1097344" cy="146304"/>
            </a:xfrm>
            <a:prstGeom prst="rect">
              <a:avLst/>
            </a:prstGeom>
            <a:solidFill>
              <a:srgbClr val="E4A8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024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45" name="Title Placeholder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52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3838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0EFE8C5-F4BD-4526-B4B5-0547CB249DE3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10253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54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0375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95A417E-4A61-4607-B31B-23C4CE6C41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ransition spd="slow">
    <p:split orient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 2" panose="05020102010507070707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08BB4"/>
        </a:buClr>
        <a:buSzPct val="60000"/>
        <a:buFont typeface="Wingdings 2" panose="05020102010507070707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A7328"/>
        </a:buClr>
        <a:buSzPct val="57000"/>
        <a:buFont typeface="Wingdings 2" panose="05020102010507070707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E589F"/>
        </a:buClr>
        <a:buSzPct val="55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Rectangle 6"/>
          <p:cNvGrpSpPr>
            <a:grpSpLocks/>
          </p:cNvGrpSpPr>
          <p:nvPr/>
        </p:nvGrpSpPr>
        <p:grpSpPr bwMode="auto">
          <a:xfrm>
            <a:off x="-3175" y="0"/>
            <a:ext cx="9140825" cy="6284913"/>
            <a:chOff x="0" y="0"/>
            <a:chExt cx="5760" cy="3959"/>
          </a:xfrm>
        </p:grpSpPr>
        <p:pic>
          <p:nvPicPr>
            <p:cNvPr id="2" name="Rectangle 6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3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Gill Sans MT" panose="020B0502020104020203" pitchFamily="34" charset="0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1267" name="Group 7"/>
          <p:cNvGrpSpPr>
            <a:grpSpLocks/>
          </p:cNvGrpSpPr>
          <p:nvPr/>
        </p:nvGrpSpPr>
        <p:grpSpPr bwMode="auto">
          <a:xfrm flipH="1">
            <a:off x="0" y="1371600"/>
            <a:ext cx="9144000" cy="73025"/>
            <a:chOff x="0" y="0"/>
            <a:chExt cx="9144000" cy="146304"/>
          </a:xfrm>
        </p:grpSpPr>
        <p:sp>
          <p:nvSpPr>
            <p:cNvPr id="11270" name="Rectangle 8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46304"/>
            </a:xfrm>
            <a:prstGeom prst="rect">
              <a:avLst/>
            </a:prstGeom>
            <a:solidFill>
              <a:srgbClr val="042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1271" name="Rectangle 9"/>
            <p:cNvSpPr>
              <a:spLocks noChangeArrowheads="1"/>
            </p:cNvSpPr>
            <p:nvPr userDrawn="1"/>
          </p:nvSpPr>
          <p:spPr bwMode="auto">
            <a:xfrm>
              <a:off x="5181600" y="0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1272" name="Rectangle 10"/>
            <p:cNvSpPr>
              <a:spLocks noChangeArrowheads="1"/>
            </p:cNvSpPr>
            <p:nvPr userDrawn="1"/>
          </p:nvSpPr>
          <p:spPr bwMode="auto">
            <a:xfrm>
              <a:off x="6278562" y="0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1273" name="Rectangle 11"/>
            <p:cNvSpPr>
              <a:spLocks noChangeArrowheads="1"/>
            </p:cNvSpPr>
            <p:nvPr userDrawn="1"/>
          </p:nvSpPr>
          <p:spPr bwMode="auto">
            <a:xfrm>
              <a:off x="7375525" y="0"/>
              <a:ext cx="1098550" cy="146304"/>
            </a:xfrm>
            <a:prstGeom prst="rect">
              <a:avLst/>
            </a:prstGeom>
            <a:solidFill>
              <a:srgbClr val="E4A8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126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1269" name="Title Placeholder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12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3838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3C3050B-6781-4BBC-B181-2181B83970A5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1127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0375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9D370FC-EE02-49D6-983D-D7FA7AE4F6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ransition spd="slow">
    <p:split orient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 2" panose="05020102010507070707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08BB4"/>
        </a:buClr>
        <a:buSzPct val="60000"/>
        <a:buFont typeface="Wingdings 2" panose="05020102010507070707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A7328"/>
        </a:buClr>
        <a:buSzPct val="57000"/>
        <a:buFont typeface="Wingdings 2" panose="05020102010507070707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E589F"/>
        </a:buClr>
        <a:buSzPct val="55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Rectangle 6"/>
          <p:cNvGrpSpPr>
            <a:grpSpLocks/>
          </p:cNvGrpSpPr>
          <p:nvPr/>
        </p:nvGrpSpPr>
        <p:grpSpPr bwMode="auto">
          <a:xfrm>
            <a:off x="-3175" y="0"/>
            <a:ext cx="9140825" cy="6284913"/>
            <a:chOff x="0" y="0"/>
            <a:chExt cx="5760" cy="3959"/>
          </a:xfrm>
        </p:grpSpPr>
        <p:pic>
          <p:nvPicPr>
            <p:cNvPr id="2" name="Rectangle 6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3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Gill Sans MT" panose="020B0502020104020203" pitchFamily="34" charset="0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2291" name="Group 6"/>
          <p:cNvGrpSpPr>
            <a:grpSpLocks/>
          </p:cNvGrpSpPr>
          <p:nvPr/>
        </p:nvGrpSpPr>
        <p:grpSpPr bwMode="auto">
          <a:xfrm rot="5400000" flipH="1">
            <a:off x="3333751" y="3386137"/>
            <a:ext cx="6864350" cy="73025"/>
            <a:chOff x="0" y="0"/>
            <a:chExt cx="9144000" cy="146304"/>
          </a:xfrm>
        </p:grpSpPr>
        <p:sp>
          <p:nvSpPr>
            <p:cNvPr id="12294" name="Rectangle 7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46304"/>
            </a:xfrm>
            <a:prstGeom prst="rect">
              <a:avLst/>
            </a:prstGeom>
            <a:solidFill>
              <a:srgbClr val="042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2295" name="Rectangle 8"/>
            <p:cNvSpPr>
              <a:spLocks noChangeArrowheads="1"/>
            </p:cNvSpPr>
            <p:nvPr userDrawn="1"/>
          </p:nvSpPr>
          <p:spPr bwMode="auto">
            <a:xfrm>
              <a:off x="5181036" y="0"/>
              <a:ext cx="1099648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2296" name="Rectangle 9"/>
            <p:cNvSpPr>
              <a:spLocks noChangeArrowheads="1"/>
            </p:cNvSpPr>
            <p:nvPr userDrawn="1"/>
          </p:nvSpPr>
          <p:spPr bwMode="auto">
            <a:xfrm>
              <a:off x="6280684" y="1"/>
              <a:ext cx="1095419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2297" name="Rectangle 10"/>
            <p:cNvSpPr>
              <a:spLocks noChangeArrowheads="1"/>
            </p:cNvSpPr>
            <p:nvPr userDrawn="1"/>
          </p:nvSpPr>
          <p:spPr bwMode="auto">
            <a:xfrm>
              <a:off x="7376104" y="0"/>
              <a:ext cx="1097533" cy="146304"/>
            </a:xfrm>
            <a:prstGeom prst="rect">
              <a:avLst/>
            </a:prstGeom>
            <a:solidFill>
              <a:srgbClr val="E4A8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2292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2293" name="Title Placeholder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230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38950" y="6356350"/>
            <a:ext cx="18684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1D41B5D-DE75-42D1-B7A3-860D2AF23EBA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1230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30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0375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91B797C-6947-4F38-A1F3-0EE8ADA781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p:transition spd="slow">
    <p:split orient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 2" panose="05020102010507070707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08BB4"/>
        </a:buClr>
        <a:buSzPct val="60000"/>
        <a:buFont typeface="Wingdings 2" panose="05020102010507070707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A7328"/>
        </a:buClr>
        <a:buSzPct val="57000"/>
        <a:buFont typeface="Wingdings 2" panose="05020102010507070707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E589F"/>
        </a:buClr>
        <a:buSzPct val="55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Rectangle 6"/>
          <p:cNvGrpSpPr>
            <a:grpSpLocks/>
          </p:cNvGrpSpPr>
          <p:nvPr/>
        </p:nvGrpSpPr>
        <p:grpSpPr bwMode="auto">
          <a:xfrm>
            <a:off x="-3175" y="0"/>
            <a:ext cx="9140825" cy="6284913"/>
            <a:chOff x="0" y="0"/>
            <a:chExt cx="5760" cy="3959"/>
          </a:xfrm>
        </p:grpSpPr>
        <p:pic>
          <p:nvPicPr>
            <p:cNvPr id="2" name="Rectangle 6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3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Gill Sans MT" panose="020B0502020104020203" pitchFamily="34" charset="0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051" name="Group 16"/>
          <p:cNvGrpSpPr>
            <a:grpSpLocks/>
          </p:cNvGrpSpPr>
          <p:nvPr/>
        </p:nvGrpSpPr>
        <p:grpSpPr bwMode="auto">
          <a:xfrm>
            <a:off x="0" y="3268663"/>
            <a:ext cx="9144000" cy="146050"/>
            <a:chOff x="0" y="0"/>
            <a:chExt cx="9144000" cy="146304"/>
          </a:xfrm>
        </p:grpSpPr>
        <p:sp>
          <p:nvSpPr>
            <p:cNvPr id="2054" name="Rectangle 1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46304"/>
            </a:xfrm>
            <a:prstGeom prst="rect">
              <a:avLst/>
            </a:prstGeom>
            <a:solidFill>
              <a:srgbClr val="042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055" name="Rectangle 13"/>
            <p:cNvSpPr>
              <a:spLocks noChangeArrowheads="1"/>
            </p:cNvSpPr>
            <p:nvPr userDrawn="1"/>
          </p:nvSpPr>
          <p:spPr bwMode="auto">
            <a:xfrm>
              <a:off x="5181600" y="0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056" name="Rectangle 14"/>
            <p:cNvSpPr>
              <a:spLocks noChangeArrowheads="1"/>
            </p:cNvSpPr>
            <p:nvPr userDrawn="1"/>
          </p:nvSpPr>
          <p:spPr bwMode="auto">
            <a:xfrm>
              <a:off x="6278563" y="0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057" name="Rectangle 15"/>
            <p:cNvSpPr>
              <a:spLocks noChangeArrowheads="1"/>
            </p:cNvSpPr>
            <p:nvPr userDrawn="1"/>
          </p:nvSpPr>
          <p:spPr bwMode="auto">
            <a:xfrm>
              <a:off x="7375525" y="0"/>
              <a:ext cx="1098550" cy="146304"/>
            </a:xfrm>
            <a:prstGeom prst="rect">
              <a:avLst/>
            </a:prstGeom>
            <a:solidFill>
              <a:srgbClr val="E4A8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2052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3" name="Title Placeholder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6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3838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EA686F0-11A9-4F56-B945-2DD2A168B140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206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6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0375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8285AD7-1BBD-4CBC-949E-E4035E7B8C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slow">
    <p:split orient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 2" panose="05020102010507070707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08BB4"/>
        </a:buClr>
        <a:buSzPct val="60000"/>
        <a:buFont typeface="Wingdings 2" panose="05020102010507070707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A7328"/>
        </a:buClr>
        <a:buSzPct val="57000"/>
        <a:buFont typeface="Wingdings 2" panose="05020102010507070707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E589F"/>
        </a:buClr>
        <a:buSzPct val="55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Rectangle 6"/>
          <p:cNvGrpSpPr>
            <a:grpSpLocks/>
          </p:cNvGrpSpPr>
          <p:nvPr/>
        </p:nvGrpSpPr>
        <p:grpSpPr bwMode="auto">
          <a:xfrm>
            <a:off x="-3175" y="0"/>
            <a:ext cx="9140825" cy="6284913"/>
            <a:chOff x="0" y="0"/>
            <a:chExt cx="5760" cy="3959"/>
          </a:xfrm>
        </p:grpSpPr>
        <p:pic>
          <p:nvPicPr>
            <p:cNvPr id="2" name="Rectangle 6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3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Gill Sans MT" panose="020B0502020104020203" pitchFamily="34" charset="0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075" name="Group 13"/>
          <p:cNvGrpSpPr>
            <a:grpSpLocks/>
          </p:cNvGrpSpPr>
          <p:nvPr/>
        </p:nvGrpSpPr>
        <p:grpSpPr bwMode="auto">
          <a:xfrm>
            <a:off x="0" y="1371600"/>
            <a:ext cx="9144000" cy="73025"/>
            <a:chOff x="0" y="0"/>
            <a:chExt cx="9144000" cy="146304"/>
          </a:xfrm>
        </p:grpSpPr>
        <p:sp>
          <p:nvSpPr>
            <p:cNvPr id="3078" name="Rectangle 14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46304"/>
            </a:xfrm>
            <a:prstGeom prst="rect">
              <a:avLst/>
            </a:prstGeom>
            <a:solidFill>
              <a:srgbClr val="042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079" name="Rectangle 15"/>
            <p:cNvSpPr>
              <a:spLocks noChangeArrowheads="1"/>
            </p:cNvSpPr>
            <p:nvPr userDrawn="1"/>
          </p:nvSpPr>
          <p:spPr bwMode="auto">
            <a:xfrm>
              <a:off x="5181600" y="0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080" name="Rectangle 16"/>
            <p:cNvSpPr>
              <a:spLocks noChangeArrowheads="1"/>
            </p:cNvSpPr>
            <p:nvPr userDrawn="1"/>
          </p:nvSpPr>
          <p:spPr bwMode="auto">
            <a:xfrm>
              <a:off x="6278563" y="0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081" name="Rectangle 17"/>
            <p:cNvSpPr>
              <a:spLocks noChangeArrowheads="1"/>
            </p:cNvSpPr>
            <p:nvPr userDrawn="1"/>
          </p:nvSpPr>
          <p:spPr bwMode="auto">
            <a:xfrm>
              <a:off x="7375525" y="0"/>
              <a:ext cx="1098550" cy="146304"/>
            </a:xfrm>
            <a:prstGeom prst="rect">
              <a:avLst/>
            </a:prstGeom>
            <a:solidFill>
              <a:srgbClr val="E4A8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3076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3077" name="Title Placeholder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08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3838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21F18FD-C7C3-416E-B940-B81A1714923A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308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8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0375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603BB2B-8A0D-408E-A260-39DA7B7F6A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ransition spd="slow">
    <p:split orient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 2" panose="05020102010507070707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08BB4"/>
        </a:buClr>
        <a:buSzPct val="60000"/>
        <a:buFont typeface="Wingdings 2" panose="05020102010507070707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A7328"/>
        </a:buClr>
        <a:buSzPct val="57000"/>
        <a:buFont typeface="Wingdings 2" panose="05020102010507070707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E589F"/>
        </a:buClr>
        <a:buSzPct val="55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Rectangle 6"/>
          <p:cNvGrpSpPr>
            <a:grpSpLocks/>
          </p:cNvGrpSpPr>
          <p:nvPr/>
        </p:nvGrpSpPr>
        <p:grpSpPr bwMode="auto">
          <a:xfrm>
            <a:off x="-3175" y="0"/>
            <a:ext cx="9140825" cy="6284913"/>
            <a:chOff x="0" y="0"/>
            <a:chExt cx="5760" cy="3959"/>
          </a:xfrm>
        </p:grpSpPr>
        <p:pic>
          <p:nvPicPr>
            <p:cNvPr id="2" name="Rectangle 6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3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Gill Sans MT" panose="020B0502020104020203" pitchFamily="34" charset="0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099" name="Group 12"/>
          <p:cNvGrpSpPr>
            <a:grpSpLocks/>
          </p:cNvGrpSpPr>
          <p:nvPr/>
        </p:nvGrpSpPr>
        <p:grpSpPr bwMode="auto">
          <a:xfrm flipH="1">
            <a:off x="0" y="4229100"/>
            <a:ext cx="9144000" cy="146050"/>
            <a:chOff x="0" y="0"/>
            <a:chExt cx="9144000" cy="146304"/>
          </a:xfrm>
        </p:grpSpPr>
        <p:sp>
          <p:nvSpPr>
            <p:cNvPr id="4102" name="Rectangle 13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46304"/>
            </a:xfrm>
            <a:prstGeom prst="rect">
              <a:avLst/>
            </a:prstGeom>
            <a:solidFill>
              <a:srgbClr val="042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103" name="Rectangle 14"/>
            <p:cNvSpPr>
              <a:spLocks noChangeArrowheads="1"/>
            </p:cNvSpPr>
            <p:nvPr userDrawn="1"/>
          </p:nvSpPr>
          <p:spPr bwMode="auto">
            <a:xfrm>
              <a:off x="5181600" y="0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104" name="Rectangle 15"/>
            <p:cNvSpPr>
              <a:spLocks noChangeArrowheads="1"/>
            </p:cNvSpPr>
            <p:nvPr userDrawn="1"/>
          </p:nvSpPr>
          <p:spPr bwMode="auto">
            <a:xfrm>
              <a:off x="6278562" y="0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105" name="Rectangle 16"/>
            <p:cNvSpPr>
              <a:spLocks noChangeArrowheads="1"/>
            </p:cNvSpPr>
            <p:nvPr userDrawn="1"/>
          </p:nvSpPr>
          <p:spPr bwMode="auto">
            <a:xfrm>
              <a:off x="7375525" y="0"/>
              <a:ext cx="1098550" cy="146304"/>
            </a:xfrm>
            <a:prstGeom prst="rect">
              <a:avLst/>
            </a:prstGeom>
            <a:solidFill>
              <a:srgbClr val="E4A8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4100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101" name="Title Placeholder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410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3838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8AD10D9-A97A-441A-BE44-658DA50033BC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410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1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0375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DC46B7-2ED2-4E25-BCA9-DCBE4436C2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ransition spd="slow">
    <p:split orient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 2" panose="05020102010507070707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08BB4"/>
        </a:buClr>
        <a:buSzPct val="60000"/>
        <a:buFont typeface="Wingdings 2" panose="05020102010507070707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A7328"/>
        </a:buClr>
        <a:buSzPct val="57000"/>
        <a:buFont typeface="Wingdings 2" panose="05020102010507070707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E589F"/>
        </a:buClr>
        <a:buSzPct val="55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Rectangle 6"/>
          <p:cNvGrpSpPr>
            <a:grpSpLocks/>
          </p:cNvGrpSpPr>
          <p:nvPr/>
        </p:nvGrpSpPr>
        <p:grpSpPr bwMode="auto">
          <a:xfrm>
            <a:off x="-3175" y="0"/>
            <a:ext cx="9140825" cy="6284913"/>
            <a:chOff x="0" y="0"/>
            <a:chExt cx="5760" cy="3959"/>
          </a:xfrm>
        </p:grpSpPr>
        <p:pic>
          <p:nvPicPr>
            <p:cNvPr id="2" name="Rectangle 6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3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Gill Sans MT" panose="020B0502020104020203" pitchFamily="34" charset="0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5123" name="Group 14"/>
          <p:cNvGrpSpPr>
            <a:grpSpLocks/>
          </p:cNvGrpSpPr>
          <p:nvPr/>
        </p:nvGrpSpPr>
        <p:grpSpPr bwMode="auto">
          <a:xfrm>
            <a:off x="0" y="1371600"/>
            <a:ext cx="9144000" cy="73025"/>
            <a:chOff x="0" y="0"/>
            <a:chExt cx="9144000" cy="146304"/>
          </a:xfrm>
        </p:grpSpPr>
        <p:sp>
          <p:nvSpPr>
            <p:cNvPr id="5126" name="Rectangle 1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46304"/>
            </a:xfrm>
            <a:prstGeom prst="rect">
              <a:avLst/>
            </a:prstGeom>
            <a:solidFill>
              <a:srgbClr val="042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5127" name="Rectangle 16"/>
            <p:cNvSpPr>
              <a:spLocks noChangeArrowheads="1"/>
            </p:cNvSpPr>
            <p:nvPr userDrawn="1"/>
          </p:nvSpPr>
          <p:spPr bwMode="auto">
            <a:xfrm>
              <a:off x="5181600" y="0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5128" name="Rectangle 17"/>
            <p:cNvSpPr>
              <a:spLocks noChangeArrowheads="1"/>
            </p:cNvSpPr>
            <p:nvPr userDrawn="1"/>
          </p:nvSpPr>
          <p:spPr bwMode="auto">
            <a:xfrm>
              <a:off x="6278563" y="0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5129" name="Rectangle 18"/>
            <p:cNvSpPr>
              <a:spLocks noChangeArrowheads="1"/>
            </p:cNvSpPr>
            <p:nvPr userDrawn="1"/>
          </p:nvSpPr>
          <p:spPr bwMode="auto">
            <a:xfrm>
              <a:off x="7375525" y="0"/>
              <a:ext cx="1098550" cy="146304"/>
            </a:xfrm>
            <a:prstGeom prst="rect">
              <a:avLst/>
            </a:prstGeom>
            <a:solidFill>
              <a:srgbClr val="E4A8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512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125" name="Title Placeholder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5132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3838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530ADC4-171B-4AA1-BB97-8AA8AB51C0FB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5133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34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0375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29527F5-317E-48D1-AB8F-C3D08DC720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transition spd="slow">
    <p:split orient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 2" panose="05020102010507070707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08BB4"/>
        </a:buClr>
        <a:buSzPct val="60000"/>
        <a:buFont typeface="Wingdings 2" panose="05020102010507070707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A7328"/>
        </a:buClr>
        <a:buSzPct val="57000"/>
        <a:buFont typeface="Wingdings 2" panose="05020102010507070707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E589F"/>
        </a:buClr>
        <a:buSzPct val="55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Rectangle 6"/>
          <p:cNvGrpSpPr>
            <a:grpSpLocks/>
          </p:cNvGrpSpPr>
          <p:nvPr/>
        </p:nvGrpSpPr>
        <p:grpSpPr bwMode="auto">
          <a:xfrm>
            <a:off x="-3175" y="0"/>
            <a:ext cx="9140825" cy="6284913"/>
            <a:chOff x="0" y="0"/>
            <a:chExt cx="5760" cy="3959"/>
          </a:xfrm>
        </p:grpSpPr>
        <p:pic>
          <p:nvPicPr>
            <p:cNvPr id="2" name="Rectangle 6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3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Gill Sans MT" panose="020B0502020104020203" pitchFamily="34" charset="0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147" name="Group 16"/>
          <p:cNvGrpSpPr>
            <a:grpSpLocks/>
          </p:cNvGrpSpPr>
          <p:nvPr/>
        </p:nvGrpSpPr>
        <p:grpSpPr bwMode="auto">
          <a:xfrm>
            <a:off x="0" y="1371600"/>
            <a:ext cx="9144000" cy="73025"/>
            <a:chOff x="0" y="0"/>
            <a:chExt cx="9144000" cy="146304"/>
          </a:xfrm>
        </p:grpSpPr>
        <p:sp>
          <p:nvSpPr>
            <p:cNvPr id="6150" name="Rectangle 17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46304"/>
            </a:xfrm>
            <a:prstGeom prst="rect">
              <a:avLst/>
            </a:prstGeom>
            <a:solidFill>
              <a:srgbClr val="042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6151" name="Rectangle 18"/>
            <p:cNvSpPr>
              <a:spLocks noChangeArrowheads="1"/>
            </p:cNvSpPr>
            <p:nvPr userDrawn="1"/>
          </p:nvSpPr>
          <p:spPr bwMode="auto">
            <a:xfrm>
              <a:off x="5181600" y="0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6152" name="Rectangle 19"/>
            <p:cNvSpPr>
              <a:spLocks noChangeArrowheads="1"/>
            </p:cNvSpPr>
            <p:nvPr userDrawn="1"/>
          </p:nvSpPr>
          <p:spPr bwMode="auto">
            <a:xfrm>
              <a:off x="6278563" y="0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6153" name="Rectangle 20"/>
            <p:cNvSpPr>
              <a:spLocks noChangeArrowheads="1"/>
            </p:cNvSpPr>
            <p:nvPr userDrawn="1"/>
          </p:nvSpPr>
          <p:spPr bwMode="auto">
            <a:xfrm>
              <a:off x="7375525" y="0"/>
              <a:ext cx="1098550" cy="146304"/>
            </a:xfrm>
            <a:prstGeom prst="rect">
              <a:avLst/>
            </a:prstGeom>
            <a:solidFill>
              <a:srgbClr val="E4A8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614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149" name="Title Placeholder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6156" name="Date Placeholder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3838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FDF404E-2CBA-4D62-88EC-C68D7D147EE3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6157" name="Footer Placeholder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8" name="Slide Number Placeholder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0375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2EE8FF8-CE36-4B1B-B7FA-B51EF61EA6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ransition spd="slow">
    <p:split orient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 2" panose="05020102010507070707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08BB4"/>
        </a:buClr>
        <a:buSzPct val="60000"/>
        <a:buFont typeface="Wingdings 2" panose="05020102010507070707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A7328"/>
        </a:buClr>
        <a:buSzPct val="57000"/>
        <a:buFont typeface="Wingdings 2" panose="05020102010507070707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E589F"/>
        </a:buClr>
        <a:buSzPct val="55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Rectangle 6"/>
          <p:cNvGrpSpPr>
            <a:grpSpLocks/>
          </p:cNvGrpSpPr>
          <p:nvPr/>
        </p:nvGrpSpPr>
        <p:grpSpPr bwMode="auto">
          <a:xfrm>
            <a:off x="-3175" y="0"/>
            <a:ext cx="9140825" cy="6284913"/>
            <a:chOff x="0" y="0"/>
            <a:chExt cx="5760" cy="3959"/>
          </a:xfrm>
        </p:grpSpPr>
        <p:pic>
          <p:nvPicPr>
            <p:cNvPr id="2" name="Rectangle 6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3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Gill Sans MT" panose="020B0502020104020203" pitchFamily="34" charset="0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7171" name="Group 12"/>
          <p:cNvGrpSpPr>
            <a:grpSpLocks/>
          </p:cNvGrpSpPr>
          <p:nvPr/>
        </p:nvGrpSpPr>
        <p:grpSpPr bwMode="auto">
          <a:xfrm flipH="1">
            <a:off x="0" y="1371600"/>
            <a:ext cx="9144000" cy="73025"/>
            <a:chOff x="0" y="0"/>
            <a:chExt cx="9144000" cy="146304"/>
          </a:xfrm>
        </p:grpSpPr>
        <p:sp>
          <p:nvSpPr>
            <p:cNvPr id="7174" name="Rectangle 13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46304"/>
            </a:xfrm>
            <a:prstGeom prst="rect">
              <a:avLst/>
            </a:prstGeom>
            <a:solidFill>
              <a:srgbClr val="042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7175" name="Rectangle 14"/>
            <p:cNvSpPr>
              <a:spLocks noChangeArrowheads="1"/>
            </p:cNvSpPr>
            <p:nvPr userDrawn="1"/>
          </p:nvSpPr>
          <p:spPr bwMode="auto">
            <a:xfrm>
              <a:off x="5181600" y="0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7176" name="Rectangle 15"/>
            <p:cNvSpPr>
              <a:spLocks noChangeArrowheads="1"/>
            </p:cNvSpPr>
            <p:nvPr userDrawn="1"/>
          </p:nvSpPr>
          <p:spPr bwMode="auto">
            <a:xfrm>
              <a:off x="6278562" y="0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7177" name="Rectangle 16"/>
            <p:cNvSpPr>
              <a:spLocks noChangeArrowheads="1"/>
            </p:cNvSpPr>
            <p:nvPr userDrawn="1"/>
          </p:nvSpPr>
          <p:spPr bwMode="auto">
            <a:xfrm>
              <a:off x="7375525" y="0"/>
              <a:ext cx="1098550" cy="146304"/>
            </a:xfrm>
            <a:prstGeom prst="rect">
              <a:avLst/>
            </a:prstGeom>
            <a:solidFill>
              <a:srgbClr val="E4A8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7172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173" name="Title Placeholder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7180" name="Date Placeholder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3838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113741A-06B0-475E-B63B-CA17CAAEF205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7181" name="Footer Placeholder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82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0375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E20B9A4-36AC-4CA0-87BC-4FCE2D7D24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ransition spd="slow">
    <p:split orient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 2" panose="05020102010507070707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08BB4"/>
        </a:buClr>
        <a:buSzPct val="60000"/>
        <a:buFont typeface="Wingdings 2" panose="05020102010507070707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A7328"/>
        </a:buClr>
        <a:buSzPct val="57000"/>
        <a:buFont typeface="Wingdings 2" panose="05020102010507070707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E589F"/>
        </a:buClr>
        <a:buSzPct val="55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Rectangle 6"/>
          <p:cNvGrpSpPr>
            <a:grpSpLocks/>
          </p:cNvGrpSpPr>
          <p:nvPr/>
        </p:nvGrpSpPr>
        <p:grpSpPr bwMode="auto">
          <a:xfrm>
            <a:off x="-3175" y="0"/>
            <a:ext cx="9140825" cy="6284913"/>
            <a:chOff x="0" y="0"/>
            <a:chExt cx="5760" cy="3959"/>
          </a:xfrm>
        </p:grpSpPr>
        <p:pic>
          <p:nvPicPr>
            <p:cNvPr id="2" name="Rectangle 6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3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Gill Sans MT" panose="020B0502020104020203" pitchFamily="34" charset="0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8195" name="Group 10"/>
          <p:cNvGrpSpPr>
            <a:grpSpLocks/>
          </p:cNvGrpSpPr>
          <p:nvPr/>
        </p:nvGrpSpPr>
        <p:grpSpPr bwMode="auto">
          <a:xfrm>
            <a:off x="-6350" y="-15875"/>
            <a:ext cx="9140825" cy="144463"/>
            <a:chOff x="0" y="0"/>
            <a:chExt cx="9144000" cy="146304"/>
          </a:xfrm>
        </p:grpSpPr>
        <p:sp>
          <p:nvSpPr>
            <p:cNvPr id="8198" name="Rectangle 11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46304"/>
            </a:xfrm>
            <a:prstGeom prst="rect">
              <a:avLst/>
            </a:prstGeom>
            <a:solidFill>
              <a:srgbClr val="042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8199" name="Rectangle 12"/>
            <p:cNvSpPr>
              <a:spLocks noChangeArrowheads="1"/>
            </p:cNvSpPr>
            <p:nvPr userDrawn="1"/>
          </p:nvSpPr>
          <p:spPr bwMode="auto">
            <a:xfrm>
              <a:off x="5496246" y="0"/>
              <a:ext cx="109734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8200" name="Rectangle 13"/>
            <p:cNvSpPr>
              <a:spLocks noChangeArrowheads="1"/>
            </p:cNvSpPr>
            <p:nvPr userDrawn="1"/>
          </p:nvSpPr>
          <p:spPr bwMode="auto">
            <a:xfrm>
              <a:off x="6593589" y="0"/>
              <a:ext cx="1095755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8201" name="Rectangle 14"/>
            <p:cNvSpPr>
              <a:spLocks noChangeArrowheads="1"/>
            </p:cNvSpPr>
            <p:nvPr userDrawn="1"/>
          </p:nvSpPr>
          <p:spPr bwMode="auto">
            <a:xfrm>
              <a:off x="7689345" y="0"/>
              <a:ext cx="1097344" cy="146304"/>
            </a:xfrm>
            <a:prstGeom prst="rect">
              <a:avLst/>
            </a:prstGeom>
            <a:solidFill>
              <a:srgbClr val="E4A8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8196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8197" name="Title Placeholder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8204" name="Date Placeholder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3838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7436AE3-E054-4CAC-9238-AE45D398D4ED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8205" name="Footer Placeholder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06" name="Slide Number Placeholder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0375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3871F14-EBD0-4E26-80F0-3C7C408DC6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transition spd="slow">
    <p:split orient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 2" panose="05020102010507070707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08BB4"/>
        </a:buClr>
        <a:buSzPct val="60000"/>
        <a:buFont typeface="Wingdings 2" panose="05020102010507070707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A7328"/>
        </a:buClr>
        <a:buSzPct val="57000"/>
        <a:buFont typeface="Wingdings 2" panose="05020102010507070707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E589F"/>
        </a:buClr>
        <a:buSzPct val="55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Rectangle 6"/>
          <p:cNvGrpSpPr>
            <a:grpSpLocks/>
          </p:cNvGrpSpPr>
          <p:nvPr/>
        </p:nvGrpSpPr>
        <p:grpSpPr bwMode="auto">
          <a:xfrm>
            <a:off x="-3175" y="0"/>
            <a:ext cx="9140825" cy="6284913"/>
            <a:chOff x="0" y="0"/>
            <a:chExt cx="5760" cy="3959"/>
          </a:xfrm>
        </p:grpSpPr>
        <p:pic>
          <p:nvPicPr>
            <p:cNvPr id="2" name="Rectangle 6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3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Gill Sans MT" panose="020B0502020104020203" pitchFamily="34" charset="0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219" name="Group 13"/>
          <p:cNvGrpSpPr>
            <a:grpSpLocks/>
          </p:cNvGrpSpPr>
          <p:nvPr/>
        </p:nvGrpSpPr>
        <p:grpSpPr bwMode="auto">
          <a:xfrm flipH="1">
            <a:off x="0" y="1143000"/>
            <a:ext cx="9144000" cy="73025"/>
            <a:chOff x="0" y="0"/>
            <a:chExt cx="9144000" cy="146304"/>
          </a:xfrm>
        </p:grpSpPr>
        <p:sp>
          <p:nvSpPr>
            <p:cNvPr id="9222" name="Rectangle 14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46304"/>
            </a:xfrm>
            <a:prstGeom prst="rect">
              <a:avLst/>
            </a:prstGeom>
            <a:solidFill>
              <a:srgbClr val="042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9223" name="Rectangle 15"/>
            <p:cNvSpPr>
              <a:spLocks noChangeArrowheads="1"/>
            </p:cNvSpPr>
            <p:nvPr userDrawn="1"/>
          </p:nvSpPr>
          <p:spPr bwMode="auto">
            <a:xfrm>
              <a:off x="5181600" y="0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9224" name="Rectangle 16"/>
            <p:cNvSpPr>
              <a:spLocks noChangeArrowheads="1"/>
            </p:cNvSpPr>
            <p:nvPr userDrawn="1"/>
          </p:nvSpPr>
          <p:spPr bwMode="auto">
            <a:xfrm>
              <a:off x="6278562" y="0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9225" name="Rectangle 17"/>
            <p:cNvSpPr>
              <a:spLocks noChangeArrowheads="1"/>
            </p:cNvSpPr>
            <p:nvPr userDrawn="1"/>
          </p:nvSpPr>
          <p:spPr bwMode="auto">
            <a:xfrm>
              <a:off x="7375525" y="0"/>
              <a:ext cx="1098550" cy="146304"/>
            </a:xfrm>
            <a:prstGeom prst="rect">
              <a:avLst/>
            </a:prstGeom>
            <a:solidFill>
              <a:srgbClr val="E4A8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9220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221" name="Title Placeholder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9228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3838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2673AA5-0541-4A62-B1F5-AD5C7FFD4162}" type="datetimeFigureOut">
              <a:rPr lang="zh-CN" altLang="en-US"/>
              <a:pPr>
                <a:defRPr/>
              </a:pPr>
              <a:t>2018/7/26</a:t>
            </a:fld>
            <a:endParaRPr lang="zh-CN" altLang="en-US"/>
          </a:p>
        </p:txBody>
      </p:sp>
      <p:sp>
        <p:nvSpPr>
          <p:cNvPr id="9229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30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0375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4161095-F19C-407E-A45B-DA52F5755D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ransition spd="slow">
    <p:split orient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anose="020B0502020104020203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 2" panose="05020102010507070707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08BB4"/>
        </a:buClr>
        <a:buSzPct val="60000"/>
        <a:buFont typeface="Wingdings 2" panose="05020102010507070707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A7328"/>
        </a:buClr>
        <a:buSzPct val="57000"/>
        <a:buFont typeface="Wingdings 2" panose="05020102010507070707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E589F"/>
        </a:buClr>
        <a:buSzPct val="55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cm.hdu.edu.cn/showproblem.php?pid=2853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poj.org/problem?id=328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acm.hdu.edu.cn/showproblem.php?pid=2732" TargetMode="Externa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poj.org/problem?id=3228" TargetMode="Externa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acm.hdu.edu.cn/showproblem.php?pid=304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poj.org/problem?id=2987" TargetMode="Externa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poj.org/problem?id=2195" TargetMode="Externa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Rot="1" noChangeArrowheads="1"/>
          </p:cNvSpPr>
          <p:nvPr>
            <p:ph type="subTitle" idx="4294967295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pPr marL="0" indent="0" algn="ctr">
              <a:buFont typeface="Wingdings 2" panose="05020102010507070707" pitchFamily="18" charset="2"/>
              <a:buNone/>
            </a:pPr>
            <a:r>
              <a:rPr lang="zh-CN" altLang="en-US" sz="2800"/>
              <a:t>匈牙利算法和</a:t>
            </a:r>
            <a:r>
              <a:rPr lang="en-US" altLang="zh-CN" sz="2800"/>
              <a:t>KM</a:t>
            </a:r>
            <a:r>
              <a:rPr lang="zh-CN" altLang="en-US" sz="2800"/>
              <a:t>算法简介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2740409" y="2132856"/>
            <a:ext cx="366318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>
                    <a:alpha val="98000"/>
                  </a:schemeClr>
                </a:solidFill>
                <a:effectLst>
                  <a:glow rad="63500">
                    <a:schemeClr val="tx2">
                      <a:lumMod val="50000"/>
                      <a:alpha val="40000"/>
                    </a:schemeClr>
                  </a:glow>
                  <a:outerShdw dist="38100" dir="2640000" algn="bl" rotWithShape="0">
                    <a:schemeClr val="tx2"/>
                  </a:outerShdw>
                </a:effectLst>
                <a:latin typeface="+mj-ea"/>
                <a:ea typeface="+mj-ea"/>
              </a:rPr>
              <a:t>二分图匹配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Rectangle 2"/>
          <p:cNvPicPr>
            <a:picLocks noGrp="1" noRot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700" y="115888"/>
            <a:ext cx="8547100" cy="1322387"/>
          </a:xfrm>
        </p:spPr>
      </p:pic>
      <p:sp>
        <p:nvSpPr>
          <p:cNvPr id="2253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57200" y="1500188"/>
            <a:ext cx="8229600" cy="4625975"/>
          </a:xfrm>
        </p:spPr>
        <p:txBody>
          <a:bodyPr/>
          <a:lstStyle/>
          <a:p>
            <a:r>
              <a:rPr lang="zh-CN" altLang="en-US"/>
              <a:t>用增广路求最大匹配</a:t>
            </a:r>
            <a:r>
              <a:rPr lang="en-US" altLang="zh-CN"/>
              <a:t>(</a:t>
            </a:r>
            <a:r>
              <a:rPr lang="zh-CN" altLang="en-US"/>
              <a:t>称作匈牙利算法，匈牙利数学家</a:t>
            </a:r>
            <a:r>
              <a:rPr lang="en-US" altLang="zh-CN"/>
              <a:t>Edmonds</a:t>
            </a:r>
            <a:r>
              <a:rPr lang="zh-CN" altLang="en-US"/>
              <a:t>于</a:t>
            </a:r>
            <a:r>
              <a:rPr lang="en-US" altLang="zh-CN"/>
              <a:t>1965</a:t>
            </a:r>
            <a:r>
              <a:rPr lang="zh-CN" altLang="en-US"/>
              <a:t>年提出</a:t>
            </a:r>
            <a:r>
              <a:rPr lang="en-US" altLang="zh-CN"/>
              <a:t>)</a:t>
            </a:r>
          </a:p>
          <a:p>
            <a:r>
              <a:rPr lang="zh-CN" altLang="en-US"/>
              <a:t>算法轮廓：</a:t>
            </a:r>
          </a:p>
          <a:p>
            <a:r>
              <a:rPr lang="en-US" altLang="zh-CN"/>
              <a:t>(1)</a:t>
            </a:r>
            <a:r>
              <a:rPr lang="zh-CN" altLang="en-US"/>
              <a:t>置</a:t>
            </a:r>
            <a:r>
              <a:rPr lang="en-US" altLang="zh-CN"/>
              <a:t>M</a:t>
            </a:r>
            <a:r>
              <a:rPr lang="zh-CN" altLang="en-US"/>
              <a:t>为空</a:t>
            </a:r>
          </a:p>
          <a:p>
            <a:r>
              <a:rPr lang="en-US" altLang="zh-CN"/>
              <a:t>(2)</a:t>
            </a:r>
            <a:r>
              <a:rPr lang="zh-CN" altLang="en-US"/>
              <a:t>找出一条增广路径</a:t>
            </a:r>
            <a:r>
              <a:rPr lang="en-US" altLang="zh-CN"/>
              <a:t>P</a:t>
            </a:r>
            <a:r>
              <a:rPr lang="zh-CN" altLang="en-US"/>
              <a:t>，通过取反操作获得更大的匹配</a:t>
            </a:r>
            <a:r>
              <a:rPr lang="en-US" altLang="zh-CN"/>
              <a:t>M’</a:t>
            </a:r>
            <a:r>
              <a:rPr lang="zh-CN" altLang="en-US"/>
              <a:t>代替</a:t>
            </a:r>
            <a:r>
              <a:rPr lang="en-US" altLang="zh-CN"/>
              <a:t>M</a:t>
            </a:r>
          </a:p>
          <a:p>
            <a:r>
              <a:rPr lang="en-US" altLang="zh-CN"/>
              <a:t>(3)</a:t>
            </a:r>
            <a:r>
              <a:rPr lang="zh-CN" altLang="en-US"/>
              <a:t>重复</a:t>
            </a:r>
            <a:r>
              <a:rPr lang="en-US" altLang="zh-CN"/>
              <a:t>(2)</a:t>
            </a:r>
            <a:r>
              <a:rPr lang="zh-CN" altLang="en-US"/>
              <a:t>操作直到找不出增广路径为止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Rectangle 2"/>
          <p:cNvPicPr>
            <a:picLocks noGrp="1" noRot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700" y="115888"/>
            <a:ext cx="8547100" cy="1322387"/>
          </a:xfr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E41A446-471C-4F08-A034-748248277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628800"/>
            <a:ext cx="5184576" cy="4828621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090CE4-EC42-43B7-B2EA-3A58EBB168F0}"/>
              </a:ext>
            </a:extLst>
          </p:cNvPr>
          <p:cNvCxnSpPr>
            <a:cxnSpLocks/>
          </p:cNvCxnSpPr>
          <p:nvPr/>
        </p:nvCxnSpPr>
        <p:spPr bwMode="auto">
          <a:xfrm>
            <a:off x="2915816" y="2132856"/>
            <a:ext cx="252028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D071F2D-7137-41C6-94B0-4A3A2E58BF5C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3808" y="3356992"/>
            <a:ext cx="2664296" cy="33593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8F2C25C-BD6D-455D-845A-3D743700AA76}"/>
              </a:ext>
            </a:extLst>
          </p:cNvPr>
          <p:cNvCxnSpPr>
            <a:cxnSpLocks/>
          </p:cNvCxnSpPr>
          <p:nvPr/>
        </p:nvCxnSpPr>
        <p:spPr bwMode="auto">
          <a:xfrm>
            <a:off x="2915816" y="2132856"/>
            <a:ext cx="2520280" cy="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C6554E0-1051-4B74-9AE5-9C6579DA7403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3808" y="3356991"/>
            <a:ext cx="2664296" cy="33593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F7EC305-53E6-4344-9765-24178123C165}"/>
              </a:ext>
            </a:extLst>
          </p:cNvPr>
          <p:cNvCxnSpPr>
            <a:cxnSpLocks/>
          </p:cNvCxnSpPr>
          <p:nvPr/>
        </p:nvCxnSpPr>
        <p:spPr bwMode="auto">
          <a:xfrm>
            <a:off x="2843808" y="3407381"/>
            <a:ext cx="2520280" cy="105523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AD68020-07CF-4871-B500-8DFFBDE5F0B9}"/>
              </a:ext>
            </a:extLst>
          </p:cNvPr>
          <p:cNvCxnSpPr>
            <a:cxnSpLocks/>
          </p:cNvCxnSpPr>
          <p:nvPr/>
        </p:nvCxnSpPr>
        <p:spPr bwMode="auto">
          <a:xfrm>
            <a:off x="2915816" y="2123154"/>
            <a:ext cx="2520280" cy="1208643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C9F6C43-D04D-4CA6-AB5E-9036334FAA3B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5816" y="2097960"/>
            <a:ext cx="2592288" cy="2496389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9513913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4294967295"/>
          </p:nvPr>
        </p:nvSpPr>
        <p:spPr>
          <a:xfrm>
            <a:off x="457200" y="1500188"/>
            <a:ext cx="8229600" cy="4625975"/>
          </a:xfrm>
        </p:spPr>
        <p:txBody>
          <a:bodyPr/>
          <a:lstStyle/>
          <a:p>
            <a:r>
              <a:rPr lang="en-US" altLang="zh-CN" dirty="0"/>
              <a:t> int sum =0;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memset</a:t>
            </a:r>
            <a:r>
              <a:rPr lang="en-US" altLang="zh-CN" dirty="0"/>
              <a:t>(match,-1,sizeof(match));</a:t>
            </a:r>
          </a:p>
          <a:p>
            <a:r>
              <a:rPr lang="en-US" altLang="zh-CN" dirty="0"/>
              <a:t> for (int 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&lt;=N;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lvl="1"/>
            <a:r>
              <a:rPr lang="en-US" altLang="zh-CN" dirty="0"/>
              <a:t>{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dirty="0" err="1"/>
              <a:t>memset</a:t>
            </a:r>
            <a:r>
              <a:rPr lang="en-US" altLang="zh-CN" dirty="0"/>
              <a:t>(vis,0,sizeof(vis));</a:t>
            </a:r>
          </a:p>
          <a:p>
            <a:pPr marL="914400" lvl="2" indent="0">
              <a:buNone/>
            </a:pPr>
            <a:r>
              <a:rPr lang="en-US" altLang="zh-CN" dirty="0"/>
              <a:t>    //</a:t>
            </a:r>
            <a:r>
              <a:rPr lang="zh-CN" altLang="en-US" sz="1400" dirty="0"/>
              <a:t>这里的标记是指是否试图改变过妹子的归属问题</a:t>
            </a:r>
            <a:endParaRPr lang="en-US" altLang="zh-CN" sz="1200" dirty="0"/>
          </a:p>
          <a:p>
            <a:pPr lvl="2"/>
            <a:r>
              <a:rPr lang="en-US" altLang="zh-CN" dirty="0"/>
              <a:t> if (</a:t>
            </a:r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 sum++; 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23555" name="标题 2"/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700" y="146050"/>
            <a:ext cx="8547100" cy="1322388"/>
          </a:xfrm>
        </p:spPr>
      </p:pic>
    </p:spTree>
  </p:cSld>
  <p:clrMapOvr>
    <a:masterClrMapping/>
  </p:clrMapOvr>
  <p:transition spd="slow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标题 1"/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700" y="115888"/>
            <a:ext cx="8547100" cy="1322387"/>
          </a:xfrm>
        </p:spPr>
      </p:pic>
      <p:sp>
        <p:nvSpPr>
          <p:cNvPr id="24579" name="文本框 1"/>
          <p:cNvSpPr txBox="1">
            <a:spLocks noChangeArrowheads="1"/>
          </p:cNvSpPr>
          <p:nvPr/>
        </p:nvSpPr>
        <p:spPr bwMode="auto">
          <a:xfrm>
            <a:off x="250824" y="1438275"/>
            <a:ext cx="5905351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bool 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</a:rPr>
              <a:t>dfs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(int u)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{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for(int v=1;v&lt;=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</a:rPr>
              <a:t>N;v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++)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</a:rPr>
              <a:t>扫描每个妹子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  if(map[u][v]&amp;&amp;!vis[v])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</a:rPr>
              <a:t>如果有暧昧并且还没有标记过</a:t>
            </a:r>
            <a:endParaRPr lang="en-US" altLang="zh-CN" sz="16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  {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          vis[v]=true;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	if( match[v] ==-1 ||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</a:rPr>
              <a:t>dfs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(match[v] 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          {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</a:rPr>
              <a:t>如果妹子还未被匹配 或者能腾出位子来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	     match[v]=u;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         	     return true;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         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    return false;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80" name="Picture 7" descr="Bipartite Graph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00" y="1557337"/>
            <a:ext cx="31019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A2991D-1C2B-4C4D-8FC1-77677D44FB6E}"/>
              </a:ext>
            </a:extLst>
          </p:cNvPr>
          <p:cNvSpPr txBox="1"/>
          <p:nvPr/>
        </p:nvSpPr>
        <p:spPr>
          <a:xfrm>
            <a:off x="457200" y="347116"/>
            <a:ext cx="5851282" cy="769441"/>
          </a:xfrm>
          <a:prstGeom prst="rect">
            <a:avLst/>
          </a:prstGeom>
          <a:noFill/>
          <a:effectLst>
            <a:glow rad="571500">
              <a:schemeClr val="tx2">
                <a:lumMod val="50000"/>
                <a:alpha val="44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>
                    <a:alpha val="98000"/>
                  </a:schemeClr>
                </a:solidFill>
                <a:effectLst>
                  <a:glow rad="63500">
                    <a:schemeClr val="tx2">
                      <a:lumMod val="50000"/>
                      <a:alpha val="40000"/>
                    </a:schemeClr>
                  </a:glow>
                  <a:outerShdw dist="38100" dir="2640000" algn="bl" rotWithShape="0">
                    <a:schemeClr val="tx2"/>
                  </a:outerShdw>
                </a:effectLst>
                <a:latin typeface="+mj-ea"/>
                <a:ea typeface="+mj-ea"/>
              </a:rPr>
              <a:t>二分图匹配  </a:t>
            </a:r>
            <a:r>
              <a:rPr lang="en-US" altLang="zh-CN" sz="4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>
                    <a:alpha val="98000"/>
                  </a:schemeClr>
                </a:solidFill>
                <a:effectLst>
                  <a:glow rad="63500">
                    <a:schemeClr val="tx2">
                      <a:lumMod val="50000"/>
                      <a:alpha val="40000"/>
                    </a:schemeClr>
                  </a:glow>
                  <a:outerShdw dist="38100" dir="2640000" algn="bl" rotWithShape="0">
                    <a:schemeClr val="tx2"/>
                  </a:outerShdw>
                </a:effectLst>
                <a:latin typeface="+mj-ea"/>
                <a:ea typeface="+mj-ea"/>
              </a:rPr>
              <a:t>HDU-1083</a:t>
            </a:r>
            <a:endParaRPr lang="zh-CN" altLang="en-US" sz="44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>
                  <a:alpha val="98000"/>
                </a:schemeClr>
              </a:solidFill>
              <a:effectLst>
                <a:glow rad="63500">
                  <a:schemeClr val="tx2">
                    <a:lumMod val="50000"/>
                    <a:alpha val="40000"/>
                  </a:schemeClr>
                </a:glow>
                <a:outerShdw dist="38100" dir="2640000" algn="bl" rotWithShape="0">
                  <a:schemeClr val="tx2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B0F4D41B-A05D-4DA0-8667-6B5910F5DAEB}"/>
              </a:ext>
            </a:extLst>
          </p:cNvPr>
          <p:cNvSpPr txBox="1">
            <a:spLocks/>
          </p:cNvSpPr>
          <p:nvPr/>
        </p:nvSpPr>
        <p:spPr bwMode="auto">
          <a:xfrm>
            <a:off x="457200" y="1500188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有</a:t>
            </a:r>
            <a:r>
              <a:rPr lang="en-US" altLang="zh-CN" dirty="0"/>
              <a:t>p</a:t>
            </a:r>
            <a:r>
              <a:rPr lang="zh-CN" altLang="en-US" dirty="0"/>
              <a:t>门的课，每门课都有若干学生，现在要为每个课程分配一名课代表，每个学生只能担任一门课的课代表，如果每个课都能找到课代表，则输出</a:t>
            </a:r>
            <a:r>
              <a:rPr lang="en-US" altLang="zh-CN" dirty="0"/>
              <a:t>"YES"</a:t>
            </a:r>
            <a:r>
              <a:rPr lang="zh-CN" altLang="en-US" dirty="0"/>
              <a:t>，否则</a:t>
            </a:r>
            <a:r>
              <a:rPr lang="en-US" altLang="zh-CN" dirty="0"/>
              <a:t>"NO“</a:t>
            </a:r>
          </a:p>
          <a:p>
            <a:r>
              <a:rPr lang="zh-CN" altLang="en-US" dirty="0"/>
              <a:t>输入：</a:t>
            </a:r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N </a:t>
            </a:r>
            <a:r>
              <a:rPr lang="zh-CN" altLang="en-US" dirty="0"/>
              <a:t>以及每一门课的学生人数和编号</a:t>
            </a:r>
          </a:p>
        </p:txBody>
      </p:sp>
    </p:spTree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629F7F-16BD-4DA0-8660-4BF9A5DE8B3A}"/>
              </a:ext>
            </a:extLst>
          </p:cNvPr>
          <p:cNvSpPr txBox="1">
            <a:spLocks/>
          </p:cNvSpPr>
          <p:nvPr/>
        </p:nvSpPr>
        <p:spPr bwMode="auto">
          <a:xfrm>
            <a:off x="611560" y="1700808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定理</a:t>
            </a:r>
            <a:r>
              <a:rPr lang="en-US" altLang="zh-CN" dirty="0"/>
              <a:t>1</a:t>
            </a:r>
            <a:r>
              <a:rPr lang="zh-CN" altLang="en-US" dirty="0"/>
              <a:t>：最小点覆盖数 </a:t>
            </a:r>
            <a:r>
              <a:rPr lang="en-US" altLang="zh-CN" dirty="0"/>
              <a:t>= </a:t>
            </a:r>
            <a:r>
              <a:rPr lang="zh-CN" altLang="en-US" dirty="0"/>
              <a:t>最大匹配数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（这是 </a:t>
            </a:r>
            <a:r>
              <a:rPr lang="en-US" altLang="zh-CN" dirty="0" err="1"/>
              <a:t>Konig</a:t>
            </a:r>
            <a:r>
              <a:rPr lang="en-US" altLang="zh-CN" dirty="0"/>
              <a:t> </a:t>
            </a:r>
            <a:r>
              <a:rPr lang="zh-CN" altLang="en-US" dirty="0"/>
              <a:t>定理）</a:t>
            </a:r>
            <a:endParaRPr lang="en-US" altLang="zh-CN" dirty="0"/>
          </a:p>
          <a:p>
            <a:r>
              <a:rPr lang="zh-CN" altLang="en-US" dirty="0"/>
              <a:t>定理</a:t>
            </a:r>
            <a:r>
              <a:rPr lang="en-US" altLang="zh-CN" dirty="0"/>
              <a:t>2</a:t>
            </a:r>
            <a:r>
              <a:rPr lang="zh-CN" altLang="en-US" dirty="0"/>
              <a:t>：最大独立集 </a:t>
            </a:r>
            <a:r>
              <a:rPr lang="en-US" altLang="zh-CN" dirty="0"/>
              <a:t>= </a:t>
            </a:r>
            <a:r>
              <a:rPr lang="zh-CN" altLang="en-US" dirty="0"/>
              <a:t>顶点数 </a:t>
            </a:r>
            <a:r>
              <a:rPr lang="en-US" altLang="zh-CN" dirty="0"/>
              <a:t>- </a:t>
            </a:r>
            <a:r>
              <a:rPr lang="zh-CN" altLang="en-US" dirty="0"/>
              <a:t>最大匹配数</a:t>
            </a:r>
            <a:endParaRPr lang="en-US" altLang="zh-CN" dirty="0"/>
          </a:p>
          <a:p>
            <a:r>
              <a:rPr lang="zh-CN" altLang="en-US" dirty="0"/>
              <a:t>定理</a:t>
            </a:r>
            <a:r>
              <a:rPr lang="en-US" altLang="zh-CN" dirty="0"/>
              <a:t>3</a:t>
            </a:r>
            <a:r>
              <a:rPr lang="zh-CN" altLang="en-US" dirty="0"/>
              <a:t>：最小路径覆盖数 </a:t>
            </a:r>
            <a:r>
              <a:rPr lang="en-US" altLang="zh-CN" dirty="0"/>
              <a:t>= </a:t>
            </a:r>
            <a:r>
              <a:rPr lang="zh-CN" altLang="en-US" dirty="0"/>
              <a:t>顶点数 </a:t>
            </a:r>
            <a:r>
              <a:rPr lang="en-US" altLang="zh-CN" dirty="0"/>
              <a:t>– </a:t>
            </a:r>
            <a:r>
              <a:rPr lang="zh-CN" altLang="en-US" dirty="0"/>
              <a:t>最大匹配数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7B6BF7-AA4F-4C67-9F67-24AC69211930}"/>
              </a:ext>
            </a:extLst>
          </p:cNvPr>
          <p:cNvSpPr txBox="1"/>
          <p:nvPr/>
        </p:nvSpPr>
        <p:spPr>
          <a:xfrm>
            <a:off x="457200" y="347116"/>
            <a:ext cx="2448106" cy="769441"/>
          </a:xfrm>
          <a:prstGeom prst="rect">
            <a:avLst/>
          </a:prstGeom>
          <a:noFill/>
          <a:effectLst>
            <a:glow rad="571500">
              <a:schemeClr val="tx2">
                <a:lumMod val="50000"/>
                <a:alpha val="44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>
                    <a:alpha val="98000"/>
                  </a:schemeClr>
                </a:solidFill>
                <a:effectLst>
                  <a:glow rad="63500">
                    <a:schemeClr val="tx2">
                      <a:lumMod val="50000"/>
                      <a:alpha val="40000"/>
                    </a:schemeClr>
                  </a:glow>
                  <a:outerShdw dist="38100" dir="2640000" algn="bl" rotWithShape="0">
                    <a:schemeClr val="tx2"/>
                  </a:outerShdw>
                </a:effectLst>
                <a:latin typeface="+mj-ea"/>
                <a:ea typeface="+mj-ea"/>
              </a:rPr>
              <a:t>一些定理</a:t>
            </a:r>
          </a:p>
        </p:txBody>
      </p:sp>
    </p:spTree>
    <p:extLst>
      <p:ext uri="{BB962C8B-B14F-4D97-AF65-F5344CB8AC3E}">
        <p14:creationId xmlns:p14="http://schemas.microsoft.com/office/powerpoint/2010/main" val="4244304822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629F7F-16BD-4DA0-8660-4BF9A5DE8B3A}"/>
              </a:ext>
            </a:extLst>
          </p:cNvPr>
          <p:cNvSpPr txBox="1">
            <a:spLocks/>
          </p:cNvSpPr>
          <p:nvPr/>
        </p:nvSpPr>
        <p:spPr bwMode="auto">
          <a:xfrm>
            <a:off x="457200" y="1500188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点覆盖：对于图</a:t>
            </a:r>
            <a:r>
              <a:rPr lang="en-US" altLang="zh-CN" dirty="0"/>
              <a:t>G=(V,E)</a:t>
            </a:r>
            <a:r>
              <a:rPr lang="zh-CN" altLang="en-US" dirty="0"/>
              <a:t>中的一个点覆盖是一个集合</a:t>
            </a:r>
            <a:r>
              <a:rPr lang="en-US" altLang="zh-CN" dirty="0"/>
              <a:t>S⊆V</a:t>
            </a:r>
            <a:r>
              <a:rPr lang="zh-CN" altLang="en-US" dirty="0"/>
              <a:t>使得每一条边至少有一个端点在</a:t>
            </a:r>
            <a:r>
              <a:rPr lang="en-US" altLang="zh-CN" dirty="0"/>
              <a:t>S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b="1" dirty="0"/>
              <a:t>最小点覆盖：</a:t>
            </a:r>
            <a:r>
              <a:rPr lang="zh-CN" altLang="en-US" dirty="0"/>
              <a:t>就是点覆盖集合中点的个数最少的</a:t>
            </a:r>
            <a:r>
              <a:rPr lang="en-US" altLang="zh-CN" dirty="0"/>
              <a:t>S</a:t>
            </a:r>
            <a:r>
              <a:rPr lang="zh-CN" altLang="en-US" dirty="0"/>
              <a:t>集合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7B6BF7-AA4F-4C67-9F67-24AC69211930}"/>
              </a:ext>
            </a:extLst>
          </p:cNvPr>
          <p:cNvSpPr txBox="1"/>
          <p:nvPr/>
        </p:nvSpPr>
        <p:spPr>
          <a:xfrm>
            <a:off x="457200" y="347116"/>
            <a:ext cx="3013967" cy="769441"/>
          </a:xfrm>
          <a:prstGeom prst="rect">
            <a:avLst/>
          </a:prstGeom>
          <a:noFill/>
          <a:effectLst>
            <a:glow rad="571500">
              <a:schemeClr val="tx2">
                <a:lumMod val="50000"/>
                <a:alpha val="44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>
                    <a:alpha val="98000"/>
                  </a:schemeClr>
                </a:solidFill>
                <a:effectLst>
                  <a:glow rad="63500">
                    <a:schemeClr val="tx2">
                      <a:lumMod val="50000"/>
                      <a:alpha val="40000"/>
                    </a:schemeClr>
                  </a:glow>
                  <a:outerShdw dist="38100" dir="2640000" algn="bl" rotWithShape="0">
                    <a:schemeClr val="tx2"/>
                  </a:outerShdw>
                </a:effectLst>
                <a:latin typeface="+mj-ea"/>
                <a:ea typeface="+mj-ea"/>
              </a:rPr>
              <a:t>最小点覆盖</a:t>
            </a:r>
          </a:p>
        </p:txBody>
      </p:sp>
      <p:pic>
        <p:nvPicPr>
          <p:cNvPr id="5" name="Picture 7" descr="Bipartite Graph(2)">
            <a:extLst>
              <a:ext uri="{FF2B5EF4-FFF2-40B4-BE49-F238E27FC236}">
                <a16:creationId xmlns:a16="http://schemas.microsoft.com/office/drawing/2014/main" id="{4D976A15-7363-482D-861A-055BB6592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418" y="3717032"/>
            <a:ext cx="2445597" cy="29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627766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3057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000" dirty="0"/>
              <a:t>小怪兽们又来袭击地球了！英勇的凹凸曼在危急时刻赶了过来，这时小怪兽们正好聚集在一块平地上，我们把平地划分为</a:t>
            </a:r>
            <a:r>
              <a:rPr lang="en-US" altLang="zh-CN" sz="3000" dirty="0"/>
              <a:t>N</a:t>
            </a:r>
            <a:r>
              <a:rPr lang="zh-CN" altLang="en-US" sz="3000" dirty="0"/>
              <a:t>行</a:t>
            </a:r>
            <a:r>
              <a:rPr lang="en-US" altLang="zh-CN" sz="3000" dirty="0"/>
              <a:t>M</a:t>
            </a:r>
            <a:r>
              <a:rPr lang="zh-CN" altLang="en-US" sz="3000" dirty="0"/>
              <a:t>列，每个小怪兽恰好在一个格子里。凹凸曼观察后得出了小怪兽们的具体位置。凹凸曼打算用奥术光波干掉这些小怪兽，已知奥术光波每发可以干掉一行或者一列的小怪兽。请问凹凸曼至少要几发奥术光波才能消灭所有的小怪兽？</a:t>
            </a:r>
            <a:endParaRPr lang="en-US" altLang="zh-CN" sz="3000" dirty="0"/>
          </a:p>
          <a:p>
            <a:pPr eaLnBrk="1" hangingPunct="1">
              <a:lnSpc>
                <a:spcPct val="80000"/>
              </a:lnSpc>
            </a:pPr>
            <a:endParaRPr lang="zh-CN" altLang="en-US" sz="3000" dirty="0"/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776288" y="4551363"/>
            <a:ext cx="72739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黑体" panose="02010609060101010101" pitchFamily="49" charset="-122"/>
              </a:rPr>
              <a:t>最小点覆盖问题，把行和列作为两个集合，怪兽作为边！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611560" y="5949280"/>
            <a:ext cx="82296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3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182B01-7ED0-4AE2-AE96-249A59BE00FC}"/>
              </a:ext>
            </a:extLst>
          </p:cNvPr>
          <p:cNvSpPr txBox="1"/>
          <p:nvPr/>
        </p:nvSpPr>
        <p:spPr>
          <a:xfrm>
            <a:off x="457200" y="347116"/>
            <a:ext cx="6699270" cy="769441"/>
          </a:xfrm>
          <a:prstGeom prst="rect">
            <a:avLst/>
          </a:prstGeom>
          <a:noFill/>
          <a:effectLst>
            <a:glow rad="571500">
              <a:schemeClr val="tx2">
                <a:lumMod val="50000"/>
                <a:alpha val="44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>
                    <a:alpha val="98000"/>
                  </a:schemeClr>
                </a:solidFill>
                <a:effectLst>
                  <a:glow rad="63500">
                    <a:schemeClr val="tx2">
                      <a:lumMod val="50000"/>
                      <a:alpha val="40000"/>
                    </a:schemeClr>
                  </a:glow>
                  <a:outerShdw dist="38100" dir="2640000" algn="bl" rotWithShape="0">
                    <a:schemeClr val="tx2"/>
                  </a:outerShdw>
                </a:effectLst>
                <a:latin typeface="+mj-ea"/>
                <a:ea typeface="+mj-ea"/>
              </a:rPr>
              <a:t>小怪兽必须死！ </a:t>
            </a:r>
            <a:r>
              <a:rPr lang="en-US" altLang="zh-CN" sz="4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>
                    <a:alpha val="98000"/>
                  </a:schemeClr>
                </a:solidFill>
                <a:effectLst>
                  <a:glow rad="63500">
                    <a:schemeClr val="tx2">
                      <a:lumMod val="50000"/>
                      <a:alpha val="40000"/>
                    </a:schemeClr>
                  </a:glow>
                  <a:outerShdw dist="38100" dir="2640000" algn="bl" rotWithShape="0">
                    <a:schemeClr val="tx2"/>
                  </a:outerShdw>
                </a:effectLst>
                <a:latin typeface="+mj-ea"/>
                <a:ea typeface="+mj-ea"/>
              </a:rPr>
              <a:t>POJ-3041</a:t>
            </a:r>
            <a:endParaRPr lang="zh-CN" altLang="en-US" sz="44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>
                  <a:alpha val="98000"/>
                </a:schemeClr>
              </a:solidFill>
              <a:effectLst>
                <a:glow rad="63500">
                  <a:schemeClr val="tx2">
                    <a:lumMod val="50000"/>
                    <a:alpha val="40000"/>
                  </a:schemeClr>
                </a:glow>
                <a:outerShdw dist="38100" dir="2640000" algn="bl" rotWithShape="0">
                  <a:schemeClr val="tx2"/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Rectangle 2"/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8150" y="152400"/>
            <a:ext cx="7115175" cy="1298575"/>
          </a:xfrm>
        </p:spPr>
      </p:pic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4213" y="1916113"/>
            <a:ext cx="7696200" cy="4289425"/>
          </a:xfrm>
        </p:spPr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G=(</a:t>
            </a:r>
            <a:r>
              <a:rPr lang="en-US" altLang="zh-CN" dirty="0" err="1"/>
              <a:t>v,e</a:t>
            </a:r>
            <a:r>
              <a:rPr lang="en-US" altLang="zh-CN" dirty="0"/>
              <a:t>)</a:t>
            </a:r>
            <a:r>
              <a:rPr lang="zh-CN" altLang="en-US" dirty="0"/>
              <a:t>是n阶图，如果G的顶点集合中U中任何两个顶点都不邻接，则称它为独立集。</a:t>
            </a:r>
          </a:p>
          <a:p>
            <a:r>
              <a:rPr lang="zh-CN" altLang="en-US" dirty="0"/>
              <a:t>最大独立集：在一个独立集中顶点的最大个数称为图G的独立数</a:t>
            </a:r>
          </a:p>
          <a:p>
            <a:r>
              <a:rPr lang="zh-CN" altLang="en-US" dirty="0"/>
              <a:t>设最大匹配边集是M</a:t>
            </a:r>
            <a:r>
              <a:rPr lang="en-US" altLang="zh-CN" dirty="0"/>
              <a:t>,</a:t>
            </a:r>
            <a:r>
              <a:rPr lang="zh-CN" altLang="en-US" dirty="0"/>
              <a:t>那么最大独立集个数</a:t>
            </a:r>
            <a:r>
              <a:rPr lang="en-US" altLang="zh-CN" dirty="0"/>
              <a:t>|U|=|V|-|M|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826566"/>
      </p:ext>
    </p:extLst>
  </p:cSld>
  <p:clrMapOvr>
    <a:masterClrMapping/>
  </p:clrMapOvr>
  <p:transition spd="slow"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内容占位符 1"/>
          <p:cNvSpPr>
            <a:spLocks noGrp="1"/>
          </p:cNvSpPr>
          <p:nvPr>
            <p:ph idx="4294967295"/>
          </p:nvPr>
        </p:nvSpPr>
        <p:spPr>
          <a:xfrm>
            <a:off x="457200" y="1500188"/>
            <a:ext cx="8229600" cy="4625975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dirty="0"/>
              <a:t>老师要带学生们出去远行，但是这个保守的老师不希望男女生们在旅行途中恋爱，所以他要使得谈恋爱的可能性尽量小，并且带出去最多的学生。</a:t>
            </a:r>
            <a:endParaRPr lang="en-US" dirty="0"/>
          </a:p>
          <a:p>
            <a:pPr marL="0" indent="0">
              <a:buFont typeface="Wingdings 2" panose="05020102010507070707" pitchFamily="18" charset="2"/>
              <a:buNone/>
            </a:pPr>
            <a:br>
              <a:rPr lang="en-US" dirty="0"/>
            </a:b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3813175"/>
            <a:ext cx="8229600" cy="14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/>
              <a:t>根据条件，将恋爱的人连边。</a:t>
            </a:r>
            <a:endParaRPr lang="en-US" dirty="0"/>
          </a:p>
          <a:p>
            <a:r>
              <a:rPr lang="zh-CN" altLang="en-US" dirty="0"/>
              <a:t>求出最大独立集。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DA26D0-4C64-440F-B852-5C5E90D534A2}"/>
              </a:ext>
            </a:extLst>
          </p:cNvPr>
          <p:cNvSpPr txBox="1"/>
          <p:nvPr/>
        </p:nvSpPr>
        <p:spPr>
          <a:xfrm>
            <a:off x="457200" y="347116"/>
            <a:ext cx="4592924" cy="646331"/>
          </a:xfrm>
          <a:prstGeom prst="rect">
            <a:avLst/>
          </a:prstGeom>
          <a:noFill/>
          <a:effectLst>
            <a:glow rad="571500">
              <a:schemeClr val="tx2">
                <a:lumMod val="50000"/>
                <a:alpha val="44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>
                    <a:alpha val="98000"/>
                  </a:schemeClr>
                </a:solidFill>
                <a:effectLst>
                  <a:glow rad="63500">
                    <a:schemeClr val="tx2">
                      <a:lumMod val="50000"/>
                      <a:alpha val="40000"/>
                    </a:schemeClr>
                  </a:glow>
                  <a:outerShdw dist="38100" dir="2640000" algn="bl" rotWithShape="0">
                    <a:schemeClr val="tx2"/>
                  </a:outerShdw>
                </a:effectLst>
                <a:latin typeface="+mj-ea"/>
                <a:ea typeface="+mj-ea"/>
              </a:rPr>
              <a:t>不许谈恋爱 </a:t>
            </a:r>
            <a:r>
              <a:rPr lang="en-US" altLang="zh-CN" sz="36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>
                    <a:alpha val="98000"/>
                  </a:schemeClr>
                </a:solidFill>
                <a:effectLst>
                  <a:glow rad="63500">
                    <a:schemeClr val="tx2">
                      <a:lumMod val="50000"/>
                      <a:alpha val="40000"/>
                    </a:schemeClr>
                  </a:glow>
                  <a:outerShdw dist="38100" dir="2640000" algn="bl" rotWithShape="0">
                    <a:schemeClr val="tx2"/>
                  </a:outerShdw>
                </a:effectLst>
                <a:latin typeface="+mj-ea"/>
                <a:ea typeface="+mj-ea"/>
              </a:rPr>
              <a:t>POJ-2771</a:t>
            </a:r>
            <a:endParaRPr lang="zh-CN" altLang="en-US" sz="36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>
                  <a:alpha val="98000"/>
                </a:schemeClr>
              </a:solidFill>
              <a:effectLst>
                <a:glow rad="63500">
                  <a:schemeClr val="tx2">
                    <a:lumMod val="50000"/>
                    <a:alpha val="40000"/>
                  </a:schemeClr>
                </a:glow>
                <a:outerShdw dist="38100" dir="2640000" algn="bl" rotWithShape="0">
                  <a:schemeClr val="tx2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B90E19-E903-425E-B370-655D1FBB7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264460"/>
            <a:ext cx="8229600" cy="14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HDU-1068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85075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57200" y="1500188"/>
            <a:ext cx="8229600" cy="4625975"/>
          </a:xfrm>
        </p:spPr>
        <p:txBody>
          <a:bodyPr/>
          <a:lstStyle/>
          <a:p>
            <a:r>
              <a:rPr lang="zh-CN" altLang="en-US" dirty="0"/>
              <a:t>二分图又称作二部图，是图论中的一种特殊模型。</a:t>
            </a:r>
          </a:p>
          <a:p>
            <a:r>
              <a:rPr lang="zh-CN" altLang="en-US" dirty="0"/>
              <a:t>设</a:t>
            </a:r>
            <a:r>
              <a:rPr lang="en-US" altLang="zh-CN" dirty="0"/>
              <a:t>G=(V,{R})</a:t>
            </a:r>
            <a:r>
              <a:rPr lang="zh-CN" altLang="en-US" dirty="0"/>
              <a:t>是一个无向图。如顶点集</a:t>
            </a:r>
            <a:r>
              <a:rPr lang="en-US" altLang="zh-CN" dirty="0"/>
              <a:t>V</a:t>
            </a:r>
            <a:r>
              <a:rPr lang="zh-CN" altLang="en-US" dirty="0"/>
              <a:t>可分割为两个互不相交的子集，并且图中每条边依附的两个顶点都分属两个不同的子集。则称图</a:t>
            </a:r>
            <a:r>
              <a:rPr lang="en-US" altLang="zh-CN" dirty="0"/>
              <a:t>G</a:t>
            </a:r>
            <a:r>
              <a:rPr lang="zh-CN" altLang="en-US" dirty="0"/>
              <a:t>为二分图。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5029200" y="4572000"/>
            <a:ext cx="3311525" cy="1781175"/>
            <a:chOff x="0" y="0"/>
            <a:chExt cx="2041" cy="1122"/>
          </a:xfrm>
        </p:grpSpPr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68" y="204"/>
              <a:ext cx="250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 flipH="1">
              <a:off x="318" y="204"/>
              <a:ext cx="227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545" y="204"/>
              <a:ext cx="249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>
              <a:off x="1021" y="204"/>
              <a:ext cx="249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>
              <a:off x="1497" y="204"/>
              <a:ext cx="250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>
              <a:off x="1021" y="204"/>
              <a:ext cx="726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 flipH="1">
              <a:off x="793" y="204"/>
              <a:ext cx="1181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 flipH="1">
              <a:off x="1746" y="204"/>
              <a:ext cx="227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250" y="952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477" y="0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726" y="952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5377" name="Text Box 17"/>
            <p:cNvSpPr txBox="1">
              <a:spLocks noChangeArrowheads="1"/>
            </p:cNvSpPr>
            <p:nvPr/>
          </p:nvSpPr>
          <p:spPr bwMode="auto">
            <a:xfrm>
              <a:off x="953" y="0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5378" name="Text Box 18"/>
            <p:cNvSpPr txBox="1">
              <a:spLocks noChangeArrowheads="1"/>
            </p:cNvSpPr>
            <p:nvPr/>
          </p:nvSpPr>
          <p:spPr bwMode="auto">
            <a:xfrm>
              <a:off x="1202" y="952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5379" name="Text Box 19"/>
            <p:cNvSpPr txBox="1">
              <a:spLocks noChangeArrowheads="1"/>
            </p:cNvSpPr>
            <p:nvPr/>
          </p:nvSpPr>
          <p:spPr bwMode="auto">
            <a:xfrm>
              <a:off x="1429" y="0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1679" y="952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5381" name="Text Box 21"/>
            <p:cNvSpPr txBox="1">
              <a:spLocks noChangeArrowheads="1"/>
            </p:cNvSpPr>
            <p:nvPr/>
          </p:nvSpPr>
          <p:spPr bwMode="auto">
            <a:xfrm>
              <a:off x="1905" y="0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583408" y="371820"/>
            <a:ext cx="357982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>
                    <a:alpha val="98000"/>
                  </a:schemeClr>
                </a:solidFill>
                <a:effectLst>
                  <a:glow rad="63500">
                    <a:schemeClr val="tx2">
                      <a:lumMod val="50000"/>
                      <a:alpha val="40000"/>
                    </a:schemeClr>
                  </a:glow>
                  <a:outerShdw dist="38100" dir="2640000" algn="bl" rotWithShape="0">
                    <a:schemeClr val="tx2"/>
                  </a:outerShdw>
                </a:effectLst>
                <a:latin typeface="+mj-ea"/>
                <a:ea typeface="+mj-ea"/>
              </a:rPr>
              <a:t>二分图的概念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4294967295"/>
          </p:nvPr>
        </p:nvSpPr>
        <p:spPr>
          <a:xfrm>
            <a:off x="457200" y="1500188"/>
            <a:ext cx="8229600" cy="4625975"/>
          </a:xfrm>
        </p:spPr>
        <p:txBody>
          <a:bodyPr/>
          <a:lstStyle/>
          <a:p>
            <a:pPr eaLnBrk="1" hangingPunct="1"/>
            <a:r>
              <a:rPr lang="zh-CN" altLang="en-US" dirty="0"/>
              <a:t>定义：在一个ＰＸＰ的</a:t>
            </a:r>
            <a:r>
              <a:rPr lang="zh-CN" altLang="en-US" dirty="0">
                <a:solidFill>
                  <a:srgbClr val="FF0000"/>
                </a:solidFill>
              </a:rPr>
              <a:t>有向无环图中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582B50"/>
                </a:solidFill>
              </a:rPr>
              <a:t>路径覆盖</a:t>
            </a:r>
            <a:r>
              <a:rPr lang="zh-CN" altLang="en-US" dirty="0"/>
              <a:t>就是在图中找一些路经，使之覆盖了图中的所有顶点，且任何一个顶点有且只有一条路径与之关联</a:t>
            </a:r>
            <a:endParaRPr lang="en-US" dirty="0"/>
          </a:p>
          <a:p>
            <a:pPr eaLnBrk="1" hangingPunct="1"/>
            <a:r>
              <a:rPr lang="zh-CN" altLang="en-US" dirty="0"/>
              <a:t>定理：最小路径覆盖＝｜Ｐ｜－最大匹配数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7651" name="标题 2"/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700" y="115888"/>
            <a:ext cx="8547100" cy="1322387"/>
          </a:xfr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DBD13DD-7448-4381-AF24-4D62EDE2D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155" y="4437112"/>
            <a:ext cx="3676190" cy="2104762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标题 2"/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700" y="115888"/>
            <a:ext cx="8547100" cy="1322387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45EC9E-876A-4713-A309-7CDFD21ED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40" y="1800000"/>
            <a:ext cx="1980952" cy="40857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10C062-A63F-4852-A021-08B79F77B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61" y="1800000"/>
            <a:ext cx="2019048" cy="4133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7663DC-15EC-4C1C-8A83-D2EC2E859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08" y="1800000"/>
            <a:ext cx="2019048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7721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4294967295"/>
          </p:nvPr>
        </p:nvSpPr>
        <p:spPr>
          <a:xfrm>
            <a:off x="323528" y="1500188"/>
            <a:ext cx="8820472" cy="4592637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若原图没有边，则最大匹配数为</a:t>
            </a:r>
            <a:r>
              <a:rPr lang="en-US" altLang="zh-CN" sz="2800" dirty="0"/>
              <a:t>0</a:t>
            </a:r>
            <a:r>
              <a:rPr lang="zh-CN" altLang="en-US" sz="2800" dirty="0"/>
              <a:t>，最小路径覆盖为</a:t>
            </a:r>
            <a:r>
              <a:rPr lang="en-US" altLang="zh-CN" sz="2800" dirty="0"/>
              <a:t>n</a:t>
            </a:r>
          </a:p>
          <a:p>
            <a:pPr>
              <a:defRPr/>
            </a:pPr>
            <a:r>
              <a:rPr lang="zh-CN" altLang="en-US" sz="2800" dirty="0"/>
              <a:t>思想：每得到一个匹配，相当于把这俩个点并为一个集合（原来有</a:t>
            </a:r>
            <a:r>
              <a:rPr lang="en-US" altLang="zh-CN" sz="2800" dirty="0"/>
              <a:t>N</a:t>
            </a:r>
            <a:r>
              <a:rPr lang="zh-CN" altLang="en-US" sz="2800" dirty="0"/>
              <a:t>个集合），即这俩个点在原图中是在同一条路径覆盖上的，每次成功匹配，相当于一次成功“并集”，所谓的路径覆盖，可以理解为合并顶点的动作，而匹配的点不重复（分出俩个点恰好对应路径覆盖时该店的一出一入），每成功一次匹配，则顶点集合少了一，即路径少了一条，所以最小路径覆盖对应最大匹配的时候</a:t>
            </a:r>
            <a:r>
              <a:rPr lang="en-US" altLang="zh-CN" sz="2800" dirty="0"/>
              <a:t>,</a:t>
            </a:r>
            <a:r>
              <a:rPr lang="zh-CN" altLang="en-US" sz="2800" dirty="0"/>
              <a:t>即证</a:t>
            </a:r>
            <a:r>
              <a:rPr lang="zh-CN" altLang="en-US" dirty="0"/>
              <a:t>。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8675" name="标题 2"/>
          <p:cNvPicPr>
            <a:picLocks noGrp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700" y="115888"/>
            <a:ext cx="8547100" cy="1322387"/>
          </a:xfr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4294967295"/>
          </p:nvPr>
        </p:nvSpPr>
        <p:spPr>
          <a:xfrm>
            <a:off x="457200" y="1500188"/>
            <a:ext cx="8686800" cy="4592637"/>
          </a:xfrm>
        </p:spPr>
        <p:txBody>
          <a:bodyPr/>
          <a:lstStyle/>
          <a:p>
            <a:r>
              <a:rPr lang="zh-CN" altLang="en-US" dirty="0"/>
              <a:t>题意：一个地图上有</a:t>
            </a:r>
            <a:r>
              <a:rPr lang="en-US" altLang="zh-CN" dirty="0"/>
              <a:t>n</a:t>
            </a:r>
            <a:r>
              <a:rPr lang="zh-CN" altLang="en-US" dirty="0"/>
              <a:t>个小镇，以及连接着其中两个小镇的有向边，而且这些边无法形成回路。现在选择一些小镇空降士兵（</a:t>
            </a:r>
            <a:r>
              <a:rPr lang="en-US" altLang="zh-CN" dirty="0"/>
              <a:t>1</a:t>
            </a:r>
            <a:r>
              <a:rPr lang="zh-CN" altLang="en-US" dirty="0"/>
              <a:t>个小镇最多</a:t>
            </a:r>
            <a:r>
              <a:rPr lang="en-US" altLang="zh-CN" dirty="0"/>
              <a:t>1</a:t>
            </a:r>
            <a:r>
              <a:rPr lang="zh-CN" altLang="en-US" dirty="0"/>
              <a:t>个士兵），士兵能沿着边走到尽头，问最少空降几个士兵，能遍历完所有的小镇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AA813E-4D51-4A41-85AB-16EE2BDECEA7}"/>
              </a:ext>
            </a:extLst>
          </p:cNvPr>
          <p:cNvSpPr txBox="1"/>
          <p:nvPr/>
        </p:nvSpPr>
        <p:spPr>
          <a:xfrm>
            <a:off x="457200" y="347116"/>
            <a:ext cx="5056192" cy="646331"/>
          </a:xfrm>
          <a:prstGeom prst="rect">
            <a:avLst/>
          </a:prstGeom>
          <a:noFill/>
          <a:effectLst>
            <a:glow rad="571500">
              <a:schemeClr val="tx2">
                <a:lumMod val="50000"/>
                <a:alpha val="44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>
                    <a:alpha val="98000"/>
                  </a:schemeClr>
                </a:solidFill>
                <a:effectLst>
                  <a:glow rad="63500">
                    <a:schemeClr val="tx2">
                      <a:lumMod val="50000"/>
                      <a:alpha val="40000"/>
                    </a:schemeClr>
                  </a:glow>
                  <a:outerShdw dist="38100" dir="2640000" algn="bl" rotWithShape="0">
                    <a:schemeClr val="tx2"/>
                  </a:outerShdw>
                </a:effectLst>
                <a:latin typeface="+mj-ea"/>
                <a:ea typeface="+mj-ea"/>
              </a:rPr>
              <a:t>最小路径覆盖 </a:t>
            </a:r>
            <a:r>
              <a:rPr lang="en-US" altLang="zh-CN" sz="36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>
                    <a:alpha val="98000"/>
                  </a:schemeClr>
                </a:solidFill>
                <a:effectLst>
                  <a:glow rad="63500">
                    <a:schemeClr val="tx2">
                      <a:lumMod val="50000"/>
                      <a:alpha val="40000"/>
                    </a:schemeClr>
                  </a:glow>
                  <a:outerShdw dist="38100" dir="2640000" algn="bl" rotWithShape="0">
                    <a:schemeClr val="tx2"/>
                  </a:outerShdw>
                </a:effectLst>
                <a:latin typeface="+mj-ea"/>
                <a:ea typeface="+mj-ea"/>
              </a:rPr>
              <a:t>POJ-1422</a:t>
            </a:r>
            <a:endParaRPr lang="zh-CN" altLang="en-US" sz="36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>
                  <a:alpha val="98000"/>
                </a:schemeClr>
              </a:solidFill>
              <a:effectLst>
                <a:glow rad="63500">
                  <a:schemeClr val="tx2">
                    <a:lumMod val="50000"/>
                    <a:alpha val="40000"/>
                  </a:schemeClr>
                </a:glow>
                <a:outerShdw dist="38100" dir="2640000" algn="bl" rotWithShape="0">
                  <a:schemeClr val="tx2"/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Rectangle 2"/>
          <p:cNvPicPr>
            <a:picLocks noGrp="1" noRot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700" y="115888"/>
            <a:ext cx="8547100" cy="1322387"/>
          </a:xfrm>
        </p:spPr>
      </p:pic>
      <p:sp>
        <p:nvSpPr>
          <p:cNvPr id="3277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57200" y="1500188"/>
            <a:ext cx="8229600" cy="4625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如果边上带权的话，找出权和最大的匹配叫做求最佳匹配。（完备匹配）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最佳匹配不等于最大权匹配！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实际模型：某公司有职员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,</a:t>
            </a:r>
            <a:r>
              <a:rPr lang="zh-CN" altLang="en-US" dirty="0"/>
              <a:t>他们去做工作</a:t>
            </a:r>
            <a:r>
              <a:rPr lang="en-US" altLang="zh-CN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,y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/>
              <a:t>,</a:t>
            </a:r>
            <a:r>
              <a:rPr lang="zh-CN" altLang="en-US" dirty="0"/>
              <a:t>每个职员做各项工作的效益未必一致，需要制定一个分工方案，使得人尽其才，让公司获得的总效益最大。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>
                <a:hlinkClick r:id="rId3"/>
              </a:rPr>
              <a:t>HDU 2853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数学模型：</a:t>
            </a:r>
            <a:r>
              <a:rPr lang="en-US" altLang="zh-CN" dirty="0"/>
              <a:t>G</a:t>
            </a:r>
            <a:r>
              <a:rPr lang="zh-CN" altLang="en-US" dirty="0"/>
              <a:t>是加权完全二分图，求总权值最大的完备匹配。</a:t>
            </a:r>
            <a:endParaRPr lang="zh-CN" altLang="en-US" baseline="-25000" dirty="0"/>
          </a:p>
        </p:txBody>
      </p:sp>
    </p:spTree>
  </p:cSld>
  <p:clrMapOvr>
    <a:masterClrMapping/>
  </p:clrMapOvr>
  <p:transition spd="slow"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Rectangle 2"/>
          <p:cNvPicPr>
            <a:picLocks noGrp="1" noRot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700" y="115888"/>
            <a:ext cx="8547100" cy="1358900"/>
          </a:xfrm>
        </p:spPr>
      </p:pic>
      <p:sp>
        <p:nvSpPr>
          <p:cNvPr id="3379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57200" y="1500188"/>
            <a:ext cx="8229600" cy="4625975"/>
          </a:xfrm>
        </p:spPr>
        <p:txBody>
          <a:bodyPr/>
          <a:lstStyle/>
          <a:p>
            <a:r>
              <a:rPr lang="zh-CN" altLang="en-US" sz="2800"/>
              <a:t>穷举的效率－</a:t>
            </a:r>
            <a:r>
              <a:rPr lang="en-US" altLang="zh-CN" sz="2800"/>
              <a:t>n</a:t>
            </a:r>
            <a:r>
              <a:rPr lang="zh-CN" altLang="en-US" sz="2800"/>
              <a:t>！，我们需要更加优秀的算法。</a:t>
            </a:r>
          </a:p>
          <a:p>
            <a:r>
              <a:rPr lang="zh-CN" altLang="en-US" sz="2800"/>
              <a:t>定理：</a:t>
            </a:r>
          </a:p>
          <a:p>
            <a:r>
              <a:rPr lang="zh-CN" altLang="en-US" sz="2800"/>
              <a:t>设</a:t>
            </a:r>
            <a:r>
              <a:rPr lang="en-US" altLang="zh-CN" sz="2800"/>
              <a:t>M</a:t>
            </a:r>
            <a:r>
              <a:rPr lang="zh-CN" altLang="en-US" sz="2800"/>
              <a:t>是一个带权完全二分图</a:t>
            </a:r>
            <a:r>
              <a:rPr lang="en-US" altLang="zh-CN" sz="2800"/>
              <a:t>G</a:t>
            </a:r>
            <a:r>
              <a:rPr lang="zh-CN" altLang="en-US" sz="2800"/>
              <a:t>的一个完备匹配，给每个顶点一个可行顶标</a:t>
            </a:r>
            <a:r>
              <a:rPr lang="en-US" altLang="zh-CN" sz="2800"/>
              <a:t>(</a:t>
            </a:r>
            <a:r>
              <a:rPr lang="zh-CN" altLang="en-US" sz="2800"/>
              <a:t>第</a:t>
            </a:r>
            <a:r>
              <a:rPr lang="en-US" altLang="zh-CN" sz="2800"/>
              <a:t>i</a:t>
            </a:r>
            <a:r>
              <a:rPr lang="zh-CN" altLang="en-US" sz="2800"/>
              <a:t>个</a:t>
            </a:r>
            <a:r>
              <a:rPr lang="en-US" altLang="zh-CN" sz="2800"/>
              <a:t>x</a:t>
            </a:r>
            <a:r>
              <a:rPr lang="zh-CN" altLang="en-US" sz="2800"/>
              <a:t>顶点的可行标用</a:t>
            </a:r>
            <a:r>
              <a:rPr lang="en-US" altLang="zh-CN" sz="2800"/>
              <a:t>lx[i]</a:t>
            </a:r>
            <a:r>
              <a:rPr lang="zh-CN" altLang="en-US" sz="2800"/>
              <a:t>表示，第</a:t>
            </a:r>
            <a:r>
              <a:rPr lang="en-US" altLang="zh-CN" sz="2800"/>
              <a:t>j</a:t>
            </a:r>
            <a:r>
              <a:rPr lang="zh-CN" altLang="en-US" sz="2800"/>
              <a:t>个</a:t>
            </a:r>
            <a:r>
              <a:rPr lang="en-US" altLang="zh-CN" sz="2800"/>
              <a:t>y</a:t>
            </a:r>
            <a:r>
              <a:rPr lang="zh-CN" altLang="en-US" sz="2800"/>
              <a:t>顶点的可行标用</a:t>
            </a:r>
            <a:r>
              <a:rPr lang="en-US" altLang="zh-CN" sz="2800"/>
              <a:t>ly[j]</a:t>
            </a:r>
            <a:r>
              <a:rPr lang="zh-CN" altLang="en-US" sz="2800"/>
              <a:t>表示</a:t>
            </a:r>
            <a:r>
              <a:rPr lang="en-US" altLang="zh-CN" sz="2800"/>
              <a:t>)</a:t>
            </a:r>
            <a:r>
              <a:rPr lang="zh-CN" altLang="en-US" sz="2800"/>
              <a:t>，如果对所有的边</a:t>
            </a:r>
            <a:r>
              <a:rPr lang="en-US" altLang="zh-CN" sz="2800"/>
              <a:t>(i,j) in G,</a:t>
            </a:r>
            <a:r>
              <a:rPr lang="zh-CN" altLang="en-US" sz="2800"/>
              <a:t>都有</a:t>
            </a:r>
            <a:r>
              <a:rPr lang="en-US" altLang="zh-CN" sz="2800"/>
              <a:t>lx[i]+ly[j]&gt;=w[i,j]</a:t>
            </a:r>
            <a:r>
              <a:rPr lang="zh-CN" altLang="en-US" sz="2800"/>
              <a:t>成立</a:t>
            </a:r>
            <a:r>
              <a:rPr lang="en-US" altLang="zh-CN" sz="2800"/>
              <a:t>(w[i,j]</a:t>
            </a:r>
            <a:r>
              <a:rPr lang="zh-CN" altLang="en-US" sz="2800"/>
              <a:t>表示边的权</a:t>
            </a:r>
            <a:r>
              <a:rPr lang="en-US" altLang="zh-CN" sz="2800"/>
              <a:t>)</a:t>
            </a:r>
            <a:r>
              <a:rPr lang="zh-CN" altLang="en-US" sz="2800"/>
              <a:t>，且对所有的边</a:t>
            </a:r>
            <a:r>
              <a:rPr lang="en-US" altLang="zh-CN" sz="2800"/>
              <a:t>(i,j) in M,</a:t>
            </a:r>
            <a:r>
              <a:rPr lang="zh-CN" altLang="en-US" sz="2800"/>
              <a:t>都有</a:t>
            </a:r>
            <a:r>
              <a:rPr lang="en-US" altLang="zh-CN" sz="2800"/>
              <a:t>lx[i]+ly[j]=w[i,j]</a:t>
            </a:r>
            <a:r>
              <a:rPr lang="zh-CN" altLang="en-US" sz="2800"/>
              <a:t>成立，则</a:t>
            </a:r>
            <a:r>
              <a:rPr lang="en-US" altLang="zh-CN" sz="2800"/>
              <a:t>M</a:t>
            </a:r>
            <a:r>
              <a:rPr lang="zh-CN" altLang="en-US" sz="2800"/>
              <a:t>是图</a:t>
            </a:r>
            <a:r>
              <a:rPr lang="en-US" altLang="zh-CN" sz="2800"/>
              <a:t>G</a:t>
            </a:r>
            <a:r>
              <a:rPr lang="zh-CN" altLang="en-US" sz="2800"/>
              <a:t>的一个最佳匹配。证明很容易。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Rectangle 2"/>
          <p:cNvPicPr>
            <a:picLocks noGrp="1" noRot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700" y="115888"/>
            <a:ext cx="8547100" cy="1358900"/>
          </a:xfrm>
        </p:spPr>
      </p:pic>
      <p:sp>
        <p:nvSpPr>
          <p:cNvPr id="3481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1905000"/>
            <a:ext cx="8537575" cy="4194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对于任意的</a:t>
            </a:r>
            <a:r>
              <a:rPr lang="en-US" altLang="zh-CN" sz="2800"/>
              <a:t>G</a:t>
            </a:r>
            <a:r>
              <a:rPr lang="zh-CN" altLang="en-US" sz="2800"/>
              <a:t>和</a:t>
            </a:r>
            <a:r>
              <a:rPr lang="en-US" altLang="zh-CN" sz="2800"/>
              <a:t>M</a:t>
            </a:r>
            <a:r>
              <a:rPr lang="zh-CN" altLang="en-US" sz="2800"/>
              <a:t>，可行顶标都是存在的：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l(x) = maxw(x,y)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l(y) = 0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欲求完全二分图的最佳匹配，只要用匈牙利算法求其相等子图的完备匹配；问题是当标号之后的</a:t>
            </a:r>
            <a:r>
              <a:rPr lang="en-US" altLang="zh-CN" sz="2800"/>
              <a:t>G</a:t>
            </a:r>
            <a:r>
              <a:rPr lang="en-US" altLang="zh-CN" sz="2800" baseline="-25000"/>
              <a:t>l</a:t>
            </a:r>
            <a:r>
              <a:rPr lang="zh-CN" altLang="en-US" sz="2800"/>
              <a:t>无完备匹配时怎么办？</a:t>
            </a:r>
            <a:r>
              <a:rPr lang="en-US" altLang="zh-CN" sz="2800"/>
              <a:t>1957</a:t>
            </a:r>
            <a:r>
              <a:rPr lang="zh-CN" altLang="en-US" sz="2800"/>
              <a:t>年（居然比匈牙利算法早？？？），</a:t>
            </a:r>
            <a:r>
              <a:rPr lang="en-US" altLang="zh-CN" sz="2800"/>
              <a:t>Kuhn</a:t>
            </a:r>
            <a:r>
              <a:rPr lang="zh-CN" altLang="en-US" sz="2800"/>
              <a:t>和</a:t>
            </a:r>
            <a:r>
              <a:rPr lang="en-US" altLang="zh-CN" sz="2800"/>
              <a:t>Munkras</a:t>
            </a:r>
            <a:r>
              <a:rPr lang="zh-CN" altLang="en-US" sz="2800"/>
              <a:t>给出了一个解决该问题的有效算法，用逐次修改可行顶标</a:t>
            </a:r>
            <a:r>
              <a:rPr lang="en-US" altLang="zh-CN" sz="2800"/>
              <a:t>l(v)</a:t>
            </a:r>
            <a:r>
              <a:rPr lang="zh-CN" altLang="en-US" sz="2800"/>
              <a:t>的办法使对应的相等子图之最大匹配逐次增广，最后出现完备匹配。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Rectangle 2"/>
          <p:cNvPicPr>
            <a:picLocks noGrp="1" noRot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700" y="115888"/>
            <a:ext cx="8547100" cy="1358900"/>
          </a:xfrm>
        </p:spPr>
      </p:pic>
      <p:sp>
        <p:nvSpPr>
          <p:cNvPr id="3584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57200" y="1500188"/>
            <a:ext cx="8229600" cy="4625975"/>
          </a:xfrm>
        </p:spPr>
        <p:txBody>
          <a:bodyPr/>
          <a:lstStyle/>
          <a:p>
            <a:r>
              <a:rPr lang="zh-CN" altLang="en-US" sz="2800"/>
              <a:t>修改方法如下：</a:t>
            </a:r>
          </a:p>
          <a:p>
            <a:r>
              <a:rPr lang="zh-CN" altLang="en-US" sz="2800"/>
              <a:t>先将一个未被匹配的顶点</a:t>
            </a:r>
            <a:r>
              <a:rPr lang="en-US" altLang="zh-CN" sz="2800"/>
              <a:t>u(u in {x})</a:t>
            </a:r>
            <a:r>
              <a:rPr lang="zh-CN" altLang="en-US" sz="2800"/>
              <a:t>做一次增广路，记下哪些结点被访问那些结点没有被访问。求出</a:t>
            </a:r>
            <a:r>
              <a:rPr lang="en-US" altLang="zh-CN" sz="2800"/>
              <a:t>d=min{lx[i]+ly[j]-w[i,j]}</a:t>
            </a:r>
            <a:r>
              <a:rPr lang="zh-CN" altLang="en-US" sz="2800"/>
              <a:t>其中</a:t>
            </a:r>
            <a:r>
              <a:rPr lang="en-US" altLang="zh-CN" sz="2800"/>
              <a:t>i</a:t>
            </a:r>
            <a:r>
              <a:rPr lang="zh-CN" altLang="en-US" sz="2800"/>
              <a:t>结点被访问，</a:t>
            </a:r>
            <a:r>
              <a:rPr lang="en-US" altLang="zh-CN" sz="2800"/>
              <a:t>j</a:t>
            </a:r>
            <a:r>
              <a:rPr lang="zh-CN" altLang="en-US" sz="2800"/>
              <a:t>结点没有被访问。然后调整</a:t>
            </a:r>
            <a:r>
              <a:rPr lang="en-US" altLang="zh-CN" sz="2800"/>
              <a:t>lx</a:t>
            </a:r>
            <a:r>
              <a:rPr lang="zh-CN" altLang="en-US" sz="2800"/>
              <a:t>和</a:t>
            </a:r>
            <a:r>
              <a:rPr lang="en-US" altLang="zh-CN" sz="2800"/>
              <a:t>ly</a:t>
            </a:r>
            <a:r>
              <a:rPr lang="zh-CN" altLang="en-US" sz="2800"/>
              <a:t>：对于访问过的</a:t>
            </a:r>
            <a:r>
              <a:rPr lang="en-US" altLang="zh-CN" sz="2800"/>
              <a:t>x</a:t>
            </a:r>
            <a:r>
              <a:rPr lang="zh-CN" altLang="en-US" sz="2800"/>
              <a:t>顶点，将它的可行标减去</a:t>
            </a:r>
            <a:r>
              <a:rPr lang="en-US" altLang="zh-CN" sz="2800"/>
              <a:t>d</a:t>
            </a:r>
            <a:r>
              <a:rPr lang="zh-CN" altLang="en-US" sz="2800"/>
              <a:t>，对于所有访问过的</a:t>
            </a:r>
            <a:r>
              <a:rPr lang="en-US" altLang="zh-CN" sz="2800"/>
              <a:t>y</a:t>
            </a:r>
            <a:r>
              <a:rPr lang="zh-CN" altLang="en-US" sz="2800"/>
              <a:t>顶点，将它的可行标增加</a:t>
            </a:r>
            <a:r>
              <a:rPr lang="en-US" altLang="zh-CN" sz="2800"/>
              <a:t>d</a:t>
            </a:r>
            <a:r>
              <a:rPr lang="zh-CN" altLang="en-US" sz="2800"/>
              <a:t>。修改后的顶标仍是可行顶标，原来的匹配</a:t>
            </a:r>
            <a:r>
              <a:rPr lang="en-US" altLang="zh-CN" sz="2800"/>
              <a:t>M</a:t>
            </a:r>
            <a:r>
              <a:rPr lang="zh-CN" altLang="en-US" sz="2800"/>
              <a:t>仍然存在，相等子图中至少出现了一条不属于</a:t>
            </a:r>
            <a:r>
              <a:rPr lang="en-US" altLang="zh-CN" sz="2800"/>
              <a:t>M</a:t>
            </a:r>
            <a:r>
              <a:rPr lang="zh-CN" altLang="en-US" sz="2800"/>
              <a:t>的边，所以造成</a:t>
            </a:r>
            <a:r>
              <a:rPr lang="en-US" altLang="zh-CN" sz="2800"/>
              <a:t>M</a:t>
            </a:r>
            <a:r>
              <a:rPr lang="zh-CN" altLang="en-US" sz="2800"/>
              <a:t>的逐渐增广。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Rectangle 2"/>
          <p:cNvPicPr>
            <a:picLocks noGrp="1" noRot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700" y="115888"/>
            <a:ext cx="8547100" cy="1358900"/>
          </a:xfrm>
        </p:spPr>
      </p:pic>
      <p:sp>
        <p:nvSpPr>
          <p:cNvPr id="3686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57200" y="1500188"/>
            <a:ext cx="8229600" cy="4625975"/>
          </a:xfrm>
        </p:spPr>
        <p:txBody>
          <a:bodyPr/>
          <a:lstStyle/>
          <a:p>
            <a:r>
              <a:rPr lang="zh-CN" altLang="en-US" dirty="0"/>
              <a:t>上述算法的证明也很容易</a:t>
            </a:r>
          </a:p>
          <a:p>
            <a:r>
              <a:rPr lang="en-US" altLang="zh-CN" dirty="0"/>
              <a:t>Kuhn</a:t>
            </a:r>
            <a:r>
              <a:rPr lang="zh-CN" altLang="en-US" dirty="0"/>
              <a:t>－</a:t>
            </a:r>
            <a:r>
              <a:rPr lang="en-US" altLang="zh-CN" dirty="0" err="1"/>
              <a:t>Munkras</a:t>
            </a:r>
            <a:r>
              <a:rPr lang="zh-CN" altLang="en-US" dirty="0"/>
              <a:t>算法流程：</a:t>
            </a:r>
          </a:p>
          <a:p>
            <a:r>
              <a:rPr lang="en-US" altLang="zh-CN" dirty="0"/>
              <a:t>(1)</a:t>
            </a:r>
            <a:r>
              <a:rPr lang="zh-CN" altLang="en-US" dirty="0"/>
              <a:t>初始化可行顶标的值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用匈牙利算法寻找完备匹配</a:t>
            </a:r>
          </a:p>
          <a:p>
            <a:r>
              <a:rPr lang="en-US" altLang="zh-CN" dirty="0"/>
              <a:t>(3)</a:t>
            </a:r>
            <a:r>
              <a:rPr lang="zh-CN" altLang="en-US" dirty="0"/>
              <a:t>若未找到完备匹配则修改可行顶标的值</a:t>
            </a:r>
          </a:p>
          <a:p>
            <a:r>
              <a:rPr lang="en-US" altLang="zh-CN" dirty="0"/>
              <a:t>(4)</a:t>
            </a:r>
            <a:r>
              <a:rPr lang="zh-CN" altLang="en-US" dirty="0"/>
              <a:t>重复</a:t>
            </a:r>
            <a:r>
              <a:rPr lang="en-US" altLang="zh-CN" dirty="0"/>
              <a:t>(2)(3)</a:t>
            </a:r>
            <a:r>
              <a:rPr lang="zh-CN" altLang="en-US" dirty="0"/>
              <a:t>直到找到相等子图的完备匹配为止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2015.cnblogs.com/blog/1066428/201701/1066428-20170116213225833-255333476.png">
            <a:extLst>
              <a:ext uri="{FF2B5EF4-FFF2-40B4-BE49-F238E27FC236}">
                <a16:creationId xmlns:a16="http://schemas.microsoft.com/office/drawing/2014/main" id="{3C7897EE-E20D-4FCF-B917-F97901CF4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82955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7741" y="342541"/>
            <a:ext cx="357982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>
                    <a:alpha val="98000"/>
                  </a:schemeClr>
                </a:solidFill>
                <a:effectLst>
                  <a:glow rad="63500">
                    <a:schemeClr val="tx2">
                      <a:lumMod val="50000"/>
                      <a:alpha val="40000"/>
                    </a:schemeClr>
                  </a:glow>
                  <a:outerShdw dist="38100" dir="2640000" algn="bl" rotWithShape="0">
                    <a:schemeClr val="tx2"/>
                  </a:outerShdw>
                </a:effectLst>
                <a:latin typeface="+mj-ea"/>
                <a:ea typeface="+mj-ea"/>
              </a:rPr>
              <a:t>二分图的判定</a:t>
            </a:r>
          </a:p>
        </p:txBody>
      </p:sp>
      <p:sp>
        <p:nvSpPr>
          <p:cNvPr id="16387" name="Rectangle 3"/>
          <p:cNvSpPr txBox="1">
            <a:spLocks noRot="1" noChangeArrowheads="1"/>
          </p:cNvSpPr>
          <p:nvPr/>
        </p:nvSpPr>
        <p:spPr bwMode="auto">
          <a:xfrm>
            <a:off x="647741" y="1520577"/>
            <a:ext cx="80645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/>
              <a:t>染色法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4319A9-F574-4E0B-A5E0-2FBD1A44798D}"/>
              </a:ext>
            </a:extLst>
          </p:cNvPr>
          <p:cNvSpPr/>
          <p:nvPr/>
        </p:nvSpPr>
        <p:spPr bwMode="auto">
          <a:xfrm>
            <a:off x="1828261" y="3428702"/>
            <a:ext cx="504056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D82C071-EC47-47ED-AB25-2A0F8D327B47}"/>
              </a:ext>
            </a:extLst>
          </p:cNvPr>
          <p:cNvSpPr/>
          <p:nvPr/>
        </p:nvSpPr>
        <p:spPr bwMode="auto">
          <a:xfrm>
            <a:off x="3117218" y="4115115"/>
            <a:ext cx="504056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20930CD-7823-4F6C-BD24-F92000A894B3}"/>
              </a:ext>
            </a:extLst>
          </p:cNvPr>
          <p:cNvSpPr/>
          <p:nvPr/>
        </p:nvSpPr>
        <p:spPr bwMode="auto">
          <a:xfrm>
            <a:off x="3117218" y="2744924"/>
            <a:ext cx="504056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0A7365D-28D4-4EF2-813F-62D5D7AE2100}"/>
              </a:ext>
            </a:extLst>
          </p:cNvPr>
          <p:cNvSpPr/>
          <p:nvPr/>
        </p:nvSpPr>
        <p:spPr bwMode="auto">
          <a:xfrm>
            <a:off x="4823582" y="3428702"/>
            <a:ext cx="504056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2E81125-4945-4A40-B6C8-B9A7593E727F}"/>
              </a:ext>
            </a:extLst>
          </p:cNvPr>
          <p:cNvSpPr/>
          <p:nvPr/>
        </p:nvSpPr>
        <p:spPr bwMode="auto">
          <a:xfrm>
            <a:off x="6604225" y="2765894"/>
            <a:ext cx="504056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108A183-1407-4C83-A5F1-8287A1C440FB}"/>
              </a:ext>
            </a:extLst>
          </p:cNvPr>
          <p:cNvSpPr/>
          <p:nvPr/>
        </p:nvSpPr>
        <p:spPr bwMode="auto">
          <a:xfrm>
            <a:off x="6660450" y="4115115"/>
            <a:ext cx="504056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345E3DC-BB31-4DD3-8EE8-3E535EC8DE20}"/>
              </a:ext>
            </a:extLst>
          </p:cNvPr>
          <p:cNvCxnSpPr>
            <a:cxnSpLocks/>
            <a:stCxn id="3" idx="7"/>
            <a:endCxn id="6" idx="2"/>
          </p:cNvCxnSpPr>
          <p:nvPr/>
        </p:nvCxnSpPr>
        <p:spPr bwMode="auto">
          <a:xfrm flipV="1">
            <a:off x="2258500" y="2996952"/>
            <a:ext cx="858718" cy="5055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9A99BE6-00A0-4F11-B437-2AA5679D9A53}"/>
              </a:ext>
            </a:extLst>
          </p:cNvPr>
          <p:cNvCxnSpPr>
            <a:stCxn id="3" idx="5"/>
            <a:endCxn id="5" idx="2"/>
          </p:cNvCxnSpPr>
          <p:nvPr/>
        </p:nvCxnSpPr>
        <p:spPr bwMode="auto">
          <a:xfrm>
            <a:off x="2258500" y="3858941"/>
            <a:ext cx="858718" cy="5082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0208B84-C8A7-4093-8607-BA34607E94B5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 bwMode="auto">
          <a:xfrm>
            <a:off x="3621274" y="2996952"/>
            <a:ext cx="1276125" cy="5055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356FF2A-AF82-4EE8-AD54-615480CE65FA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 bwMode="auto">
          <a:xfrm flipV="1">
            <a:off x="5253821" y="3017922"/>
            <a:ext cx="1350404" cy="4845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ECB6CB5-C934-406A-9170-AFF4CC5B4D67}"/>
              </a:ext>
            </a:extLst>
          </p:cNvPr>
          <p:cNvCxnSpPr>
            <a:cxnSpLocks/>
            <a:stCxn id="7" idx="5"/>
            <a:endCxn id="9" idx="2"/>
          </p:cNvCxnSpPr>
          <p:nvPr/>
        </p:nvCxnSpPr>
        <p:spPr bwMode="auto">
          <a:xfrm>
            <a:off x="5253821" y="3858941"/>
            <a:ext cx="1406629" cy="5082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0D722EE8-91CE-4071-A73D-899A3852B5E4}"/>
              </a:ext>
            </a:extLst>
          </p:cNvPr>
          <p:cNvSpPr/>
          <p:nvPr/>
        </p:nvSpPr>
        <p:spPr bwMode="auto">
          <a:xfrm>
            <a:off x="1835696" y="3429000"/>
            <a:ext cx="504056" cy="50405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AF3E77A7-91F3-4E12-8E5D-A3108F62439B}"/>
              </a:ext>
            </a:extLst>
          </p:cNvPr>
          <p:cNvSpPr/>
          <p:nvPr/>
        </p:nvSpPr>
        <p:spPr bwMode="auto">
          <a:xfrm>
            <a:off x="3117218" y="2744924"/>
            <a:ext cx="504056" cy="50405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869436E-FAC1-4863-9DCC-F9D5195FB603}"/>
              </a:ext>
            </a:extLst>
          </p:cNvPr>
          <p:cNvSpPr/>
          <p:nvPr/>
        </p:nvSpPr>
        <p:spPr bwMode="auto">
          <a:xfrm>
            <a:off x="3117218" y="4115115"/>
            <a:ext cx="504056" cy="50405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4AC10CE-4A72-443F-A096-F500E4A39F66}"/>
              </a:ext>
            </a:extLst>
          </p:cNvPr>
          <p:cNvSpPr/>
          <p:nvPr/>
        </p:nvSpPr>
        <p:spPr bwMode="auto">
          <a:xfrm>
            <a:off x="4823582" y="3428702"/>
            <a:ext cx="504056" cy="50405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2FAFB9F-D21A-420F-9838-72AC43D904B6}"/>
              </a:ext>
            </a:extLst>
          </p:cNvPr>
          <p:cNvSpPr/>
          <p:nvPr/>
        </p:nvSpPr>
        <p:spPr bwMode="auto">
          <a:xfrm>
            <a:off x="6604225" y="2756164"/>
            <a:ext cx="504056" cy="50405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2E270526-F742-467E-8C36-AEA9A83DD895}"/>
              </a:ext>
            </a:extLst>
          </p:cNvPr>
          <p:cNvSpPr/>
          <p:nvPr/>
        </p:nvSpPr>
        <p:spPr bwMode="auto">
          <a:xfrm>
            <a:off x="6660450" y="4105385"/>
            <a:ext cx="504056" cy="50405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85ED2460-C630-47F5-8A47-B38E0C77FE96}"/>
              </a:ext>
            </a:extLst>
          </p:cNvPr>
          <p:cNvCxnSpPr>
            <a:cxnSpLocks/>
            <a:stCxn id="53" idx="0"/>
            <a:endCxn id="52" idx="4"/>
          </p:cNvCxnSpPr>
          <p:nvPr/>
        </p:nvCxnSpPr>
        <p:spPr bwMode="auto">
          <a:xfrm flipH="1" flipV="1">
            <a:off x="6856253" y="3260220"/>
            <a:ext cx="56225" cy="8451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36A1003-F69F-48D1-B7EC-D42D4844D038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5341" y="2999504"/>
            <a:ext cx="858718" cy="5055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2FC2333-1D57-4379-BEE2-3D0A8FFE4DCC}"/>
              </a:ext>
            </a:extLst>
          </p:cNvPr>
          <p:cNvCxnSpPr/>
          <p:nvPr/>
        </p:nvCxnSpPr>
        <p:spPr bwMode="auto">
          <a:xfrm>
            <a:off x="2266815" y="3851284"/>
            <a:ext cx="858718" cy="5082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F3877E2-F999-4428-8DF3-0BBB007EE510}"/>
              </a:ext>
            </a:extLst>
          </p:cNvPr>
          <p:cNvCxnSpPr>
            <a:cxnSpLocks/>
          </p:cNvCxnSpPr>
          <p:nvPr/>
        </p:nvCxnSpPr>
        <p:spPr bwMode="auto">
          <a:xfrm>
            <a:off x="3606011" y="2996952"/>
            <a:ext cx="1276125" cy="5055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DFA60D3-98EB-489A-9ADE-2BA2489EE55D}"/>
              </a:ext>
            </a:extLst>
          </p:cNvPr>
          <p:cNvCxnSpPr>
            <a:cxnSpLocks/>
          </p:cNvCxnSpPr>
          <p:nvPr/>
        </p:nvCxnSpPr>
        <p:spPr bwMode="auto">
          <a:xfrm flipV="1">
            <a:off x="5253821" y="3017922"/>
            <a:ext cx="1350404" cy="4845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ECDD7DC-8CAD-4538-B2B8-53449860FE70}"/>
              </a:ext>
            </a:extLst>
          </p:cNvPr>
          <p:cNvCxnSpPr>
            <a:cxnSpLocks/>
          </p:cNvCxnSpPr>
          <p:nvPr/>
        </p:nvCxnSpPr>
        <p:spPr bwMode="auto">
          <a:xfrm>
            <a:off x="5284527" y="3858941"/>
            <a:ext cx="1406629" cy="5082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301CFF9-F56E-45DD-A54F-95BF7E7C2369}"/>
              </a:ext>
            </a:extLst>
          </p:cNvPr>
          <p:cNvGrpSpPr/>
          <p:nvPr/>
        </p:nvGrpSpPr>
        <p:grpSpPr>
          <a:xfrm>
            <a:off x="7020272" y="3501008"/>
            <a:ext cx="360040" cy="350276"/>
            <a:chOff x="6372200" y="3429000"/>
            <a:chExt cx="360040" cy="350276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AEFC312-5187-4F24-989D-1B5199D58B3A}"/>
                </a:ext>
              </a:extLst>
            </p:cNvPr>
            <p:cNvCxnSpPr/>
            <p:nvPr/>
          </p:nvCxnSpPr>
          <p:spPr bwMode="auto">
            <a:xfrm>
              <a:off x="6372200" y="3429000"/>
              <a:ext cx="360040" cy="3502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9709C51-5BB6-4280-95A4-1891B56C20C8}"/>
                </a:ext>
              </a:extLst>
            </p:cNvPr>
            <p:cNvCxnSpPr/>
            <p:nvPr/>
          </p:nvCxnSpPr>
          <p:spPr bwMode="auto">
            <a:xfrm flipH="1">
              <a:off x="6372200" y="3429000"/>
              <a:ext cx="360040" cy="3502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29600" cy="4525962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HDU1533</a:t>
            </a:r>
          </a:p>
          <a:p>
            <a:pPr>
              <a:defRPr/>
            </a:pPr>
            <a:r>
              <a:rPr lang="en-US" altLang="zh-CN" dirty="0"/>
              <a:t>SGU 206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414582"/>
      </p:ext>
    </p:extLst>
  </p:cSld>
  <p:clrMapOvr>
    <a:masterClrMapping/>
  </p:clrMapOvr>
  <p:transition spd="slow">
    <p:split orient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Rot="1" noChangeArrowheads="1"/>
          </p:cNvSpPr>
          <p:nvPr>
            <p:ph type="subTitle" idx="4294967295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zh-CN" sz="2800"/>
              <a:t>Dicnic</a:t>
            </a:r>
            <a:r>
              <a:rPr lang="zh-CN" altLang="en-US" sz="2800"/>
              <a:t>算法和费用流简介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3436111" y="2204864"/>
            <a:ext cx="227177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网络流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有向图 </a:t>
            </a:r>
            <a:r>
              <a:rPr lang="en-US" altLang="zh-CN">
                <a:latin typeface="Times New Roman" panose="02020603050405020304" pitchFamily="18" charset="0"/>
              </a:rPr>
              <a:t>G = ( V, E )</a:t>
            </a:r>
            <a:r>
              <a:rPr lang="zh-CN" altLang="en-US">
                <a:latin typeface="Times New Roman" panose="02020603050405020304" pitchFamily="18" charset="0"/>
              </a:rPr>
              <a:t>中：</a:t>
            </a:r>
          </a:p>
          <a:p>
            <a:r>
              <a:rPr lang="zh-CN" altLang="en-US"/>
              <a:t>有唯一的一个源点</a:t>
            </a:r>
            <a:r>
              <a:rPr lang="en-US" altLang="zh-CN"/>
              <a:t>S</a:t>
            </a:r>
          </a:p>
          <a:p>
            <a:r>
              <a:rPr lang="zh-CN" altLang="en-US"/>
              <a:t>有唯一的一个汇点 </a:t>
            </a:r>
            <a:r>
              <a:rPr lang="en-US" altLang="zh-CN"/>
              <a:t>T</a:t>
            </a:r>
            <a:r>
              <a:rPr lang="zh-CN" altLang="en-US"/>
              <a:t> </a:t>
            </a:r>
          </a:p>
          <a:p>
            <a:r>
              <a:rPr lang="zh-CN" altLang="en-US"/>
              <a:t>图中每条弧 </a:t>
            </a:r>
            <a:r>
              <a:rPr lang="en-US" altLang="zh-CN"/>
              <a:t>(u, v) </a:t>
            </a:r>
            <a:r>
              <a:rPr lang="zh-CN" altLang="en-US"/>
              <a:t>都有一非负容量 </a:t>
            </a:r>
            <a:r>
              <a:rPr lang="en-US" altLang="zh-CN"/>
              <a:t>c ( u, v )</a:t>
            </a:r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满足上述条件的图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称为网络流图。</a:t>
            </a:r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记为： </a:t>
            </a:r>
            <a:r>
              <a:rPr lang="en-US" altLang="zh-CN">
                <a:latin typeface="Times New Roman" panose="02020603050405020304" pitchFamily="18" charset="0"/>
              </a:rPr>
              <a:t>G = ( V, E 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C)</a:t>
            </a:r>
          </a:p>
          <a:p>
            <a:endParaRPr lang="zh-CN" altLang="en-US"/>
          </a:p>
        </p:txBody>
      </p:sp>
      <p:sp>
        <p:nvSpPr>
          <p:cNvPr id="4" name="标题 3"/>
          <p:cNvSpPr txBox="1">
            <a:spLocks/>
          </p:cNvSpPr>
          <p:nvPr/>
        </p:nvSpPr>
        <p:spPr bwMode="auto">
          <a:xfrm>
            <a:off x="457200" y="400734"/>
            <a:ext cx="29642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sz="3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什么是最大流</a:t>
            </a:r>
            <a:endParaRPr lang="zh-CN" altLang="en-US" sz="36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37050" y="1489075"/>
            <a:ext cx="5037138" cy="4514850"/>
          </a:xfr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400734"/>
            <a:ext cx="2964273" cy="646331"/>
          </a:xfrm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什么是最大流</a:t>
            </a:r>
          </a:p>
        </p:txBody>
      </p:sp>
      <p:sp>
        <p:nvSpPr>
          <p:cNvPr id="40964" name="Rectangle 2"/>
          <p:cNvSpPr txBox="1">
            <a:spLocks noChangeArrowheads="1"/>
          </p:cNvSpPr>
          <p:nvPr/>
        </p:nvSpPr>
        <p:spPr bwMode="auto">
          <a:xfrm>
            <a:off x="12700" y="1047750"/>
            <a:ext cx="43561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endParaRPr lang="zh-CN" altLang="en-US"/>
          </a:p>
          <a:p>
            <a:r>
              <a:rPr lang="zh-CN" altLang="en-US"/>
              <a:t>如右图所示</a:t>
            </a:r>
            <a:r>
              <a:rPr lang="en-US" altLang="zh-CN"/>
              <a:t>,</a:t>
            </a:r>
            <a:r>
              <a:rPr lang="zh-CN" altLang="en-US"/>
              <a:t>有一个管道系统</a:t>
            </a:r>
            <a:r>
              <a:rPr lang="en-US" altLang="zh-CN"/>
              <a:t>,</a:t>
            </a:r>
            <a:r>
              <a:rPr lang="zh-CN" altLang="en-US"/>
              <a:t>节点</a:t>
            </a:r>
            <a:r>
              <a:rPr lang="en-US" altLang="zh-CN"/>
              <a:t>{1,2,3,4},</a:t>
            </a:r>
            <a:r>
              <a:rPr lang="zh-CN" altLang="en-US"/>
              <a:t>有向管道</a:t>
            </a:r>
            <a:r>
              <a:rPr lang="en-US" altLang="zh-CN"/>
              <a:t>{A,B,C,D,E},</a:t>
            </a:r>
            <a:r>
              <a:rPr lang="zh-CN" altLang="en-US"/>
              <a:t>即有向图一张</a:t>
            </a:r>
            <a:r>
              <a:rPr lang="en-US" altLang="zh-CN"/>
              <a:t>. 1</a:t>
            </a:r>
            <a:r>
              <a:rPr lang="zh-CN" altLang="en-US"/>
              <a:t>是源点，有无限的水量，</a:t>
            </a:r>
            <a:r>
              <a:rPr lang="en-US" altLang="zh-CN"/>
              <a:t>4</a:t>
            </a:r>
            <a:r>
              <a:rPr lang="zh-CN" altLang="en-US"/>
              <a:t>是汇点，管道的容量如图所示，试问汇点最大可接受的水的流量是多少？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 有一自来水管道输送系统，起点是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，目标是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，途中经过的管道都有一个最大的容量。</a:t>
            </a:r>
            <a:endParaRPr lang="en-US" altLang="zh-CN">
              <a:latin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问题：问从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的最大水流量是多少？</a:t>
            </a:r>
          </a:p>
          <a:p>
            <a:endParaRPr lang="zh-CN" altLang="en-US"/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1477963" y="2519363"/>
            <a:ext cx="5757862" cy="2997200"/>
            <a:chOff x="0" y="0"/>
            <a:chExt cx="4320" cy="2096"/>
          </a:xfrm>
        </p:grpSpPr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1056" y="1680"/>
              <a:ext cx="48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1990" name="Oval 6"/>
            <p:cNvSpPr>
              <a:spLocks noChangeArrowheads="1"/>
            </p:cNvSpPr>
            <p:nvPr/>
          </p:nvSpPr>
          <p:spPr bwMode="auto">
            <a:xfrm>
              <a:off x="0" y="816"/>
              <a:ext cx="384" cy="4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S</a:t>
              </a:r>
            </a:p>
          </p:txBody>
        </p:sp>
        <p:sp>
          <p:nvSpPr>
            <p:cNvPr id="41991" name="Oval 7"/>
            <p:cNvSpPr>
              <a:spLocks noChangeArrowheads="1"/>
            </p:cNvSpPr>
            <p:nvPr/>
          </p:nvSpPr>
          <p:spPr bwMode="auto">
            <a:xfrm>
              <a:off x="1104" y="144"/>
              <a:ext cx="384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1992" name="Oval 8"/>
            <p:cNvSpPr>
              <a:spLocks noChangeArrowheads="1"/>
            </p:cNvSpPr>
            <p:nvPr/>
          </p:nvSpPr>
          <p:spPr bwMode="auto">
            <a:xfrm>
              <a:off x="2688" y="144"/>
              <a:ext cx="384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3" name="Oval 9"/>
            <p:cNvSpPr>
              <a:spLocks noChangeArrowheads="1"/>
            </p:cNvSpPr>
            <p:nvPr/>
          </p:nvSpPr>
          <p:spPr bwMode="auto">
            <a:xfrm>
              <a:off x="1104" y="1680"/>
              <a:ext cx="384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994" name="Oval 10"/>
            <p:cNvSpPr>
              <a:spLocks noChangeArrowheads="1"/>
            </p:cNvSpPr>
            <p:nvPr/>
          </p:nvSpPr>
          <p:spPr bwMode="auto">
            <a:xfrm>
              <a:off x="2784" y="168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1995" name="Oval 11"/>
            <p:cNvSpPr>
              <a:spLocks noChangeArrowheads="1"/>
            </p:cNvSpPr>
            <p:nvPr/>
          </p:nvSpPr>
          <p:spPr bwMode="auto">
            <a:xfrm>
              <a:off x="3936" y="768"/>
              <a:ext cx="384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6 </a:t>
              </a:r>
              <a:r>
                <a:rPr lang="en-US" altLang="zh-CN" sz="40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41996" name="Line 12"/>
            <p:cNvSpPr>
              <a:spLocks noChangeShapeType="1"/>
            </p:cNvSpPr>
            <p:nvPr/>
          </p:nvSpPr>
          <p:spPr bwMode="auto">
            <a:xfrm flipV="1">
              <a:off x="384" y="384"/>
              <a:ext cx="72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7" name="Line 13"/>
            <p:cNvSpPr>
              <a:spLocks noChangeShapeType="1"/>
            </p:cNvSpPr>
            <p:nvPr/>
          </p:nvSpPr>
          <p:spPr bwMode="auto">
            <a:xfrm>
              <a:off x="384" y="1200"/>
              <a:ext cx="72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1536" y="1824"/>
              <a:ext cx="1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Line 15"/>
            <p:cNvSpPr>
              <a:spLocks noChangeShapeType="1"/>
            </p:cNvSpPr>
            <p:nvPr/>
          </p:nvSpPr>
          <p:spPr bwMode="auto">
            <a:xfrm>
              <a:off x="1536" y="288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>
              <a:off x="3072" y="384"/>
              <a:ext cx="91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 flipV="1">
              <a:off x="3168" y="1200"/>
              <a:ext cx="76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Line 18"/>
            <p:cNvSpPr>
              <a:spLocks noChangeShapeType="1"/>
            </p:cNvSpPr>
            <p:nvPr/>
          </p:nvSpPr>
          <p:spPr bwMode="auto">
            <a:xfrm>
              <a:off x="1440" y="432"/>
              <a:ext cx="1344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Line 19"/>
            <p:cNvSpPr>
              <a:spLocks noChangeShapeType="1"/>
            </p:cNvSpPr>
            <p:nvPr/>
          </p:nvSpPr>
          <p:spPr bwMode="auto">
            <a:xfrm flipV="1">
              <a:off x="1440" y="432"/>
              <a:ext cx="1344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Text Box 20"/>
            <p:cNvSpPr txBox="1">
              <a:spLocks noChangeArrowheads="1"/>
            </p:cNvSpPr>
            <p:nvPr/>
          </p:nvSpPr>
          <p:spPr bwMode="auto">
            <a:xfrm>
              <a:off x="432" y="432"/>
              <a:ext cx="289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7  </a:t>
              </a:r>
            </a:p>
          </p:txBody>
        </p:sp>
        <p:sp>
          <p:nvSpPr>
            <p:cNvPr id="42005" name="Text Box 21"/>
            <p:cNvSpPr txBox="1">
              <a:spLocks noChangeArrowheads="1"/>
            </p:cNvSpPr>
            <p:nvPr/>
          </p:nvSpPr>
          <p:spPr bwMode="auto">
            <a:xfrm>
              <a:off x="1824" y="0"/>
              <a:ext cx="52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2006" name="Text Box 22"/>
            <p:cNvSpPr txBox="1">
              <a:spLocks noChangeArrowheads="1"/>
            </p:cNvSpPr>
            <p:nvPr/>
          </p:nvSpPr>
          <p:spPr bwMode="auto">
            <a:xfrm>
              <a:off x="1824" y="1776"/>
              <a:ext cx="672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2007" name="Text Box 23"/>
            <p:cNvSpPr txBox="1">
              <a:spLocks noChangeArrowheads="1"/>
            </p:cNvSpPr>
            <p:nvPr/>
          </p:nvSpPr>
          <p:spPr bwMode="auto">
            <a:xfrm>
              <a:off x="3552" y="1440"/>
              <a:ext cx="529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2008" name="Text Box 24"/>
            <p:cNvSpPr txBox="1">
              <a:spLocks noChangeArrowheads="1"/>
            </p:cNvSpPr>
            <p:nvPr/>
          </p:nvSpPr>
          <p:spPr bwMode="auto">
            <a:xfrm>
              <a:off x="3456" y="336"/>
              <a:ext cx="48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2009" name="Text Box 25"/>
            <p:cNvSpPr txBox="1">
              <a:spLocks noChangeArrowheads="1"/>
            </p:cNvSpPr>
            <p:nvPr/>
          </p:nvSpPr>
          <p:spPr bwMode="auto">
            <a:xfrm>
              <a:off x="2448" y="1152"/>
              <a:ext cx="624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2010" name="Text Box 26"/>
            <p:cNvSpPr txBox="1">
              <a:spLocks noChangeArrowheads="1"/>
            </p:cNvSpPr>
            <p:nvPr/>
          </p:nvSpPr>
          <p:spPr bwMode="auto">
            <a:xfrm>
              <a:off x="2352" y="672"/>
              <a:ext cx="384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2011" name="Text Box 27"/>
            <p:cNvSpPr txBox="1">
              <a:spLocks noChangeArrowheads="1"/>
            </p:cNvSpPr>
            <p:nvPr/>
          </p:nvSpPr>
          <p:spPr bwMode="auto">
            <a:xfrm>
              <a:off x="288" y="1296"/>
              <a:ext cx="433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 2" panose="05020102010507070707" pitchFamily="18" charset="2"/>
                <a:buChar char="¥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108BB4"/>
                </a:buClr>
                <a:buSzPct val="60000"/>
                <a:buFont typeface="Wingdings 2" panose="05020102010507070707" pitchFamily="18" charset="2"/>
                <a:buChar char="¥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DA7328"/>
                </a:buClr>
                <a:buSzPct val="57000"/>
                <a:buFont typeface="Wingdings 2" panose="05020102010507070707" pitchFamily="18" charset="2"/>
                <a:buChar char="¥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AE589F"/>
                </a:buClr>
                <a:buSzPct val="55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0000"/>
                <a:buFont typeface="Wingdings 2" panose="05020102010507070707" pitchFamily="18" charset="2"/>
                <a:buChar char="¥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</p:grpSp>
    </p:spTree>
  </p:cSld>
  <p:clrMapOvr>
    <a:masterClrMapping/>
  </p:clrMapOvr>
  <p:transition spd="slow">
    <p:split orient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Dinic</a:t>
            </a:r>
            <a:r>
              <a:rPr lang="zh-CN" altLang="en-US" dirty="0"/>
              <a:t>算法的基本思路</a:t>
            </a:r>
            <a:r>
              <a:rPr lang="en-US" altLang="zh-CN" dirty="0"/>
              <a:t>: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    1.</a:t>
            </a:r>
            <a:r>
              <a:rPr lang="zh-CN" altLang="en-US" dirty="0"/>
              <a:t>根据残量网络计算层次图。</a:t>
            </a:r>
            <a:r>
              <a:rPr lang="en-US" altLang="zh-CN" dirty="0"/>
              <a:t>(BFS)</a:t>
            </a:r>
            <a:endParaRPr lang="zh-CN" altLang="en-US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    2.</a:t>
            </a:r>
            <a:r>
              <a:rPr lang="zh-CN" altLang="en-US" dirty="0"/>
              <a:t>在层次图中进行增广 </a:t>
            </a:r>
            <a:r>
              <a:rPr lang="en-US" altLang="zh-CN" dirty="0"/>
              <a:t>(DFS)</a:t>
            </a:r>
            <a:endParaRPr lang="zh-CN" altLang="en-US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    3.</a:t>
            </a:r>
            <a:r>
              <a:rPr lang="zh-CN" altLang="en-US" dirty="0"/>
              <a:t>重复以上步骤直到无法增广</a:t>
            </a:r>
            <a:r>
              <a:rPr lang="en-US" altLang="zh-CN" dirty="0"/>
              <a:t>(while)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zh-CN" dirty="0"/>
              <a:t> </a:t>
            </a:r>
            <a:endParaRPr lang="zh-CN" altLang="en-US" sz="1600" dirty="0"/>
          </a:p>
        </p:txBody>
      </p:sp>
      <p:sp>
        <p:nvSpPr>
          <p:cNvPr id="4" name="标题 3"/>
          <p:cNvSpPr txBox="1">
            <a:spLocks/>
          </p:cNvSpPr>
          <p:nvPr/>
        </p:nvSpPr>
        <p:spPr bwMode="auto">
          <a:xfrm>
            <a:off x="457200" y="400734"/>
            <a:ext cx="22317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en-US" altLang="zh-CN" sz="36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Dinic</a:t>
            </a:r>
            <a:r>
              <a:rPr lang="zh-CN" alt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算法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124075" y="4094163"/>
            <a:ext cx="3671888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Maxflow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(){</a:t>
            </a:r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flow=0;</a:t>
            </a:r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  while(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bfs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()){</a:t>
            </a:r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mcp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cur,start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      flow+=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dfs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s,inf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  }</a:t>
            </a:r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  return flow;</a:t>
            </a:r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残量网络</a:t>
            </a:r>
            <a:r>
              <a:rPr lang="en-US" altLang="zh-CN" sz="2400" dirty="0"/>
              <a:t>:</a:t>
            </a:r>
            <a:r>
              <a:rPr lang="zh-CN" altLang="en-US" sz="2400" dirty="0"/>
              <a:t>包含反向弧的有向图</a:t>
            </a:r>
            <a:r>
              <a:rPr lang="en-US" altLang="zh-CN" sz="2400" dirty="0"/>
              <a:t>,</a:t>
            </a:r>
            <a:r>
              <a:rPr lang="en-US" altLang="zh-CN" sz="2400" dirty="0" err="1"/>
              <a:t>Dinic</a:t>
            </a:r>
            <a:r>
              <a:rPr lang="zh-CN" altLang="en-US" sz="2400" dirty="0"/>
              <a:t>要循环的</a:t>
            </a:r>
            <a:r>
              <a:rPr lang="en-US" altLang="zh-CN" sz="2400" dirty="0"/>
              <a:t>,</a:t>
            </a:r>
            <a:r>
              <a:rPr lang="zh-CN" altLang="en-US" sz="2400" dirty="0"/>
              <a:t>每次修改过的图都是残量网络</a:t>
            </a:r>
            <a:r>
              <a:rPr lang="en-US" altLang="zh-CN" sz="2400" dirty="0"/>
              <a:t>,</a:t>
            </a:r>
          </a:p>
          <a:p>
            <a:pPr>
              <a:defRPr/>
            </a:pPr>
            <a:r>
              <a:rPr lang="zh-CN" altLang="en-US" sz="2400" dirty="0"/>
              <a:t>层次图</a:t>
            </a:r>
            <a:r>
              <a:rPr lang="en-US" altLang="zh-CN" sz="2400" dirty="0"/>
              <a:t>:</a:t>
            </a:r>
            <a:r>
              <a:rPr lang="zh-CN" altLang="en-US" sz="2400" dirty="0"/>
              <a:t>分层图</a:t>
            </a:r>
            <a:r>
              <a:rPr lang="en-US" altLang="zh-CN" sz="2400" dirty="0"/>
              <a:t>,</a:t>
            </a:r>
            <a:r>
              <a:rPr lang="zh-CN" altLang="en-US" sz="2400" dirty="0"/>
              <a:t>以</a:t>
            </a:r>
            <a:r>
              <a:rPr lang="en-US" altLang="zh-CN" sz="2400" dirty="0"/>
              <a:t>[</a:t>
            </a:r>
            <a:r>
              <a:rPr lang="zh-CN" altLang="en-US" sz="2400" dirty="0"/>
              <a:t>从原点到某点的最短距离</a:t>
            </a:r>
            <a:r>
              <a:rPr lang="en-US" altLang="zh-CN" sz="2400" dirty="0"/>
              <a:t>]</a:t>
            </a:r>
            <a:r>
              <a:rPr lang="zh-CN" altLang="en-US" sz="2400" dirty="0"/>
              <a:t>分层的图</a:t>
            </a:r>
            <a:r>
              <a:rPr lang="en-US" altLang="zh-CN" sz="2400" dirty="0"/>
              <a:t>,</a:t>
            </a:r>
            <a:r>
              <a:rPr lang="zh-CN" altLang="en-US" sz="2400" dirty="0"/>
              <a:t>距离相等的为一层</a:t>
            </a:r>
            <a:r>
              <a:rPr lang="en-US" altLang="zh-CN" sz="2400" dirty="0"/>
              <a:t>,(</a:t>
            </a:r>
            <a:r>
              <a:rPr lang="zh-CN" altLang="en-US" sz="2400" dirty="0"/>
              <a:t>比如上图的分层为</a:t>
            </a:r>
            <a:r>
              <a:rPr lang="en-US" altLang="zh-CN" sz="2400" dirty="0"/>
              <a:t>{1},{2,4},{3})</a:t>
            </a:r>
          </a:p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反向弧</a:t>
            </a:r>
            <a:r>
              <a:rPr lang="en-US" altLang="zh-CN" sz="2400" dirty="0"/>
              <a:t>:</a:t>
            </a:r>
            <a:r>
              <a:rPr lang="zh-CN" altLang="en-US" sz="2400" dirty="0"/>
              <a:t>我们在</a:t>
            </a:r>
            <a:r>
              <a:rPr lang="en-US" altLang="zh-CN" sz="2400" dirty="0" err="1"/>
              <a:t>Dinic</a:t>
            </a:r>
            <a:r>
              <a:rPr lang="zh-CN" altLang="en-US" sz="2400" dirty="0"/>
              <a:t>算法中</a:t>
            </a:r>
            <a:r>
              <a:rPr lang="en-US" altLang="zh-CN" sz="2400" dirty="0"/>
              <a:t>,</a:t>
            </a:r>
            <a:r>
              <a:rPr lang="zh-CN" altLang="en-US" sz="2400" dirty="0"/>
              <a:t>对于一条有向边</a:t>
            </a:r>
            <a:r>
              <a:rPr lang="en-US" altLang="zh-CN" sz="2400" dirty="0"/>
              <a:t>,</a:t>
            </a:r>
            <a:r>
              <a:rPr lang="zh-CN" altLang="en-US" sz="2400" dirty="0"/>
              <a:t>我们需要建立另一条反向边</a:t>
            </a:r>
            <a:r>
              <a:rPr lang="en-US" altLang="zh-CN" sz="2400" dirty="0"/>
              <a:t>(</a:t>
            </a:r>
            <a:r>
              <a:rPr lang="zh-CN" altLang="en-US" sz="2400" dirty="0"/>
              <a:t>弧</a:t>
            </a:r>
            <a:r>
              <a:rPr lang="en-US" altLang="zh-CN" sz="2400" dirty="0"/>
              <a:t>),</a:t>
            </a:r>
            <a:r>
              <a:rPr lang="zh-CN" altLang="en-US" sz="2400" dirty="0"/>
              <a:t>当正向</a:t>
            </a:r>
            <a:r>
              <a:rPr lang="en-US" altLang="zh-CN" sz="2400" dirty="0"/>
              <a:t>(</a:t>
            </a:r>
            <a:r>
              <a:rPr lang="zh-CN" altLang="en-US" sz="2400" dirty="0"/>
              <a:t>输入数据</a:t>
            </a:r>
            <a:r>
              <a:rPr lang="en-US" altLang="zh-CN" sz="2400" dirty="0"/>
              <a:t>)</a:t>
            </a:r>
            <a:r>
              <a:rPr lang="zh-CN" altLang="en-US" sz="2400" dirty="0"/>
              <a:t>边剩余流量减少</a:t>
            </a:r>
            <a:r>
              <a:rPr lang="en-US" altLang="zh-CN" sz="2400" dirty="0"/>
              <a:t>I</a:t>
            </a:r>
            <a:r>
              <a:rPr lang="zh-CN" altLang="en-US" sz="2400" dirty="0"/>
              <a:t>时</a:t>
            </a:r>
            <a:r>
              <a:rPr lang="en-US" altLang="zh-CN" sz="2400" dirty="0"/>
              <a:t>,</a:t>
            </a:r>
            <a:r>
              <a:rPr lang="zh-CN" altLang="en-US" sz="2400" dirty="0"/>
              <a:t>反向弧剩余流量增加</a:t>
            </a:r>
            <a:r>
              <a:rPr lang="en-US" altLang="zh-CN" sz="2400" dirty="0"/>
              <a:t>I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zh-CN" altLang="en-US" sz="2400" dirty="0"/>
          </a:p>
        </p:txBody>
      </p:sp>
      <p:sp>
        <p:nvSpPr>
          <p:cNvPr id="5" name="标题 3"/>
          <p:cNvSpPr txBox="1">
            <a:spLocks/>
          </p:cNvSpPr>
          <p:nvPr/>
        </p:nvSpPr>
        <p:spPr bwMode="auto">
          <a:xfrm>
            <a:off x="457200" y="400734"/>
            <a:ext cx="29642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一些新的定义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28775"/>
            <a:ext cx="5961063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28775"/>
            <a:ext cx="6008688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43063"/>
            <a:ext cx="5951538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1628775"/>
            <a:ext cx="60388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633538"/>
            <a:ext cx="5980112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635125"/>
            <a:ext cx="598963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643063"/>
            <a:ext cx="5989637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1641475"/>
            <a:ext cx="59912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1635125"/>
            <a:ext cx="599916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628775"/>
            <a:ext cx="5989637" cy="39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3"/>
          <p:cNvSpPr txBox="1">
            <a:spLocks/>
          </p:cNvSpPr>
          <p:nvPr/>
        </p:nvSpPr>
        <p:spPr bwMode="auto">
          <a:xfrm>
            <a:off x="457200" y="400734"/>
            <a:ext cx="29642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反向弧的作用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686800" cy="5357813"/>
          </a:xfrm>
        </p:spPr>
        <p:txBody>
          <a:bodyPr/>
          <a:lstStyle/>
          <a:p>
            <a:r>
              <a:rPr lang="zh-CN" altLang="en-US" dirty="0"/>
              <a:t>在这幅图中我们首先要增广</a:t>
            </a:r>
            <a:r>
              <a:rPr lang="en-US" altLang="zh-CN" dirty="0"/>
              <a:t>1-&gt;2-&gt;4-&gt;6,</a:t>
            </a:r>
            <a:r>
              <a:rPr lang="zh-CN" altLang="en-US" dirty="0"/>
              <a:t>这时可以获得一个容量为</a:t>
            </a:r>
            <a:r>
              <a:rPr lang="en-US" altLang="zh-CN" dirty="0"/>
              <a:t>2</a:t>
            </a:r>
            <a:r>
              <a:rPr lang="zh-CN" altLang="en-US" dirty="0"/>
              <a:t>的流</a:t>
            </a:r>
            <a:r>
              <a:rPr lang="en-US" altLang="zh-CN" dirty="0"/>
              <a:t>,</a:t>
            </a:r>
            <a:r>
              <a:rPr lang="zh-CN" altLang="en-US" dirty="0"/>
              <a:t>但是如果不建立</a:t>
            </a:r>
            <a:r>
              <a:rPr lang="en-US" altLang="zh-CN" dirty="0"/>
              <a:t>4-&gt;2</a:t>
            </a:r>
            <a:r>
              <a:rPr lang="zh-CN" altLang="en-US" dirty="0"/>
              <a:t>反向弧的话</a:t>
            </a:r>
            <a:r>
              <a:rPr lang="en-US" altLang="zh-CN" dirty="0"/>
              <a:t>,</a:t>
            </a:r>
            <a:r>
              <a:rPr lang="zh-CN" altLang="en-US" dirty="0"/>
              <a:t>则无法进一步增广</a:t>
            </a:r>
            <a:r>
              <a:rPr lang="en-US" altLang="zh-CN" dirty="0"/>
              <a:t>,</a:t>
            </a:r>
            <a:r>
              <a:rPr lang="zh-CN" altLang="en-US" dirty="0"/>
              <a:t>最终答案为</a:t>
            </a:r>
            <a:r>
              <a:rPr lang="en-US" altLang="zh-CN" dirty="0"/>
              <a:t>2,</a:t>
            </a:r>
            <a:r>
              <a:rPr lang="zh-CN" altLang="en-US" dirty="0"/>
              <a:t>显然是不对的。</a:t>
            </a:r>
            <a:endParaRPr lang="en-US" altLang="zh-CN" dirty="0"/>
          </a:p>
          <a:p>
            <a:r>
              <a:rPr lang="zh-CN" altLang="en-US" dirty="0"/>
              <a:t> 在上面的例子中</a:t>
            </a:r>
            <a:r>
              <a:rPr lang="en-US" altLang="zh-CN" dirty="0"/>
              <a:t>,</a:t>
            </a:r>
            <a:r>
              <a:rPr lang="zh-CN" altLang="en-US" dirty="0"/>
              <a:t>我们可以看出</a:t>
            </a:r>
            <a:r>
              <a:rPr lang="en-US" altLang="zh-CN" dirty="0"/>
              <a:t>,</a:t>
            </a:r>
            <a:r>
              <a:rPr lang="zh-CN" altLang="en-US" dirty="0"/>
              <a:t>最终结果是</a:t>
            </a:r>
            <a:r>
              <a:rPr lang="en-US" altLang="zh-CN" dirty="0"/>
              <a:t>1-&gt;2-&gt;5-&gt;6</a:t>
            </a:r>
            <a:r>
              <a:rPr lang="zh-CN" altLang="en-US" dirty="0"/>
              <a:t>和</a:t>
            </a:r>
            <a:r>
              <a:rPr lang="en-US" altLang="zh-CN" dirty="0"/>
              <a:t>1-&gt;2-&gt;4-&gt;6</a:t>
            </a:r>
            <a:r>
              <a:rPr lang="zh-CN" altLang="en-US" dirty="0"/>
              <a:t>和</a:t>
            </a:r>
            <a:r>
              <a:rPr lang="en-US" altLang="zh-CN" dirty="0"/>
              <a:t>1-&gt;3-&gt;4-&gt;6.</a:t>
            </a:r>
            <a:r>
              <a:rPr lang="zh-CN" altLang="en-US" dirty="0"/>
              <a:t>当增广完</a:t>
            </a:r>
            <a:r>
              <a:rPr lang="en-US" altLang="zh-CN" dirty="0"/>
              <a:t>1-&gt;2-&gt;4-&gt;6(</a:t>
            </a:r>
            <a:r>
              <a:rPr lang="zh-CN" altLang="en-US" dirty="0"/>
              <a:t>代号</a:t>
            </a:r>
            <a:r>
              <a:rPr lang="en-US" altLang="zh-CN" dirty="0"/>
              <a:t>A)</a:t>
            </a:r>
            <a:r>
              <a:rPr lang="zh-CN" altLang="en-US" dirty="0"/>
              <a:t>后</a:t>
            </a:r>
            <a:r>
              <a:rPr lang="en-US" altLang="zh-CN" dirty="0"/>
              <a:t>,</a:t>
            </a:r>
            <a:r>
              <a:rPr lang="zh-CN" altLang="en-US" dirty="0"/>
              <a:t>在增广</a:t>
            </a:r>
            <a:r>
              <a:rPr lang="en-US" altLang="zh-CN" dirty="0"/>
              <a:t>1-&gt;3-&gt;4-&gt;2-&gt;5-&gt;6(</a:t>
            </a:r>
            <a:r>
              <a:rPr lang="zh-CN" altLang="en-US" dirty="0"/>
              <a:t>代号</a:t>
            </a:r>
            <a:r>
              <a:rPr lang="en-US" altLang="zh-CN" dirty="0"/>
              <a:t>B),</a:t>
            </a:r>
            <a:r>
              <a:rPr lang="zh-CN" altLang="en-US" dirty="0"/>
              <a:t>相当于将经过节点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A</a:t>
            </a:r>
            <a:r>
              <a:rPr lang="zh-CN" altLang="en-US" dirty="0"/>
              <a:t>流从中截流</a:t>
            </a:r>
            <a:r>
              <a:rPr lang="en-US" altLang="zh-CN" dirty="0"/>
              <a:t>1(</a:t>
            </a:r>
            <a:r>
              <a:rPr lang="zh-CN" altLang="en-US" dirty="0"/>
              <a:t>总共是</a:t>
            </a:r>
            <a:r>
              <a:rPr lang="en-US" altLang="zh-CN" dirty="0"/>
              <a:t>2)</a:t>
            </a:r>
            <a:r>
              <a:rPr lang="zh-CN" altLang="en-US" dirty="0"/>
              <a:t>走</a:t>
            </a:r>
            <a:r>
              <a:rPr lang="en-US" altLang="zh-CN" dirty="0"/>
              <a:t>2-&gt;5&gt;6,</a:t>
            </a:r>
            <a:r>
              <a:rPr lang="zh-CN" altLang="en-US" dirty="0"/>
              <a:t>而不走</a:t>
            </a:r>
            <a:r>
              <a:rPr lang="en-US" altLang="zh-CN" dirty="0"/>
              <a:t>2-&gt;4&gt;6</a:t>
            </a:r>
            <a:r>
              <a:rPr lang="zh-CN" altLang="en-US" dirty="0"/>
              <a:t>了</a:t>
            </a:r>
            <a:r>
              <a:rPr lang="en-US" altLang="zh-CN" dirty="0"/>
              <a:t>,</a:t>
            </a:r>
            <a:r>
              <a:rPr lang="zh-CN" altLang="en-US" dirty="0"/>
              <a:t>同时</a:t>
            </a:r>
            <a:r>
              <a:rPr lang="en-US" altLang="zh-CN" dirty="0"/>
              <a:t>B</a:t>
            </a:r>
            <a:r>
              <a:rPr lang="zh-CN" altLang="en-US" dirty="0"/>
              <a:t>流也从节点</a:t>
            </a:r>
            <a:r>
              <a:rPr lang="en-US" altLang="zh-CN" dirty="0"/>
              <a:t>4</a:t>
            </a:r>
            <a:r>
              <a:rPr lang="zh-CN" altLang="en-US" dirty="0"/>
              <a:t>截流出</a:t>
            </a:r>
            <a:r>
              <a:rPr lang="en-US" altLang="zh-CN" dirty="0"/>
              <a:t>1(</a:t>
            </a:r>
            <a:r>
              <a:rPr lang="zh-CN" altLang="en-US" dirty="0"/>
              <a:t>总共是</a:t>
            </a:r>
            <a:r>
              <a:rPr lang="en-US" altLang="zh-CN" dirty="0"/>
              <a:t>1)</a:t>
            </a:r>
            <a:r>
              <a:rPr lang="zh-CN" altLang="en-US" dirty="0"/>
              <a:t>走</a:t>
            </a:r>
            <a:r>
              <a:rPr lang="en-US" altLang="zh-CN" dirty="0"/>
              <a:t>4-&gt;6</a:t>
            </a:r>
            <a:r>
              <a:rPr lang="zh-CN" altLang="en-US" dirty="0"/>
              <a:t>而不是</a:t>
            </a:r>
            <a:r>
              <a:rPr lang="en-US" altLang="zh-CN" dirty="0"/>
              <a:t>4-&gt;2-&gt;5-&gt;6,</a:t>
            </a:r>
            <a:r>
              <a:rPr lang="zh-CN" altLang="en-US" dirty="0"/>
              <a:t>相当于</a:t>
            </a:r>
            <a:r>
              <a:rPr lang="en-US" altLang="zh-CN" dirty="0"/>
              <a:t>AB</a:t>
            </a:r>
            <a:r>
              <a:rPr lang="zh-CN" altLang="en-US" dirty="0"/>
              <a:t>流做加法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/>
          </p:cNvSpPr>
          <p:nvPr/>
        </p:nvSpPr>
        <p:spPr bwMode="auto">
          <a:xfrm>
            <a:off x="457200" y="400734"/>
            <a:ext cx="29642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反向弧的作用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F </a:t>
            </a:r>
            <a:r>
              <a:rPr lang="zh-CN" altLang="en-US" dirty="0"/>
              <a:t>种食物和</a:t>
            </a:r>
            <a:r>
              <a:rPr lang="en-US" altLang="zh-CN" dirty="0"/>
              <a:t>D </a:t>
            </a:r>
            <a:r>
              <a:rPr lang="zh-CN" altLang="en-US" dirty="0"/>
              <a:t>种饮料，每种食物或饮料只能供一头牛享用，且每头牛只享用种食物和一种饮料。现在有</a:t>
            </a:r>
            <a:r>
              <a:rPr lang="en-US" altLang="zh-CN" dirty="0"/>
              <a:t>N </a:t>
            </a:r>
            <a:r>
              <a:rPr lang="zh-CN" altLang="en-US" dirty="0"/>
              <a:t>头牛，每头牛都有自己喜欢的食物种类列表和饮料种类列表，问最多能使几头牛同时享用到自己喜欢的食物和饮料。 （</a:t>
            </a:r>
            <a:r>
              <a:rPr lang="en-US" altLang="zh-CN" dirty="0"/>
              <a:t>1 &lt;= F &lt;= 100, 1 &lt;= D &lt;= 100, 1 &lt;= N &lt;= 100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提示：拆点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标题 3"/>
          <p:cNvSpPr txBox="1">
            <a:spLocks/>
          </p:cNvSpPr>
          <p:nvPr/>
        </p:nvSpPr>
        <p:spPr bwMode="auto">
          <a:xfrm>
            <a:off x="457200" y="400734"/>
            <a:ext cx="2501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最大流例题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87450" y="5695950"/>
            <a:ext cx="24479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hlinkClick r:id="rId3"/>
              </a:rPr>
              <a:t>POJ3281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57200" y="1500188"/>
            <a:ext cx="8229600" cy="1784350"/>
          </a:xfrm>
        </p:spPr>
        <p:txBody>
          <a:bodyPr/>
          <a:lstStyle/>
          <a:p>
            <a:r>
              <a:rPr lang="zh-CN" altLang="en-US" dirty="0"/>
              <a:t>给定一个二分图</a:t>
            </a:r>
            <a:r>
              <a:rPr lang="en-US" altLang="zh-CN" dirty="0"/>
              <a:t>G</a:t>
            </a:r>
            <a:r>
              <a:rPr lang="zh-CN" altLang="en-US" dirty="0"/>
              <a:t>，在</a:t>
            </a:r>
            <a:r>
              <a:rPr lang="en-US" altLang="zh-CN" dirty="0"/>
              <a:t>G</a:t>
            </a:r>
            <a:r>
              <a:rPr lang="zh-CN" altLang="en-US" dirty="0"/>
              <a:t>的一个子图</a:t>
            </a:r>
            <a:r>
              <a:rPr lang="en-US" altLang="zh-CN" dirty="0"/>
              <a:t>M</a:t>
            </a:r>
            <a:r>
              <a:rPr lang="zh-CN" altLang="en-US" dirty="0"/>
              <a:t>中，</a:t>
            </a:r>
            <a:r>
              <a:rPr lang="en-US" altLang="zh-CN" dirty="0"/>
              <a:t>M</a:t>
            </a:r>
            <a:r>
              <a:rPr lang="zh-CN" altLang="en-US" dirty="0"/>
              <a:t>的边集</a:t>
            </a:r>
            <a:r>
              <a:rPr lang="en-US" altLang="zh-CN" dirty="0"/>
              <a:t>{E}</a:t>
            </a:r>
            <a:r>
              <a:rPr lang="zh-CN" altLang="en-US" dirty="0"/>
              <a:t>中的任意两条边都不依附于同一个顶点，则称</a:t>
            </a:r>
            <a:r>
              <a:rPr lang="en-US" altLang="zh-CN" dirty="0"/>
              <a:t>M</a:t>
            </a:r>
            <a:r>
              <a:rPr lang="zh-CN" altLang="en-US" dirty="0"/>
              <a:t>是一个匹配。</a:t>
            </a:r>
            <a:endParaRPr lang="en-US" altLang="zh-CN" dirty="0"/>
          </a:p>
          <a:p>
            <a:r>
              <a:rPr lang="zh-CN" altLang="en-US" dirty="0"/>
              <a:t>例如，图 </a:t>
            </a:r>
            <a:r>
              <a:rPr lang="en-US" altLang="zh-CN" dirty="0"/>
              <a:t>3</a:t>
            </a:r>
            <a:r>
              <a:rPr lang="zh-CN" altLang="en-US" dirty="0"/>
              <a:t>、图 </a:t>
            </a:r>
            <a:r>
              <a:rPr lang="en-US" altLang="zh-CN" dirty="0"/>
              <a:t>4 </a:t>
            </a:r>
            <a:r>
              <a:rPr lang="zh-CN" altLang="en-US" dirty="0"/>
              <a:t>中红色的边就是图 </a:t>
            </a:r>
            <a:r>
              <a:rPr lang="en-US" altLang="zh-CN" dirty="0"/>
              <a:t>2 </a:t>
            </a:r>
            <a:r>
              <a:rPr lang="zh-CN" altLang="en-US" dirty="0"/>
              <a:t>的匹配。</a:t>
            </a:r>
            <a:br>
              <a:rPr lang="zh-CN" altLang="en-US" dirty="0"/>
            </a:b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-396552" y="340109"/>
            <a:ext cx="2952328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>
                    <a:alpha val="98000"/>
                  </a:schemeClr>
                </a:solidFill>
                <a:effectLst>
                  <a:glow rad="63500">
                    <a:schemeClr val="tx2">
                      <a:lumMod val="50000"/>
                      <a:alpha val="40000"/>
                    </a:schemeClr>
                  </a:glow>
                  <a:outerShdw dist="38100" dir="2640000" algn="bl" rotWithShape="0">
                    <a:schemeClr val="tx2"/>
                  </a:outerShdw>
                </a:effectLst>
                <a:latin typeface="+mj-ea"/>
                <a:ea typeface="+mj-ea"/>
              </a:rPr>
              <a:t>匹配</a:t>
            </a:r>
            <a:endParaRPr lang="en-US" altLang="zh-CN" sz="44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>
                  <a:alpha val="98000"/>
                </a:schemeClr>
              </a:solidFill>
              <a:effectLst>
                <a:glow rad="63500">
                  <a:schemeClr val="tx2">
                    <a:lumMod val="50000"/>
                    <a:alpha val="40000"/>
                  </a:schemeClr>
                </a:glow>
                <a:outerShdw dist="38100" dir="2640000" algn="bl" rotWithShape="0">
                  <a:schemeClr val="tx2"/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7412" name="Picture 5" descr="Mat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89" y="4049365"/>
            <a:ext cx="1595059" cy="192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7" descr="Bipartite Graph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4059896"/>
            <a:ext cx="1586335" cy="191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11" descr="Maximum Match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77" y="4049366"/>
            <a:ext cx="1595059" cy="192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给你一个网格</a:t>
            </a:r>
            <a:r>
              <a:rPr lang="en-US" altLang="zh-CN" sz="2800" dirty="0"/>
              <a:t>,</a:t>
            </a:r>
            <a:r>
              <a:rPr lang="zh-CN" altLang="en-US" sz="2800" dirty="0"/>
              <a:t>网格上的一些位置上有一只蜥蜴</a:t>
            </a:r>
            <a:r>
              <a:rPr lang="en-US" altLang="zh-CN" sz="2800" dirty="0"/>
              <a:t>,</a:t>
            </a:r>
            <a:r>
              <a:rPr lang="zh-CN" altLang="en-US" sz="2800" dirty="0"/>
              <a:t>所有蜥蜴的最大跳跃距离是</a:t>
            </a:r>
            <a:r>
              <a:rPr lang="en-US" altLang="zh-CN" sz="2800" dirty="0"/>
              <a:t>d,</a:t>
            </a:r>
            <a:r>
              <a:rPr lang="zh-CN" altLang="en-US" sz="2800" dirty="0"/>
              <a:t>如果一只蜥蜴能跳出网格边缘</a:t>
            </a:r>
            <a:r>
              <a:rPr lang="en-US" altLang="zh-CN" sz="2800" dirty="0"/>
              <a:t>,</a:t>
            </a:r>
            <a:r>
              <a:rPr lang="zh-CN" altLang="en-US" sz="2800" dirty="0"/>
              <a:t>那么它就安全了</a:t>
            </a:r>
            <a:r>
              <a:rPr lang="en-US" altLang="zh-CN" sz="2800" dirty="0"/>
              <a:t>.</a:t>
            </a:r>
            <a:r>
              <a:rPr lang="zh-CN" altLang="en-US" sz="2800" dirty="0"/>
              <a:t>且每个网格有一个最大跳出次数</a:t>
            </a:r>
            <a:r>
              <a:rPr lang="en-US" altLang="zh-CN" sz="2800" dirty="0"/>
              <a:t>x,</a:t>
            </a:r>
            <a:r>
              <a:rPr lang="zh-CN" altLang="en-US" sz="2800" dirty="0"/>
              <a:t>即最多有</a:t>
            </a:r>
            <a:r>
              <a:rPr lang="en-US" altLang="zh-CN" sz="2800" dirty="0"/>
              <a:t>x</a:t>
            </a:r>
            <a:r>
              <a:rPr lang="zh-CN" altLang="en-US" sz="2800" dirty="0"/>
              <a:t>只蜥蜴从这个网格跳出</a:t>
            </a:r>
            <a:r>
              <a:rPr lang="en-US" altLang="zh-CN" sz="2800" dirty="0"/>
              <a:t>,</a:t>
            </a:r>
            <a:r>
              <a:rPr lang="zh-CN" altLang="en-US" sz="2800" dirty="0"/>
              <a:t>这个网格就再也不能有蜥蜴进来了</a:t>
            </a:r>
            <a:r>
              <a:rPr lang="en-US" altLang="zh-CN" sz="2800" dirty="0"/>
              <a:t>.</a:t>
            </a:r>
            <a:r>
              <a:rPr lang="zh-CN" altLang="en-US" sz="2800" dirty="0"/>
              <a:t>问你最少有多少只蜥蜴跳不出网格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>
                <a:hlinkClick r:id="rId2"/>
              </a:rPr>
              <a:t>HDU 2732</a:t>
            </a:r>
            <a:br>
              <a:rPr lang="zh-CN" altLang="en-US" sz="2000" dirty="0"/>
            </a:br>
            <a:endParaRPr lang="en-US" altLang="zh-CN" sz="2000" dirty="0"/>
          </a:p>
          <a:p>
            <a:r>
              <a:rPr lang="zh-CN" altLang="en-US" sz="2800" dirty="0"/>
              <a:t>多源多汇</a:t>
            </a:r>
            <a:r>
              <a:rPr lang="en-US" altLang="zh-CN" sz="2800" dirty="0"/>
              <a:t>&amp;</a:t>
            </a:r>
            <a:r>
              <a:rPr lang="zh-CN" altLang="en-US" sz="2800" dirty="0"/>
              <a:t>拆点</a:t>
            </a:r>
          </a:p>
        </p:txBody>
      </p:sp>
      <p:sp>
        <p:nvSpPr>
          <p:cNvPr id="4" name="标题 3"/>
          <p:cNvSpPr txBox="1">
            <a:spLocks/>
          </p:cNvSpPr>
          <p:nvPr/>
        </p:nvSpPr>
        <p:spPr bwMode="auto">
          <a:xfrm>
            <a:off x="457200" y="400734"/>
            <a:ext cx="2501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最大流例题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给出</a:t>
            </a:r>
            <a:r>
              <a:rPr lang="en-US" altLang="zh-CN" sz="2800"/>
              <a:t>n</a:t>
            </a:r>
            <a:r>
              <a:rPr lang="zh-CN" altLang="en-US" sz="2800"/>
              <a:t>个城市， 每个城市有一个仓库， 仓库有容量限制， 同时每个城市也有一些货物， 货物必须放到仓库中。 城市之间有路相连， 每条路有长度。 因为有些城市的货物量大于仓库的容量， 所以要运到别的城市，求所有货物都放到仓库中时， 走过的路中， 最长的那条路最短的情况， 输出这条路的长度。</a:t>
            </a:r>
          </a:p>
          <a:p>
            <a:r>
              <a:rPr lang="en-US" altLang="zh-CN">
                <a:hlinkClick r:id="rId2"/>
              </a:rPr>
              <a:t>POJ 3228</a:t>
            </a:r>
            <a:endParaRPr lang="en-US" altLang="zh-CN"/>
          </a:p>
          <a:p>
            <a:r>
              <a:rPr lang="zh-CN" altLang="en-US"/>
              <a:t>二分</a:t>
            </a:r>
            <a:r>
              <a:rPr lang="en-US" altLang="zh-CN"/>
              <a:t>&amp;</a:t>
            </a:r>
            <a:r>
              <a:rPr lang="zh-CN" altLang="en-US"/>
              <a:t>网络流</a:t>
            </a:r>
          </a:p>
        </p:txBody>
      </p:sp>
      <p:sp>
        <p:nvSpPr>
          <p:cNvPr id="4" name="标题 3"/>
          <p:cNvSpPr txBox="1">
            <a:spLocks/>
          </p:cNvSpPr>
          <p:nvPr/>
        </p:nvSpPr>
        <p:spPr bwMode="auto">
          <a:xfrm>
            <a:off x="457200" y="400734"/>
            <a:ext cx="2501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最大流例题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2950" cy="3989388"/>
          </a:xfrm>
        </p:spPr>
        <p:txBody>
          <a:bodyPr/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ZJNU,</a:t>
            </a:r>
            <a:r>
              <a:rPr lang="zh-CN" altLang="en-US" sz="2800" dirty="0"/>
              <a:t>有一个著名的草原。它吸引了愉快的羊和他的同伴去度假。灰太狼和他的家人知道这个</a:t>
            </a:r>
            <a:r>
              <a:rPr lang="en-US" altLang="zh-CN" sz="2800" dirty="0"/>
              <a:t>,</a:t>
            </a:r>
            <a:r>
              <a:rPr lang="zh-CN" altLang="en-US" sz="2800" dirty="0"/>
              <a:t>悄悄地躲在大草坪。作为</a:t>
            </a:r>
            <a:r>
              <a:rPr lang="en-US" altLang="zh-CN" sz="2800" dirty="0"/>
              <a:t>ZJNU ACM / ICPC</a:t>
            </a:r>
            <a:r>
              <a:rPr lang="zh-CN" altLang="en-US" sz="2800" dirty="0"/>
              <a:t>的团队</a:t>
            </a:r>
            <a:r>
              <a:rPr lang="en-US" altLang="zh-CN" sz="2800" dirty="0"/>
              <a:t>,</a:t>
            </a:r>
            <a:r>
              <a:rPr lang="zh-CN" altLang="en-US" sz="2800" dirty="0"/>
              <a:t>我们有义务保护愉快的羊和他的同伴自由被灰太狼。我们决定建立一个数量单位篱笆的长度是</a:t>
            </a:r>
            <a:r>
              <a:rPr lang="en-US" altLang="zh-CN" sz="2800" dirty="0"/>
              <a:t>1</a:t>
            </a:r>
            <a:r>
              <a:rPr lang="zh-CN" altLang="en-US" sz="2800" dirty="0"/>
              <a:t>。任何狼和羊不能越过栅栏。当然</a:t>
            </a:r>
            <a:r>
              <a:rPr lang="en-US" altLang="zh-CN" sz="2800" dirty="0"/>
              <a:t>,</a:t>
            </a:r>
            <a:r>
              <a:rPr lang="zh-CN" altLang="en-US" sz="2800" dirty="0"/>
              <a:t>一个格子只能包含一个动物。</a:t>
            </a:r>
            <a:br>
              <a:rPr lang="zh-CN" altLang="en-US" sz="2800" dirty="0"/>
            </a:br>
            <a:r>
              <a:rPr lang="zh-CN" altLang="en-US" sz="2800" dirty="0"/>
              <a:t>现在</a:t>
            </a:r>
            <a:r>
              <a:rPr lang="en-US" altLang="zh-CN" sz="2800" dirty="0"/>
              <a:t>,</a:t>
            </a:r>
            <a:r>
              <a:rPr lang="zh-CN" altLang="en-US" sz="2800" dirty="0"/>
              <a:t>我们要求最小的篱笆</a:t>
            </a:r>
            <a:r>
              <a:rPr lang="en-US" altLang="zh-CN" sz="2800" dirty="0"/>
              <a:t>,</a:t>
            </a:r>
            <a:r>
              <a:rPr lang="zh-CN" altLang="en-US" sz="2800" dirty="0"/>
              <a:t>让愉快的羊和他的同伴自由被灰太狼和他的同伴所扰乱。</a:t>
            </a:r>
            <a:endParaRPr lang="en-US" altLang="zh-CN" sz="2800" dirty="0"/>
          </a:p>
          <a:p>
            <a:r>
              <a:rPr lang="en-US" altLang="zh-CN" sz="2800" dirty="0">
                <a:hlinkClick r:id="rId3"/>
              </a:rPr>
              <a:t>HDU3046</a:t>
            </a:r>
            <a:endParaRPr lang="en-US" altLang="zh-CN" sz="2800" dirty="0"/>
          </a:p>
          <a:p>
            <a:r>
              <a:rPr lang="zh-CN" altLang="en-US" sz="2800" dirty="0"/>
              <a:t>最小割</a:t>
            </a:r>
          </a:p>
        </p:txBody>
      </p:sp>
      <p:sp>
        <p:nvSpPr>
          <p:cNvPr id="4" name="标题 3"/>
          <p:cNvSpPr txBox="1">
            <a:spLocks/>
          </p:cNvSpPr>
          <p:nvPr/>
        </p:nvSpPr>
        <p:spPr bwMode="auto">
          <a:xfrm>
            <a:off x="457200" y="400734"/>
            <a:ext cx="2236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en-US" altLang="zh-CN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XXX</a:t>
            </a:r>
            <a:r>
              <a:rPr lang="zh-CN" alt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例题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每个员工都有自己能为公司带来的价值（可正可负），员工之间存在一种单向的关系 ，如</a:t>
            </a:r>
            <a:r>
              <a:rPr lang="en-US" altLang="zh-CN" dirty="0"/>
              <a:t>1 2 </a:t>
            </a:r>
            <a:r>
              <a:rPr lang="zh-CN" altLang="zh-CN" dirty="0"/>
              <a:t>表示</a:t>
            </a:r>
            <a:r>
              <a:rPr lang="en-US" altLang="zh-CN" dirty="0"/>
              <a:t>2</a:t>
            </a:r>
            <a:r>
              <a:rPr lang="zh-CN" altLang="zh-CN" dirty="0"/>
              <a:t>是</a:t>
            </a:r>
            <a:r>
              <a:rPr lang="en-US" altLang="zh-CN" dirty="0"/>
              <a:t>1</a:t>
            </a:r>
            <a:r>
              <a:rPr lang="zh-CN" altLang="zh-CN" dirty="0"/>
              <a:t>的下属。你现在要开除一些员工。如果你开除了员工</a:t>
            </a:r>
            <a:r>
              <a:rPr lang="en-US" altLang="zh-CN" dirty="0"/>
              <a:t>x</a:t>
            </a:r>
            <a:r>
              <a:rPr lang="zh-CN" altLang="zh-CN" dirty="0"/>
              <a:t>，那么你必须开除</a:t>
            </a:r>
            <a:r>
              <a:rPr lang="en-US" altLang="zh-CN" dirty="0"/>
              <a:t>x</a:t>
            </a:r>
            <a:r>
              <a:rPr lang="zh-CN" altLang="zh-CN" dirty="0"/>
              <a:t>的下属，以及</a:t>
            </a:r>
            <a:r>
              <a:rPr lang="en-US" altLang="zh-CN" dirty="0"/>
              <a:t>x</a:t>
            </a:r>
            <a:r>
              <a:rPr lang="zh-CN" altLang="zh-CN" dirty="0"/>
              <a:t>下属的下属。。。。。。让你求最少开除多少员工获得最大的利润，输出员工数和最大利润。</a:t>
            </a:r>
            <a:endParaRPr lang="en-US" altLang="zh-CN" dirty="0"/>
          </a:p>
          <a:p>
            <a:r>
              <a:rPr lang="zh-CN" altLang="en-US" dirty="0"/>
              <a:t>最大闭合图</a:t>
            </a:r>
            <a:r>
              <a:rPr lang="en-US" altLang="zh-CN" dirty="0">
                <a:hlinkClick r:id="rId2"/>
              </a:rPr>
              <a:t>POJ2987</a:t>
            </a:r>
            <a:endParaRPr lang="en-US" altLang="zh-CN" dirty="0"/>
          </a:p>
          <a:p>
            <a:r>
              <a:rPr lang="zh-CN" altLang="en-US" dirty="0"/>
              <a:t>算法合集之</a:t>
            </a:r>
            <a:r>
              <a:rPr lang="en-US" altLang="zh-CN" dirty="0"/>
              <a:t>《</a:t>
            </a:r>
            <a:r>
              <a:rPr lang="zh-CN" altLang="en-US" dirty="0"/>
              <a:t>最小割模型在信息学竞赛中的应用</a:t>
            </a:r>
            <a:r>
              <a:rPr lang="en-US" altLang="zh-CN" dirty="0"/>
              <a:t>》 --</a:t>
            </a:r>
            <a:r>
              <a:rPr lang="zh-CN" altLang="en-US" dirty="0"/>
              <a:t>胡伯涛</a:t>
            </a:r>
          </a:p>
        </p:txBody>
      </p:sp>
      <p:sp>
        <p:nvSpPr>
          <p:cNvPr id="4" name="标题 3"/>
          <p:cNvSpPr txBox="1">
            <a:spLocks/>
          </p:cNvSpPr>
          <p:nvPr/>
        </p:nvSpPr>
        <p:spPr bwMode="auto">
          <a:xfrm>
            <a:off x="457200" y="400734"/>
            <a:ext cx="2501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最小割例题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332" y="1556792"/>
            <a:ext cx="8939336" cy="4709120"/>
          </a:xfrm>
        </p:spPr>
        <p:txBody>
          <a:bodyPr/>
          <a:lstStyle/>
          <a:p>
            <a:r>
              <a:rPr lang="zh-CN" altLang="en-US" sz="2400" dirty="0"/>
              <a:t>定义：一个有向图</a:t>
            </a:r>
            <a:r>
              <a:rPr lang="en-US" altLang="zh-CN" sz="2400" dirty="0"/>
              <a:t>G=(V</a:t>
            </a:r>
            <a:r>
              <a:rPr lang="zh-CN" altLang="en-US" sz="2400" dirty="0"/>
              <a:t>，</a:t>
            </a:r>
            <a:r>
              <a:rPr lang="en-US" altLang="zh-CN" sz="2400" dirty="0"/>
              <a:t>E)</a:t>
            </a:r>
            <a:r>
              <a:rPr lang="zh-CN" altLang="en-US" sz="2400" dirty="0"/>
              <a:t>的闭合图，是该有向图的一个点集，且该点集的所有出边都还指向该点集。即闭合图内的任一点的任意后继即也一定是在闭合图中。</a:t>
            </a:r>
          </a:p>
          <a:p>
            <a:r>
              <a:rPr lang="zh-CN" altLang="en-US" sz="2400" dirty="0"/>
              <a:t>在右图中有</a:t>
            </a:r>
            <a:r>
              <a:rPr lang="en-US" altLang="zh-CN" sz="2400" dirty="0"/>
              <a:t>7</a:t>
            </a:r>
            <a:r>
              <a:rPr lang="zh-CN" altLang="en-US" sz="2400" dirty="0"/>
              <a:t>个闭合图：∅，</a:t>
            </a:r>
            <a:r>
              <a:rPr lang="en-US" altLang="zh-CN" sz="2400" dirty="0"/>
              <a:t>{1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5}</a:t>
            </a:r>
            <a:r>
              <a:rPr lang="zh-CN" altLang="en-US" sz="2400" dirty="0"/>
              <a:t>，</a:t>
            </a:r>
          </a:p>
          <a:p>
            <a:r>
              <a:rPr lang="en-US" altLang="zh-CN" sz="2400" dirty="0"/>
              <a:t>{1</a:t>
            </a:r>
            <a:r>
              <a:rPr lang="zh-CN" altLang="en-US" sz="2400" dirty="0"/>
              <a:t>，</a:t>
            </a:r>
            <a:r>
              <a:rPr lang="en-US" altLang="zh-CN" sz="2400" dirty="0"/>
              <a:t>4</a:t>
            </a:r>
            <a:r>
              <a:rPr lang="zh-CN" altLang="en-US" sz="2400" dirty="0"/>
              <a:t>，</a:t>
            </a:r>
            <a:r>
              <a:rPr lang="en-US" altLang="zh-CN" sz="2400" dirty="0"/>
              <a:t>5}</a:t>
            </a:r>
            <a:r>
              <a:rPr lang="zh-CN" altLang="en-US" sz="2400" dirty="0"/>
              <a:t>，</a:t>
            </a:r>
            <a:r>
              <a:rPr lang="en-US" altLang="zh-CN" sz="2400" dirty="0"/>
              <a:t>{3</a:t>
            </a:r>
            <a:r>
              <a:rPr lang="zh-CN" altLang="en-US" sz="2400" dirty="0"/>
              <a:t>，</a:t>
            </a:r>
            <a:r>
              <a:rPr lang="en-US" altLang="zh-CN" sz="2400" dirty="0"/>
              <a:t>4</a:t>
            </a:r>
            <a:r>
              <a:rPr lang="zh-CN" altLang="en-US" sz="2400" dirty="0"/>
              <a:t>，</a:t>
            </a:r>
            <a:r>
              <a:rPr lang="en-US" altLang="zh-CN" sz="2400" dirty="0"/>
              <a:t>5}</a:t>
            </a:r>
            <a:r>
              <a:rPr lang="zh-CN" altLang="en-US" sz="2400" dirty="0"/>
              <a:t>，</a:t>
            </a:r>
            <a:r>
              <a:rPr lang="en-US" altLang="zh-CN" sz="2400" dirty="0"/>
              <a:t>{2</a:t>
            </a:r>
            <a:r>
              <a:rPr lang="zh-CN" altLang="en-US" sz="2400" dirty="0"/>
              <a:t>，</a:t>
            </a:r>
            <a:r>
              <a:rPr lang="en-US" altLang="zh-CN" sz="2400" dirty="0"/>
              <a:t>5}</a:t>
            </a:r>
            <a:r>
              <a:rPr lang="zh-CN" altLang="en-US" sz="2400" dirty="0"/>
              <a:t>，</a:t>
            </a:r>
            <a:r>
              <a:rPr lang="en-US" altLang="zh-CN" sz="2400" dirty="0"/>
              <a:t>{4</a:t>
            </a:r>
            <a:r>
              <a:rPr lang="zh-CN" altLang="en-US" sz="2400" dirty="0"/>
              <a:t>，</a:t>
            </a:r>
            <a:r>
              <a:rPr lang="en-US" altLang="zh-CN" sz="2400" dirty="0"/>
              <a:t>5}</a:t>
            </a:r>
            <a:r>
              <a:rPr lang="zh-CN" altLang="en-US" sz="2400" dirty="0"/>
              <a:t>，</a:t>
            </a:r>
          </a:p>
          <a:p>
            <a:r>
              <a:rPr lang="en-US" altLang="zh-CN" sz="2400" dirty="0"/>
              <a:t>{5}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其中权值最大的闭合图为</a:t>
            </a:r>
            <a:r>
              <a:rPr lang="en-US" altLang="zh-CN" sz="2400" dirty="0"/>
              <a:t>{4</a:t>
            </a:r>
            <a:r>
              <a:rPr lang="zh-CN" altLang="en-US" sz="2400" dirty="0"/>
              <a:t>，</a:t>
            </a:r>
            <a:r>
              <a:rPr lang="en-US" altLang="zh-CN" sz="2400" dirty="0"/>
              <a:t>5}</a:t>
            </a:r>
            <a:r>
              <a:rPr lang="zh-CN" altLang="en-US" sz="2400" dirty="0"/>
              <a:t>，权和为</a:t>
            </a:r>
            <a:r>
              <a:rPr lang="en-US" altLang="zh-CN" sz="2400" dirty="0"/>
              <a:t>2</a:t>
            </a:r>
            <a:r>
              <a:rPr lang="zh-CN" altLang="en-US" sz="2400" dirty="0"/>
              <a:t>；</a:t>
            </a:r>
          </a:p>
          <a:p>
            <a:r>
              <a:rPr lang="zh-CN" altLang="en-US" sz="2400" dirty="0"/>
              <a:t>闭合图的性质反应了各个事件之间的必要关系，</a:t>
            </a:r>
          </a:p>
          <a:p>
            <a:r>
              <a:rPr lang="zh-CN" altLang="en-US" sz="2400" dirty="0"/>
              <a:t>一般前面的事件发生，那么后面的事件也必然</a:t>
            </a:r>
          </a:p>
          <a:p>
            <a:r>
              <a:rPr lang="zh-CN" altLang="en-US" sz="2400" dirty="0"/>
              <a:t>发生。</a:t>
            </a:r>
          </a:p>
          <a:p>
            <a:r>
              <a:rPr lang="zh-CN" altLang="en-US" sz="2400" dirty="0"/>
              <a:t>最大权的闭合图，顾名思义是指点权和最大的闭合图，这里的点权可正可负。</a:t>
            </a:r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133" y="2492896"/>
            <a:ext cx="2666667" cy="1600000"/>
          </a:xfrm>
          <a:prstGeom prst="rect">
            <a:avLst/>
          </a:prstGeom>
        </p:spPr>
      </p:pic>
      <p:sp>
        <p:nvSpPr>
          <p:cNvPr id="5" name="标题 3"/>
          <p:cNvSpPr txBox="1">
            <a:spLocks/>
          </p:cNvSpPr>
          <p:nvPr/>
        </p:nvSpPr>
        <p:spPr bwMode="auto">
          <a:xfrm>
            <a:off x="457200" y="400734"/>
            <a:ext cx="2501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最大闭合图</a:t>
            </a:r>
          </a:p>
        </p:txBody>
      </p:sp>
    </p:spTree>
    <p:extLst>
      <p:ext uri="{BB962C8B-B14F-4D97-AF65-F5344CB8AC3E}">
        <p14:creationId xmlns:p14="http://schemas.microsoft.com/office/powerpoint/2010/main" val="3109019968"/>
      </p:ext>
    </p:extLst>
  </p:cSld>
  <p:clrMapOvr>
    <a:masterClrMapping/>
  </p:clrMapOvr>
  <p:transition spd="slow">
    <p:split orient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 bwMode="auto">
          <a:xfrm>
            <a:off x="457200" y="400734"/>
            <a:ext cx="15744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最小割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7C5EA76-549F-40C1-8310-35D0101E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r>
              <a:rPr lang="zh-CN" altLang="en-US" b="1" dirty="0"/>
              <a:t>最小割</a:t>
            </a:r>
            <a:r>
              <a:rPr lang="en-US" altLang="zh-CN" b="1" dirty="0"/>
              <a:t>=</a:t>
            </a:r>
            <a:r>
              <a:rPr lang="zh-CN" altLang="en-US" b="1" dirty="0"/>
              <a:t>最大流</a:t>
            </a:r>
            <a:endParaRPr lang="en-US" altLang="zh-CN" b="1" dirty="0"/>
          </a:p>
          <a:p>
            <a:endParaRPr lang="zh-CN" altLang="en-US" dirty="0"/>
          </a:p>
          <a:p>
            <a:r>
              <a:rPr lang="zh-CN" altLang="en-US" b="1" dirty="0"/>
              <a:t>最大权闭合图的的权</a:t>
            </a:r>
            <a:r>
              <a:rPr lang="en-US" altLang="zh-CN" b="1" dirty="0"/>
              <a:t>=</a:t>
            </a:r>
            <a:r>
              <a:rPr lang="zh-CN" altLang="en-US" b="1" dirty="0"/>
              <a:t>原图中权值为正的点的和 </a:t>
            </a:r>
            <a:r>
              <a:rPr lang="en-US" altLang="zh-CN" b="1" dirty="0"/>
              <a:t>- </a:t>
            </a:r>
            <a:r>
              <a:rPr lang="zh-CN" altLang="en-US" b="1" dirty="0"/>
              <a:t>最小割（最大流）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204621"/>
      </p:ext>
    </p:extLst>
  </p:cSld>
  <p:clrMapOvr>
    <a:masterClrMapping/>
  </p:clrMapOvr>
  <p:transition spd="slow">
    <p:split orient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有若干个人和若干个房子在一个给定网格中，每人走一个都要一定花费，每个房子只能容纳一人，现要求让所有人进入房子，且总花费最小。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POJ2195</a:t>
            </a:r>
            <a:endParaRPr lang="en-US" altLang="zh-CN" dirty="0"/>
          </a:p>
          <a:p>
            <a:r>
              <a:rPr lang="en-US" altLang="zh-CN" dirty="0"/>
              <a:t>KM</a:t>
            </a:r>
            <a:endParaRPr lang="zh-CN" altLang="en-US" dirty="0"/>
          </a:p>
        </p:txBody>
      </p:sp>
      <p:sp>
        <p:nvSpPr>
          <p:cNvPr id="4" name="标题 3"/>
          <p:cNvSpPr txBox="1">
            <a:spLocks/>
          </p:cNvSpPr>
          <p:nvPr/>
        </p:nvSpPr>
        <p:spPr bwMode="auto">
          <a:xfrm>
            <a:off x="457200" y="400734"/>
            <a:ext cx="43540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最小费用最大流例题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467600" cy="710952"/>
          </a:xfrm>
        </p:spPr>
        <p:txBody>
          <a:bodyPr/>
          <a:lstStyle/>
          <a:p>
            <a:r>
              <a:rPr lang="zh-CN" alt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费用是什么？</a:t>
            </a:r>
          </a:p>
        </p:txBody>
      </p:sp>
    </p:spTree>
    <p:extLst>
      <p:ext uri="{BB962C8B-B14F-4D97-AF65-F5344CB8AC3E}">
        <p14:creationId xmlns:p14="http://schemas.microsoft.com/office/powerpoint/2010/main" val="748090482"/>
      </p:ext>
    </p:extLst>
  </p:cSld>
  <p:clrMapOvr>
    <a:masterClrMapping/>
  </p:clrMapOvr>
  <p:transition spd="slow">
    <p:split orient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467600" cy="710952"/>
          </a:xfrm>
        </p:spPr>
        <p:txBody>
          <a:bodyPr/>
          <a:lstStyle/>
          <a:p>
            <a:r>
              <a:rPr lang="zh-CN" alt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费用是什么？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22016" y="1498736"/>
            <a:ext cx="7467600" cy="56693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单位流量的花费</a:t>
            </a:r>
          </a:p>
        </p:txBody>
      </p:sp>
    </p:spTree>
    <p:extLst>
      <p:ext uri="{BB962C8B-B14F-4D97-AF65-F5344CB8AC3E}">
        <p14:creationId xmlns:p14="http://schemas.microsoft.com/office/powerpoint/2010/main" val="2690297667"/>
      </p:ext>
    </p:extLst>
  </p:cSld>
  <p:clrMapOvr>
    <a:masterClrMapping/>
  </p:clrMapOvr>
  <p:transition spd="slow">
    <p:split orient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467600" cy="710952"/>
          </a:xfrm>
        </p:spPr>
        <p:txBody>
          <a:bodyPr/>
          <a:lstStyle/>
          <a:p>
            <a:r>
              <a:rPr lang="zh-CN" alt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费用是什么？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22016" y="1498736"/>
            <a:ext cx="7467600" cy="56693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单位流量的花费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23571" y="4077072"/>
            <a:ext cx="7865056" cy="1080120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我们所说的最小费用最大流，</a:t>
            </a:r>
            <a:endParaRPr lang="en-US" altLang="zh-CN" dirty="0"/>
          </a:p>
          <a:p>
            <a:r>
              <a:rPr lang="zh-CN" altLang="en-US" dirty="0"/>
              <a:t>就是在最大流的前提下保证流所消耗的费用最小。</a:t>
            </a:r>
          </a:p>
        </p:txBody>
      </p:sp>
    </p:spTree>
    <p:extLst>
      <p:ext uri="{BB962C8B-B14F-4D97-AF65-F5344CB8AC3E}">
        <p14:creationId xmlns:p14="http://schemas.microsoft.com/office/powerpoint/2010/main" val="1538843324"/>
      </p:ext>
    </p:extLst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303547"/>
            <a:ext cx="2952328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4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>
                    <a:alpha val="98000"/>
                  </a:schemeClr>
                </a:solidFill>
                <a:effectLst>
                  <a:glow rad="63500">
                    <a:schemeClr val="tx2">
                      <a:lumMod val="50000"/>
                      <a:alpha val="40000"/>
                    </a:schemeClr>
                  </a:glow>
                  <a:outerShdw dist="38100" dir="2640000" algn="bl" rotWithShape="0">
                    <a:schemeClr val="tx2"/>
                  </a:outerShdw>
                </a:effectLst>
                <a:latin typeface="+mj-ea"/>
                <a:ea typeface="+mj-ea"/>
              </a:rPr>
              <a:t>最大匹配</a:t>
            </a:r>
            <a:endParaRPr lang="en-US" altLang="zh-CN" sz="44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>
                  <a:alpha val="98000"/>
                </a:schemeClr>
              </a:solidFill>
              <a:effectLst>
                <a:glow rad="63500">
                  <a:schemeClr val="tx2">
                    <a:lumMod val="50000"/>
                    <a:alpha val="40000"/>
                  </a:schemeClr>
                </a:glow>
                <a:outerShdw dist="38100" dir="2640000" algn="bl" rotWithShape="0">
                  <a:schemeClr val="tx2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8435" name="Rectangle 3"/>
          <p:cNvSpPr txBox="1">
            <a:spLocks noRot="1" noChangeArrowheads="1"/>
          </p:cNvSpPr>
          <p:nvPr/>
        </p:nvSpPr>
        <p:spPr bwMode="auto">
          <a:xfrm>
            <a:off x="457200" y="1500188"/>
            <a:ext cx="8229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b="1" dirty="0"/>
              <a:t>最大匹配</a:t>
            </a:r>
            <a:r>
              <a:rPr lang="zh-CN" altLang="en-US" dirty="0"/>
              <a:t>：一个图所有匹配中，所含匹配边数最多的匹配，称为这个图的最大匹配。</a:t>
            </a:r>
            <a:endParaRPr lang="en-US" altLang="zh-CN" dirty="0"/>
          </a:p>
          <a:p>
            <a:r>
              <a:rPr lang="zh-CN" altLang="en-US" dirty="0"/>
              <a:t>图 </a:t>
            </a:r>
            <a:r>
              <a:rPr lang="en-US" altLang="zh-CN" dirty="0"/>
              <a:t>4 </a:t>
            </a:r>
            <a:r>
              <a:rPr lang="zh-CN" altLang="en-US" dirty="0"/>
              <a:t>是一个最大匹配，它包含 </a:t>
            </a:r>
            <a:r>
              <a:rPr lang="en-US" altLang="zh-CN" dirty="0"/>
              <a:t>4 </a:t>
            </a:r>
            <a:r>
              <a:rPr lang="zh-CN" altLang="en-US" dirty="0"/>
              <a:t>条匹配边。</a:t>
            </a:r>
            <a:br>
              <a:rPr lang="zh-CN" altLang="en-US" dirty="0"/>
            </a:br>
            <a:endParaRPr lang="zh-CN" altLang="en-US" b="1" dirty="0"/>
          </a:p>
        </p:txBody>
      </p:sp>
      <p:pic>
        <p:nvPicPr>
          <p:cNvPr id="18436" name="Picture 11" descr="Maximum Mat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150" y="3685334"/>
            <a:ext cx="2376785" cy="286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971600" y="2996952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2555776" y="1916832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4788024" y="1627245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7020272" y="2689718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099409" y="4005064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3755593" y="4435174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5592812" y="4010383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1432676" y="2205426"/>
            <a:ext cx="1008112" cy="772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3016852" y="1818990"/>
            <a:ext cx="1656184" cy="137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368461" y="1956528"/>
            <a:ext cx="1584176" cy="801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403648" y="3429000"/>
            <a:ext cx="695761" cy="632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570290" y="4248663"/>
            <a:ext cx="1104439" cy="373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2531457" y="2059293"/>
            <a:ext cx="2256567" cy="1945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4231183" y="4293096"/>
            <a:ext cx="1276921" cy="358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6024860" y="3121766"/>
            <a:ext cx="995412" cy="939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94142" y="33757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943738" y="40611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498781" y="4114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097726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250326" y="272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500832" y="2164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422095" y="1473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907915" y="18877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22354" y="30064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056512" y="27326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139744" y="403215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06347" y="44495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643566" y="40417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601749" y="19565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38778" y="16586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34457" y="25479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9805" y="40424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63708" y="3059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2095" y="41084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67352" y="21328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34430" y="14542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25487" y="19481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3781" y="34781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0321" y="61726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最小费用最大流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25789" y="796189"/>
            <a:ext cx="64633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费用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22583" y="1436729"/>
            <a:ext cx="649537" cy="369332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流量</a:t>
            </a:r>
          </a:p>
        </p:txBody>
      </p:sp>
    </p:spTree>
    <p:extLst>
      <p:ext uri="{BB962C8B-B14F-4D97-AF65-F5344CB8AC3E}">
        <p14:creationId xmlns:p14="http://schemas.microsoft.com/office/powerpoint/2010/main" val="1082273249"/>
      </p:ext>
    </p:extLst>
  </p:cSld>
  <p:clrMapOvr>
    <a:masterClrMapping/>
  </p:clrMapOvr>
  <p:transition spd="slow">
    <p:split orient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971600" y="2996952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2555776" y="1916832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4788024" y="1627245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7020272" y="2689718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099409" y="4005064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3755593" y="4435174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5592812" y="4010383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1432676" y="2205426"/>
            <a:ext cx="1008112" cy="772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3016852" y="1818990"/>
            <a:ext cx="1656184" cy="137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368461" y="1956528"/>
            <a:ext cx="1584176" cy="801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403648" y="3429000"/>
            <a:ext cx="695761" cy="632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570290" y="4248663"/>
            <a:ext cx="1104439" cy="373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2531457" y="2059293"/>
            <a:ext cx="2256567" cy="1945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4231183" y="4293096"/>
            <a:ext cx="1276921" cy="358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6024860" y="3121766"/>
            <a:ext cx="995412" cy="939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94142" y="33757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943738" y="40611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498781" y="4114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097726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250326" y="272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500832" y="2164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422095" y="1473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907915" y="18877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22354" y="30064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056512" y="27326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139744" y="403215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06347" y="44495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643566" y="40417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601749" y="19565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38778" y="16586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34457" y="25479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9805" y="40424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63708" y="3059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2095" y="41084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67352" y="21328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34430" y="14542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25487" y="19481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3781" y="34781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12" y="602748"/>
            <a:ext cx="4867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每次寻找从</a:t>
            </a:r>
            <a:r>
              <a:rPr lang="en-US" altLang="zh-CN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  <a:r>
              <a:rPr lang="zh-CN" altLang="en-US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到</a:t>
            </a:r>
            <a:r>
              <a:rPr lang="en-US" altLang="zh-CN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  <a:r>
              <a:rPr lang="zh-CN" altLang="en-US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的费用最短路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25789" y="796189"/>
            <a:ext cx="64633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费用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22583" y="1436729"/>
            <a:ext cx="649537" cy="369332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流量</a:t>
            </a: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1352894" y="3478157"/>
            <a:ext cx="651994" cy="63027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2571728" y="2164214"/>
            <a:ext cx="2258077" cy="189696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368461" y="2072425"/>
            <a:ext cx="1584176" cy="83331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83839"/>
      </p:ext>
    </p:extLst>
  </p:cSld>
  <p:clrMapOvr>
    <a:masterClrMapping/>
  </p:clrMapOvr>
  <p:transition spd="slow">
    <p:split orient="vert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971600" y="2996952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2555776" y="1916832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4788024" y="1627245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7020272" y="2689718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099409" y="4005064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3755593" y="4435174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5592812" y="4010383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1432676" y="2205426"/>
            <a:ext cx="1008112" cy="772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3016852" y="1818990"/>
            <a:ext cx="1656184" cy="137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368461" y="1956528"/>
            <a:ext cx="1584176" cy="801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403648" y="3429000"/>
            <a:ext cx="695761" cy="632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570290" y="4248663"/>
            <a:ext cx="1104439" cy="373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2531457" y="2059293"/>
            <a:ext cx="2256567" cy="1945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4231183" y="4293096"/>
            <a:ext cx="1276921" cy="358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6024860" y="3121766"/>
            <a:ext cx="995412" cy="939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94142" y="33757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943738" y="40611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498781" y="4114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097726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250326" y="272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500832" y="2164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422095" y="1473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907915" y="18877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22354" y="30064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056512" y="27326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139744" y="403215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06347" y="44495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643566" y="40417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601749" y="19565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38778" y="16586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34457" y="25479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9805" y="40424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63708" y="3059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2095" y="41084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67352" y="21328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34430" y="14542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25487" y="19481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3781" y="34781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1912" y="602748"/>
            <a:ext cx="6064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所有经过的弧容量减少</a:t>
            </a:r>
            <a:r>
              <a:rPr lang="en-US" altLang="zh-CN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s-t</a:t>
            </a:r>
            <a:r>
              <a:rPr lang="zh-CN" altLang="en-US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中的最小值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25789" y="796189"/>
            <a:ext cx="64633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费用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22583" y="1436729"/>
            <a:ext cx="649537" cy="369332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流量</a:t>
            </a: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1352894" y="3478157"/>
            <a:ext cx="651994" cy="63027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2571728" y="2164214"/>
            <a:ext cx="2258077" cy="189696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368461" y="2072425"/>
            <a:ext cx="1584176" cy="83331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46803"/>
      </p:ext>
    </p:extLst>
  </p:cSld>
  <p:clrMapOvr>
    <a:masterClrMapping/>
  </p:clrMapOvr>
  <p:transition spd="slow">
    <p:split orient="vert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971600" y="2996952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2555776" y="1916832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4788024" y="1627245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7020272" y="2689718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099409" y="4005064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3755593" y="4435174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5592812" y="4010383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1432676" y="2205426"/>
            <a:ext cx="1008112" cy="772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3016852" y="1818990"/>
            <a:ext cx="1656184" cy="137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368461" y="1956528"/>
            <a:ext cx="1584176" cy="801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403648" y="3429000"/>
            <a:ext cx="695761" cy="632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570290" y="4248663"/>
            <a:ext cx="1104439" cy="373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2531457" y="2059293"/>
            <a:ext cx="2256567" cy="1945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4231183" y="4293096"/>
            <a:ext cx="1276921" cy="358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6024860" y="3121766"/>
            <a:ext cx="995412" cy="939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94142" y="33757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943738" y="40611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498781" y="4114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097726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250326" y="2721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500832" y="2164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422095" y="1473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907915" y="18877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22354" y="30064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056512" y="27326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139744" y="403215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06347" y="44495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643566" y="40417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601749" y="19565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38778" y="16586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34457" y="25479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9805" y="40424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63708" y="3059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2095" y="41084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67352" y="21328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34430" y="14542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25487" y="19481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3781" y="34781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78891" y="5373216"/>
            <a:ext cx="6522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Maxflow</a:t>
            </a:r>
            <a:r>
              <a:rPr lang="en-US" altLang="zh-CN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+=1</a:t>
            </a:r>
            <a:r>
              <a:rPr lang="zh-CN" altLang="en-US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，</a:t>
            </a:r>
            <a:r>
              <a:rPr lang="en-US" altLang="zh-CN" sz="2800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Mincost</a:t>
            </a:r>
            <a:r>
              <a:rPr lang="en-US" altLang="zh-CN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+=1</a:t>
            </a:r>
            <a:r>
              <a:rPr lang="zh-CN" altLang="en-US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*</a:t>
            </a:r>
            <a:r>
              <a:rPr lang="en-US" altLang="zh-CN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(1+1+1)</a:t>
            </a:r>
            <a:endParaRPr lang="zh-CN" altLang="en-US" sz="28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5789" y="796189"/>
            <a:ext cx="64633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费用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22583" y="1436729"/>
            <a:ext cx="649537" cy="369332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流量</a:t>
            </a: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1352894" y="3478157"/>
            <a:ext cx="651994" cy="63027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2571728" y="2164214"/>
            <a:ext cx="2258077" cy="189696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368461" y="2072425"/>
            <a:ext cx="1584176" cy="83331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76982" y="467838"/>
            <a:ext cx="66479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该最小值统计入最大流的答案</a:t>
            </a:r>
            <a:endParaRPr lang="en-US" altLang="zh-CN" sz="24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4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最小费用增加该次最大流的变化和最短路的乘积</a:t>
            </a:r>
          </a:p>
        </p:txBody>
      </p:sp>
    </p:spTree>
    <p:extLst>
      <p:ext uri="{BB962C8B-B14F-4D97-AF65-F5344CB8AC3E}">
        <p14:creationId xmlns:p14="http://schemas.microsoft.com/office/powerpoint/2010/main" val="910602069"/>
      </p:ext>
    </p:extLst>
  </p:cSld>
  <p:clrMapOvr>
    <a:masterClrMapping/>
  </p:clrMapOvr>
  <p:transition spd="slow">
    <p:split orient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467600" cy="1080120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不断寻找最短路，统计答案，</a:t>
            </a:r>
            <a:br>
              <a:rPr lang="en-US" altLang="zh-CN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zh-CN" alt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就可以得到最小费用最大流</a:t>
            </a:r>
          </a:p>
        </p:txBody>
      </p:sp>
    </p:spTree>
    <p:extLst>
      <p:ext uri="{BB962C8B-B14F-4D97-AF65-F5344CB8AC3E}">
        <p14:creationId xmlns:p14="http://schemas.microsoft.com/office/powerpoint/2010/main" val="2608233919"/>
      </p:ext>
    </p:extLst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Rectangle 2"/>
          <p:cNvPicPr>
            <a:picLocks noGrp="1" noRot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700" y="115888"/>
            <a:ext cx="8547100" cy="1322387"/>
          </a:xfrm>
        </p:spPr>
      </p:pic>
      <p:sp>
        <p:nvSpPr>
          <p:cNvPr id="1945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1905000"/>
            <a:ext cx="8540750" cy="4114800"/>
          </a:xfrm>
        </p:spPr>
        <p:txBody>
          <a:bodyPr/>
          <a:lstStyle/>
          <a:p>
            <a:r>
              <a:rPr lang="zh-CN" altLang="en-US" sz="2800" dirty="0"/>
              <a:t>求最大匹配的一种显而易见的算法是：先找出全部匹配，然后保留匹配数最多的。但是这个算法的复杂度为边数的指数级函数。因此，需要寻求一种更加高效的算法</a:t>
            </a:r>
            <a:endParaRPr lang="en-US" altLang="zh-CN" sz="2800" dirty="0"/>
          </a:p>
          <a:p>
            <a:r>
              <a:rPr lang="zh-CN" altLang="en-US" sz="2800" dirty="0"/>
              <a:t>求解最大匹配问题的一个算法是</a:t>
            </a:r>
            <a:r>
              <a:rPr lang="zh-CN" altLang="en-US" sz="2800" b="1" dirty="0"/>
              <a:t>匈牙利算法</a:t>
            </a:r>
            <a:r>
              <a:rPr lang="zh-CN" altLang="en-US" sz="2800" dirty="0"/>
              <a:t>，下面讲的概念都为这个算法服务。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Rectangle 2"/>
          <p:cNvPicPr>
            <a:picLocks noGrp="1" noRot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700" y="115888"/>
            <a:ext cx="8547100" cy="1322387"/>
          </a:xfrm>
        </p:spPr>
      </p:pic>
      <p:sp>
        <p:nvSpPr>
          <p:cNvPr id="2048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50825" y="1471613"/>
            <a:ext cx="8540750" cy="4114800"/>
          </a:xfrm>
        </p:spPr>
        <p:txBody>
          <a:bodyPr/>
          <a:lstStyle/>
          <a:p>
            <a:r>
              <a:rPr lang="zh-CN" altLang="en-US" sz="2800" b="1" dirty="0"/>
              <a:t>交替路</a:t>
            </a:r>
            <a:r>
              <a:rPr lang="zh-CN" altLang="en-US" sz="2800" dirty="0"/>
              <a:t>：从一个未匹配点出发，依次经过非匹配边、匹配边、非匹配边</a:t>
            </a:r>
            <a:r>
              <a:rPr lang="en-US" altLang="zh-CN" sz="2800" dirty="0"/>
              <a:t>...</a:t>
            </a:r>
            <a:r>
              <a:rPr lang="zh-CN" altLang="en-US" sz="2800" dirty="0"/>
              <a:t>形成的路径叫交替路。</a:t>
            </a:r>
          </a:p>
          <a:p>
            <a:r>
              <a:rPr lang="zh-CN" altLang="en-US" sz="2800" b="1" dirty="0"/>
              <a:t>增广路</a:t>
            </a:r>
            <a:r>
              <a:rPr lang="zh-CN" altLang="en-US" sz="2800" dirty="0"/>
              <a:t>：从一个未匹配点出发，走交替路，如果途径另一个未匹配点（出发的点不算），则这条交替路称为增广路（</a:t>
            </a:r>
            <a:r>
              <a:rPr lang="en-US" altLang="zh-CN" sz="2800" dirty="0" err="1"/>
              <a:t>agumenting</a:t>
            </a:r>
            <a:r>
              <a:rPr lang="en-US" altLang="zh-CN" sz="2800" dirty="0"/>
              <a:t> path</a:t>
            </a:r>
            <a:r>
              <a:rPr lang="zh-CN" altLang="en-US" sz="2800" dirty="0"/>
              <a:t>）。例如，图 </a:t>
            </a:r>
            <a:r>
              <a:rPr lang="en-US" altLang="zh-CN" sz="2800" dirty="0"/>
              <a:t>5 </a:t>
            </a:r>
            <a:r>
              <a:rPr lang="zh-CN" altLang="en-US" sz="2800" dirty="0"/>
              <a:t>中的一条增广路如图 </a:t>
            </a:r>
            <a:r>
              <a:rPr lang="en-US" altLang="zh-CN" sz="2800" dirty="0"/>
              <a:t>6 </a:t>
            </a:r>
            <a:r>
              <a:rPr lang="zh-CN" altLang="en-US" sz="2800" dirty="0"/>
              <a:t>所示（图中的匹配点均用红色标出）：</a:t>
            </a:r>
          </a:p>
        </p:txBody>
      </p:sp>
      <p:pic>
        <p:nvPicPr>
          <p:cNvPr id="20484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65302"/>
            <a:ext cx="2100424" cy="224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 descr="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97152"/>
            <a:ext cx="4195171" cy="102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Rectangle 2"/>
          <p:cNvPicPr>
            <a:picLocks noGrp="1" noRot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700" y="115888"/>
            <a:ext cx="8547100" cy="1322387"/>
          </a:xfrm>
        </p:spPr>
      </p:pic>
      <p:sp>
        <p:nvSpPr>
          <p:cNvPr id="2150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57200" y="1500188"/>
            <a:ext cx="8229600" cy="4625975"/>
          </a:xfrm>
        </p:spPr>
        <p:txBody>
          <a:bodyPr/>
          <a:lstStyle/>
          <a:p>
            <a:r>
              <a:rPr lang="zh-CN" altLang="en-US" dirty="0"/>
              <a:t>由增广路的定义可以推出下述三个结论：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的路径长度必定为奇数，第一条边和最后一条边都不属于</a:t>
            </a:r>
            <a:r>
              <a:rPr lang="en-US" altLang="zh-CN" dirty="0"/>
              <a:t>M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经过取反操作可以得到一个更大的匹配</a:t>
            </a:r>
            <a:r>
              <a:rPr lang="en-US" altLang="zh-CN" dirty="0"/>
              <a:t>M’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Rectangle 2"/>
          <p:cNvPicPr>
            <a:picLocks noGrp="1" noRot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700" y="115888"/>
            <a:ext cx="8547100" cy="1322387"/>
          </a:xfr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09DF022-EAE5-41CD-A56A-9C715F3EAF77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539552" y="3920146"/>
            <a:ext cx="8229600" cy="147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¥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8BB4"/>
              </a:buClr>
              <a:buSzPct val="60000"/>
              <a:buFont typeface="Wingdings 2" panose="05020102010507070707" pitchFamily="18" charset="2"/>
              <a:buChar char="¥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328"/>
              </a:buClr>
              <a:buSzPct val="57000"/>
              <a:buFont typeface="Wingdings 2" panose="05020102010507070707" pitchFamily="18" charset="2"/>
              <a:buChar char="¥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E589F"/>
              </a:buClr>
              <a:buSzPct val="55000"/>
              <a:buFont typeface="Wingdings 2" panose="05020102010507070707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¥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为</a:t>
            </a:r>
            <a:r>
              <a:rPr lang="en-US" altLang="zh-CN" dirty="0"/>
              <a:t>G</a:t>
            </a:r>
            <a:r>
              <a:rPr lang="zh-CN" altLang="en-US" dirty="0"/>
              <a:t>的最大匹配当且仅当不存在相对于</a:t>
            </a:r>
            <a:r>
              <a:rPr lang="en-US" altLang="zh-CN" dirty="0"/>
              <a:t>M</a:t>
            </a:r>
            <a:r>
              <a:rPr lang="zh-CN" altLang="en-US" dirty="0"/>
              <a:t>的增广路径。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F0FBAD0-7F67-4F03-B954-ED0D9A2F6BE7}"/>
              </a:ext>
            </a:extLst>
          </p:cNvPr>
          <p:cNvSpPr/>
          <p:nvPr/>
        </p:nvSpPr>
        <p:spPr bwMode="auto">
          <a:xfrm>
            <a:off x="634085" y="1790004"/>
            <a:ext cx="504056" cy="50405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4044EB6-CB90-4F52-9B5B-5CD9AC00148E}"/>
              </a:ext>
            </a:extLst>
          </p:cNvPr>
          <p:cNvSpPr/>
          <p:nvPr/>
        </p:nvSpPr>
        <p:spPr bwMode="auto">
          <a:xfrm>
            <a:off x="2329302" y="1790004"/>
            <a:ext cx="504056" cy="50405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31EDD8E-F77F-4F5E-994E-F03DDC3B5330}"/>
              </a:ext>
            </a:extLst>
          </p:cNvPr>
          <p:cNvSpPr/>
          <p:nvPr/>
        </p:nvSpPr>
        <p:spPr bwMode="auto">
          <a:xfrm>
            <a:off x="634085" y="2996953"/>
            <a:ext cx="504056" cy="50405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EF3911E-6C82-473B-9A99-181D432C1EA9}"/>
              </a:ext>
            </a:extLst>
          </p:cNvPr>
          <p:cNvSpPr/>
          <p:nvPr/>
        </p:nvSpPr>
        <p:spPr bwMode="auto">
          <a:xfrm>
            <a:off x="2329302" y="3001842"/>
            <a:ext cx="504056" cy="50405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EF0A9AD-53B6-42D4-9D6B-622B1D75D9F2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 bwMode="auto">
          <a:xfrm>
            <a:off x="1138141" y="2042032"/>
            <a:ext cx="119116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3C3B115-75CA-47BF-9479-AAD29ADF254B}"/>
              </a:ext>
            </a:extLst>
          </p:cNvPr>
          <p:cNvCxnSpPr>
            <a:cxnSpLocks/>
            <a:stCxn id="2" idx="5"/>
            <a:endCxn id="13" idx="1"/>
          </p:cNvCxnSpPr>
          <p:nvPr/>
        </p:nvCxnSpPr>
        <p:spPr bwMode="auto">
          <a:xfrm>
            <a:off x="1064324" y="2220243"/>
            <a:ext cx="1338795" cy="855416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8231303-9DD4-4189-A5E5-AAC205C6A8C4}"/>
              </a:ext>
            </a:extLst>
          </p:cNvPr>
          <p:cNvCxnSpPr>
            <a:cxnSpLocks/>
            <a:endCxn id="12" idx="7"/>
          </p:cNvCxnSpPr>
          <p:nvPr/>
        </p:nvCxnSpPr>
        <p:spPr bwMode="auto">
          <a:xfrm flipH="1">
            <a:off x="1064324" y="2158330"/>
            <a:ext cx="1264978" cy="91244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3FD53A-731E-4816-974B-474BC888F06E}"/>
              </a:ext>
            </a:extLst>
          </p:cNvPr>
          <p:cNvCxnSpPr>
            <a:cxnSpLocks/>
            <a:stCxn id="12" idx="7"/>
          </p:cNvCxnSpPr>
          <p:nvPr/>
        </p:nvCxnSpPr>
        <p:spPr bwMode="auto">
          <a:xfrm flipV="1">
            <a:off x="1064324" y="2158330"/>
            <a:ext cx="1264978" cy="9124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B1B1358-8047-4BCF-A8FE-4650A67E1205}"/>
              </a:ext>
            </a:extLst>
          </p:cNvPr>
          <p:cNvCxnSpPr>
            <a:cxnSpLocks/>
          </p:cNvCxnSpPr>
          <p:nvPr/>
        </p:nvCxnSpPr>
        <p:spPr bwMode="auto">
          <a:xfrm flipH="1">
            <a:off x="1138140" y="2042032"/>
            <a:ext cx="1191161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18B6EBA-D193-4BB9-B464-577AED28CFA3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1067850" y="2220244"/>
            <a:ext cx="1335269" cy="8554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497" name="组合 20496">
            <a:extLst>
              <a:ext uri="{FF2B5EF4-FFF2-40B4-BE49-F238E27FC236}">
                <a16:creationId xmlns:a16="http://schemas.microsoft.com/office/drawing/2014/main" id="{76BF17A6-CE38-426A-B765-61E0D47FD166}"/>
              </a:ext>
            </a:extLst>
          </p:cNvPr>
          <p:cNvGrpSpPr/>
          <p:nvPr/>
        </p:nvGrpSpPr>
        <p:grpSpPr>
          <a:xfrm>
            <a:off x="3998835" y="1899666"/>
            <a:ext cx="3887236" cy="510692"/>
            <a:chOff x="3998835" y="1899666"/>
            <a:chExt cx="3887236" cy="510692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AFF35E97-50F8-4E68-8111-CB8F5B9FC3F2}"/>
                </a:ext>
              </a:extLst>
            </p:cNvPr>
            <p:cNvSpPr/>
            <p:nvPr/>
          </p:nvSpPr>
          <p:spPr bwMode="auto">
            <a:xfrm>
              <a:off x="6269869" y="1899666"/>
              <a:ext cx="504056" cy="5040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E67CC28-9AFE-4E66-81CF-D3FF5C6A73B6}"/>
                </a:ext>
              </a:extLst>
            </p:cNvPr>
            <p:cNvSpPr/>
            <p:nvPr/>
          </p:nvSpPr>
          <p:spPr bwMode="auto">
            <a:xfrm>
              <a:off x="5078708" y="1906302"/>
              <a:ext cx="504056" cy="5040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136A317-E331-4DF7-B95C-2516F1D9B624}"/>
                </a:ext>
              </a:extLst>
            </p:cNvPr>
            <p:cNvSpPr/>
            <p:nvPr/>
          </p:nvSpPr>
          <p:spPr bwMode="auto">
            <a:xfrm>
              <a:off x="3998835" y="1899666"/>
              <a:ext cx="504056" cy="5040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C4991B7-0B1C-4D52-B3E2-52F86A639FA2}"/>
                </a:ext>
              </a:extLst>
            </p:cNvPr>
            <p:cNvSpPr/>
            <p:nvPr/>
          </p:nvSpPr>
          <p:spPr bwMode="auto">
            <a:xfrm>
              <a:off x="7382015" y="1899666"/>
              <a:ext cx="504056" cy="5040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A155D2C7-DEEF-418F-81CA-F1A91310AD84}"/>
                </a:ext>
              </a:extLst>
            </p:cNvPr>
            <p:cNvCxnSpPr>
              <a:cxnSpLocks/>
              <a:stCxn id="43" idx="6"/>
              <a:endCxn id="46" idx="2"/>
            </p:cNvCxnSpPr>
            <p:nvPr/>
          </p:nvCxnSpPr>
          <p:spPr bwMode="auto">
            <a:xfrm>
              <a:off x="6773925" y="2151694"/>
              <a:ext cx="608090" cy="0"/>
            </a:xfrm>
            <a:prstGeom prst="line">
              <a:avLst/>
            </a:prstGeom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0C69E8E4-650E-4059-ABB7-E561790DD87C}"/>
                </a:ext>
              </a:extLst>
            </p:cNvPr>
            <p:cNvCxnSpPr>
              <a:cxnSpLocks/>
              <a:stCxn id="45" idx="6"/>
              <a:endCxn id="44" idx="2"/>
            </p:cNvCxnSpPr>
            <p:nvPr/>
          </p:nvCxnSpPr>
          <p:spPr bwMode="auto">
            <a:xfrm>
              <a:off x="4502891" y="2151694"/>
              <a:ext cx="575817" cy="6636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036AD6C-D1BD-431C-A186-3359F9F1450F}"/>
                </a:ext>
              </a:extLst>
            </p:cNvPr>
            <p:cNvCxnSpPr>
              <a:cxnSpLocks/>
              <a:stCxn id="44" idx="6"/>
              <a:endCxn id="43" idx="2"/>
            </p:cNvCxnSpPr>
            <p:nvPr/>
          </p:nvCxnSpPr>
          <p:spPr bwMode="auto">
            <a:xfrm flipV="1">
              <a:off x="5582764" y="2151694"/>
              <a:ext cx="687105" cy="6636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0498" name="组合 20497">
            <a:extLst>
              <a:ext uri="{FF2B5EF4-FFF2-40B4-BE49-F238E27FC236}">
                <a16:creationId xmlns:a16="http://schemas.microsoft.com/office/drawing/2014/main" id="{CC1854B3-A430-45B6-A60B-3A7205527885}"/>
              </a:ext>
            </a:extLst>
          </p:cNvPr>
          <p:cNvGrpSpPr/>
          <p:nvPr/>
        </p:nvGrpSpPr>
        <p:grpSpPr>
          <a:xfrm>
            <a:off x="3998835" y="2906588"/>
            <a:ext cx="3887236" cy="510692"/>
            <a:chOff x="3998835" y="2906588"/>
            <a:chExt cx="3887236" cy="510692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C861C4BE-8D53-4A95-AFA8-B27813F42193}"/>
                </a:ext>
              </a:extLst>
            </p:cNvPr>
            <p:cNvSpPr/>
            <p:nvPr/>
          </p:nvSpPr>
          <p:spPr bwMode="auto">
            <a:xfrm>
              <a:off x="6269869" y="2906588"/>
              <a:ext cx="504056" cy="5040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6AD509E-391C-4098-A38C-E50371072558}"/>
                </a:ext>
              </a:extLst>
            </p:cNvPr>
            <p:cNvSpPr/>
            <p:nvPr/>
          </p:nvSpPr>
          <p:spPr bwMode="auto">
            <a:xfrm>
              <a:off x="5078708" y="2913224"/>
              <a:ext cx="504056" cy="5040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EE920B26-3C33-4810-8C69-9F08C371045B}"/>
                </a:ext>
              </a:extLst>
            </p:cNvPr>
            <p:cNvSpPr/>
            <p:nvPr/>
          </p:nvSpPr>
          <p:spPr bwMode="auto">
            <a:xfrm>
              <a:off x="3998835" y="2906588"/>
              <a:ext cx="504056" cy="5040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E966730-FECD-42F6-8086-C070B660EA81}"/>
                </a:ext>
              </a:extLst>
            </p:cNvPr>
            <p:cNvSpPr/>
            <p:nvPr/>
          </p:nvSpPr>
          <p:spPr bwMode="auto">
            <a:xfrm>
              <a:off x="7382015" y="2906588"/>
              <a:ext cx="504056" cy="5040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46366D7-B500-4A7D-B984-C9A0524E8A98}"/>
                </a:ext>
              </a:extLst>
            </p:cNvPr>
            <p:cNvCxnSpPr>
              <a:cxnSpLocks/>
              <a:stCxn id="81" idx="6"/>
              <a:endCxn id="84" idx="2"/>
            </p:cNvCxnSpPr>
            <p:nvPr/>
          </p:nvCxnSpPr>
          <p:spPr bwMode="auto">
            <a:xfrm>
              <a:off x="6773925" y="3158616"/>
              <a:ext cx="608090" cy="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99029EA0-5364-4D72-A24C-E60097F67AD1}"/>
                </a:ext>
              </a:extLst>
            </p:cNvPr>
            <p:cNvCxnSpPr>
              <a:cxnSpLocks/>
              <a:stCxn id="83" idx="6"/>
              <a:endCxn id="82" idx="2"/>
            </p:cNvCxnSpPr>
            <p:nvPr/>
          </p:nvCxnSpPr>
          <p:spPr bwMode="auto">
            <a:xfrm>
              <a:off x="4502891" y="3158616"/>
              <a:ext cx="575817" cy="6636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DB596DE3-9566-4214-9027-DA083F7E53FF}"/>
                </a:ext>
              </a:extLst>
            </p:cNvPr>
            <p:cNvCxnSpPr>
              <a:cxnSpLocks/>
              <a:stCxn id="82" idx="6"/>
              <a:endCxn id="81" idx="2"/>
            </p:cNvCxnSpPr>
            <p:nvPr/>
          </p:nvCxnSpPr>
          <p:spPr bwMode="auto">
            <a:xfrm flipV="1">
              <a:off x="5582764" y="3158616"/>
              <a:ext cx="687105" cy="6636"/>
            </a:xfrm>
            <a:prstGeom prst="line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0503" name="组合 20502">
            <a:extLst>
              <a:ext uri="{FF2B5EF4-FFF2-40B4-BE49-F238E27FC236}">
                <a16:creationId xmlns:a16="http://schemas.microsoft.com/office/drawing/2014/main" id="{741C237B-0AA7-45AB-9737-FD128BDF9724}"/>
              </a:ext>
            </a:extLst>
          </p:cNvPr>
          <p:cNvGrpSpPr/>
          <p:nvPr/>
        </p:nvGrpSpPr>
        <p:grpSpPr>
          <a:xfrm>
            <a:off x="634085" y="1790004"/>
            <a:ext cx="2199273" cy="1715894"/>
            <a:chOff x="3887547" y="4735057"/>
            <a:chExt cx="2199273" cy="1715894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5BBB2B42-F247-4C45-AEE8-B2C952CB7A68}"/>
                </a:ext>
              </a:extLst>
            </p:cNvPr>
            <p:cNvSpPr/>
            <p:nvPr/>
          </p:nvSpPr>
          <p:spPr bwMode="auto">
            <a:xfrm>
              <a:off x="3887547" y="4735057"/>
              <a:ext cx="504056" cy="5040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C44D7D40-3A07-4440-A69C-DB4DF6C97D02}"/>
                </a:ext>
              </a:extLst>
            </p:cNvPr>
            <p:cNvSpPr/>
            <p:nvPr/>
          </p:nvSpPr>
          <p:spPr bwMode="auto">
            <a:xfrm>
              <a:off x="5582764" y="4735057"/>
              <a:ext cx="504056" cy="5040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4FA5D38-C805-4AF7-A6EF-A79B4845043B}"/>
                </a:ext>
              </a:extLst>
            </p:cNvPr>
            <p:cNvSpPr/>
            <p:nvPr/>
          </p:nvSpPr>
          <p:spPr bwMode="auto">
            <a:xfrm>
              <a:off x="3887547" y="5942006"/>
              <a:ext cx="504056" cy="5040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FE89F0BA-C463-4BB4-BEE4-9BE302B903AE}"/>
                </a:ext>
              </a:extLst>
            </p:cNvPr>
            <p:cNvSpPr/>
            <p:nvPr/>
          </p:nvSpPr>
          <p:spPr bwMode="auto">
            <a:xfrm>
              <a:off x="5582764" y="5946895"/>
              <a:ext cx="504056" cy="50405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B6CE746B-DE23-41AF-967B-892AAA97F9CB}"/>
                </a:ext>
              </a:extLst>
            </p:cNvPr>
            <p:cNvCxnSpPr>
              <a:cxnSpLocks/>
              <a:stCxn id="92" idx="6"/>
              <a:endCxn id="93" idx="2"/>
            </p:cNvCxnSpPr>
            <p:nvPr/>
          </p:nvCxnSpPr>
          <p:spPr bwMode="auto">
            <a:xfrm>
              <a:off x="4391603" y="4987085"/>
              <a:ext cx="119116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A4FB5999-7A7A-40B2-ADA8-EC57097C239B}"/>
                </a:ext>
              </a:extLst>
            </p:cNvPr>
            <p:cNvCxnSpPr>
              <a:cxnSpLocks/>
              <a:stCxn id="92" idx="5"/>
              <a:endCxn id="95" idx="1"/>
            </p:cNvCxnSpPr>
            <p:nvPr/>
          </p:nvCxnSpPr>
          <p:spPr bwMode="auto">
            <a:xfrm>
              <a:off x="4317786" y="5165296"/>
              <a:ext cx="1338795" cy="855416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2F5F21F3-B5B7-49B5-A64F-D57B98C9B013}"/>
                </a:ext>
              </a:extLst>
            </p:cNvPr>
            <p:cNvCxnSpPr>
              <a:cxnSpLocks/>
              <a:endCxn id="94" idx="7"/>
            </p:cNvCxnSpPr>
            <p:nvPr/>
          </p:nvCxnSpPr>
          <p:spPr bwMode="auto">
            <a:xfrm flipH="1">
              <a:off x="4317786" y="5103383"/>
              <a:ext cx="1264978" cy="912440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572613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奇秀山川">
  <a:themeElements>
    <a:clrScheme name="奇秀山川 1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FFFFFF"/>
      </a:accent3>
      <a:accent4>
        <a:srgbClr val="000000"/>
      </a:accent4>
      <a:accent5>
        <a:srgbClr val="AFCCEF"/>
      </a:accent5>
      <a:accent6>
        <a:srgbClr val="6BA450"/>
      </a:accent6>
      <a:hlink>
        <a:srgbClr val="460245"/>
      </a:hlink>
      <a:folHlink>
        <a:srgbClr val="AC17D6"/>
      </a:folHlink>
    </a:clrScheme>
    <a:fontScheme name="奇秀山川">
      <a:majorFont>
        <a:latin typeface="Gill Sans MT"/>
        <a:ea typeface="黑体"/>
        <a:cs typeface=""/>
      </a:majorFont>
      <a:minorFont>
        <a:latin typeface="Gill Sans M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奇秀山川 1">
        <a:dk1>
          <a:srgbClr val="000000"/>
        </a:dk1>
        <a:lt1>
          <a:srgbClr val="FFFFFF"/>
        </a:lt1>
        <a:dk2>
          <a:srgbClr val="0536B3"/>
        </a:dk2>
        <a:lt2>
          <a:srgbClr val="7CB7F8"/>
        </a:lt2>
        <a:accent1>
          <a:srgbClr val="3F9EE4"/>
        </a:accent1>
        <a:accent2>
          <a:srgbClr val="77B559"/>
        </a:accent2>
        <a:accent3>
          <a:srgbClr val="FFFFFF"/>
        </a:accent3>
        <a:accent4>
          <a:srgbClr val="000000"/>
        </a:accent4>
        <a:accent5>
          <a:srgbClr val="AFCCEF"/>
        </a:accent5>
        <a:accent6>
          <a:srgbClr val="6BA450"/>
        </a:accent6>
        <a:hlink>
          <a:srgbClr val="460245"/>
        </a:hlink>
        <a:folHlink>
          <a:srgbClr val="AC17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奇秀山川">
  <a:themeElements>
    <a:clrScheme name="9_奇秀山川 1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FFFFFF"/>
      </a:accent3>
      <a:accent4>
        <a:srgbClr val="000000"/>
      </a:accent4>
      <a:accent5>
        <a:srgbClr val="AFCCEF"/>
      </a:accent5>
      <a:accent6>
        <a:srgbClr val="6BA450"/>
      </a:accent6>
      <a:hlink>
        <a:srgbClr val="460245"/>
      </a:hlink>
      <a:folHlink>
        <a:srgbClr val="AC17D6"/>
      </a:folHlink>
    </a:clrScheme>
    <a:fontScheme name="9_奇秀山川">
      <a:majorFont>
        <a:latin typeface="Gill Sans MT"/>
        <a:ea typeface="黑体"/>
        <a:cs typeface=""/>
      </a:majorFont>
      <a:minorFont>
        <a:latin typeface="Gill Sans M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奇秀山川 1">
        <a:dk1>
          <a:srgbClr val="000000"/>
        </a:dk1>
        <a:lt1>
          <a:srgbClr val="FFFFFF"/>
        </a:lt1>
        <a:dk2>
          <a:srgbClr val="0536B3"/>
        </a:dk2>
        <a:lt2>
          <a:srgbClr val="7CB7F8"/>
        </a:lt2>
        <a:accent1>
          <a:srgbClr val="3F9EE4"/>
        </a:accent1>
        <a:accent2>
          <a:srgbClr val="77B559"/>
        </a:accent2>
        <a:accent3>
          <a:srgbClr val="FFFFFF"/>
        </a:accent3>
        <a:accent4>
          <a:srgbClr val="000000"/>
        </a:accent4>
        <a:accent5>
          <a:srgbClr val="AFCCEF"/>
        </a:accent5>
        <a:accent6>
          <a:srgbClr val="6BA450"/>
        </a:accent6>
        <a:hlink>
          <a:srgbClr val="460245"/>
        </a:hlink>
        <a:folHlink>
          <a:srgbClr val="AC17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奇秀山川">
  <a:themeElements>
    <a:clrScheme name="10_奇秀山川 1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FFFFFF"/>
      </a:accent3>
      <a:accent4>
        <a:srgbClr val="000000"/>
      </a:accent4>
      <a:accent5>
        <a:srgbClr val="AFCCEF"/>
      </a:accent5>
      <a:accent6>
        <a:srgbClr val="6BA450"/>
      </a:accent6>
      <a:hlink>
        <a:srgbClr val="460245"/>
      </a:hlink>
      <a:folHlink>
        <a:srgbClr val="AC17D6"/>
      </a:folHlink>
    </a:clrScheme>
    <a:fontScheme name="10_奇秀山川">
      <a:majorFont>
        <a:latin typeface="Gill Sans MT"/>
        <a:ea typeface="黑体"/>
        <a:cs typeface=""/>
      </a:majorFont>
      <a:minorFont>
        <a:latin typeface="Gill Sans M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奇秀山川 1">
        <a:dk1>
          <a:srgbClr val="000000"/>
        </a:dk1>
        <a:lt1>
          <a:srgbClr val="FFFFFF"/>
        </a:lt1>
        <a:dk2>
          <a:srgbClr val="0536B3"/>
        </a:dk2>
        <a:lt2>
          <a:srgbClr val="7CB7F8"/>
        </a:lt2>
        <a:accent1>
          <a:srgbClr val="3F9EE4"/>
        </a:accent1>
        <a:accent2>
          <a:srgbClr val="77B559"/>
        </a:accent2>
        <a:accent3>
          <a:srgbClr val="FFFFFF"/>
        </a:accent3>
        <a:accent4>
          <a:srgbClr val="000000"/>
        </a:accent4>
        <a:accent5>
          <a:srgbClr val="AFCCEF"/>
        </a:accent5>
        <a:accent6>
          <a:srgbClr val="6BA450"/>
        </a:accent6>
        <a:hlink>
          <a:srgbClr val="460245"/>
        </a:hlink>
        <a:folHlink>
          <a:srgbClr val="AC17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奇秀山川">
  <a:themeElements>
    <a:clrScheme name="11_奇秀山川 1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FFFFFF"/>
      </a:accent3>
      <a:accent4>
        <a:srgbClr val="000000"/>
      </a:accent4>
      <a:accent5>
        <a:srgbClr val="AFCCEF"/>
      </a:accent5>
      <a:accent6>
        <a:srgbClr val="6BA450"/>
      </a:accent6>
      <a:hlink>
        <a:srgbClr val="460245"/>
      </a:hlink>
      <a:folHlink>
        <a:srgbClr val="AC17D6"/>
      </a:folHlink>
    </a:clrScheme>
    <a:fontScheme name="11_奇秀山川">
      <a:majorFont>
        <a:latin typeface="Gill Sans MT"/>
        <a:ea typeface="黑体"/>
        <a:cs typeface=""/>
      </a:majorFont>
      <a:minorFont>
        <a:latin typeface="Gill Sans M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奇秀山川 1">
        <a:dk1>
          <a:srgbClr val="000000"/>
        </a:dk1>
        <a:lt1>
          <a:srgbClr val="FFFFFF"/>
        </a:lt1>
        <a:dk2>
          <a:srgbClr val="0536B3"/>
        </a:dk2>
        <a:lt2>
          <a:srgbClr val="7CB7F8"/>
        </a:lt2>
        <a:accent1>
          <a:srgbClr val="3F9EE4"/>
        </a:accent1>
        <a:accent2>
          <a:srgbClr val="77B559"/>
        </a:accent2>
        <a:accent3>
          <a:srgbClr val="FFFFFF"/>
        </a:accent3>
        <a:accent4>
          <a:srgbClr val="000000"/>
        </a:accent4>
        <a:accent5>
          <a:srgbClr val="AFCCEF"/>
        </a:accent5>
        <a:accent6>
          <a:srgbClr val="6BA450"/>
        </a:accent6>
        <a:hlink>
          <a:srgbClr val="460245"/>
        </a:hlink>
        <a:folHlink>
          <a:srgbClr val="AC17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奇秀山川">
  <a:themeElements>
    <a:clrScheme name="1_奇秀山川 1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FFFFFF"/>
      </a:accent3>
      <a:accent4>
        <a:srgbClr val="000000"/>
      </a:accent4>
      <a:accent5>
        <a:srgbClr val="AFCCEF"/>
      </a:accent5>
      <a:accent6>
        <a:srgbClr val="6BA450"/>
      </a:accent6>
      <a:hlink>
        <a:srgbClr val="460245"/>
      </a:hlink>
      <a:folHlink>
        <a:srgbClr val="AC17D6"/>
      </a:folHlink>
    </a:clrScheme>
    <a:fontScheme name="1_奇秀山川">
      <a:majorFont>
        <a:latin typeface="Gill Sans MT"/>
        <a:ea typeface="黑体"/>
        <a:cs typeface=""/>
      </a:majorFont>
      <a:minorFont>
        <a:latin typeface="Gill Sans M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奇秀山川 1">
        <a:dk1>
          <a:srgbClr val="000000"/>
        </a:dk1>
        <a:lt1>
          <a:srgbClr val="FFFFFF"/>
        </a:lt1>
        <a:dk2>
          <a:srgbClr val="0536B3"/>
        </a:dk2>
        <a:lt2>
          <a:srgbClr val="7CB7F8"/>
        </a:lt2>
        <a:accent1>
          <a:srgbClr val="3F9EE4"/>
        </a:accent1>
        <a:accent2>
          <a:srgbClr val="77B559"/>
        </a:accent2>
        <a:accent3>
          <a:srgbClr val="FFFFFF"/>
        </a:accent3>
        <a:accent4>
          <a:srgbClr val="000000"/>
        </a:accent4>
        <a:accent5>
          <a:srgbClr val="AFCCEF"/>
        </a:accent5>
        <a:accent6>
          <a:srgbClr val="6BA450"/>
        </a:accent6>
        <a:hlink>
          <a:srgbClr val="460245"/>
        </a:hlink>
        <a:folHlink>
          <a:srgbClr val="AC17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奇秀山川">
  <a:themeElements>
    <a:clrScheme name="2_奇秀山川 1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FFFFFF"/>
      </a:accent3>
      <a:accent4>
        <a:srgbClr val="000000"/>
      </a:accent4>
      <a:accent5>
        <a:srgbClr val="AFCCEF"/>
      </a:accent5>
      <a:accent6>
        <a:srgbClr val="6BA450"/>
      </a:accent6>
      <a:hlink>
        <a:srgbClr val="460245"/>
      </a:hlink>
      <a:folHlink>
        <a:srgbClr val="AC17D6"/>
      </a:folHlink>
    </a:clrScheme>
    <a:fontScheme name="2_奇秀山川">
      <a:majorFont>
        <a:latin typeface="Gill Sans MT"/>
        <a:ea typeface="黑体"/>
        <a:cs typeface=""/>
      </a:majorFont>
      <a:minorFont>
        <a:latin typeface="Gill Sans M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奇秀山川 1">
        <a:dk1>
          <a:srgbClr val="000000"/>
        </a:dk1>
        <a:lt1>
          <a:srgbClr val="FFFFFF"/>
        </a:lt1>
        <a:dk2>
          <a:srgbClr val="0536B3"/>
        </a:dk2>
        <a:lt2>
          <a:srgbClr val="7CB7F8"/>
        </a:lt2>
        <a:accent1>
          <a:srgbClr val="3F9EE4"/>
        </a:accent1>
        <a:accent2>
          <a:srgbClr val="77B559"/>
        </a:accent2>
        <a:accent3>
          <a:srgbClr val="FFFFFF"/>
        </a:accent3>
        <a:accent4>
          <a:srgbClr val="000000"/>
        </a:accent4>
        <a:accent5>
          <a:srgbClr val="AFCCEF"/>
        </a:accent5>
        <a:accent6>
          <a:srgbClr val="6BA450"/>
        </a:accent6>
        <a:hlink>
          <a:srgbClr val="460245"/>
        </a:hlink>
        <a:folHlink>
          <a:srgbClr val="AC17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奇秀山川">
  <a:themeElements>
    <a:clrScheme name="3_奇秀山川 1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FFFFFF"/>
      </a:accent3>
      <a:accent4>
        <a:srgbClr val="000000"/>
      </a:accent4>
      <a:accent5>
        <a:srgbClr val="AFCCEF"/>
      </a:accent5>
      <a:accent6>
        <a:srgbClr val="6BA450"/>
      </a:accent6>
      <a:hlink>
        <a:srgbClr val="460245"/>
      </a:hlink>
      <a:folHlink>
        <a:srgbClr val="AC17D6"/>
      </a:folHlink>
    </a:clrScheme>
    <a:fontScheme name="3_奇秀山川">
      <a:majorFont>
        <a:latin typeface="Gill Sans MT"/>
        <a:ea typeface="黑体"/>
        <a:cs typeface=""/>
      </a:majorFont>
      <a:minorFont>
        <a:latin typeface="Gill Sans M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奇秀山川 1">
        <a:dk1>
          <a:srgbClr val="000000"/>
        </a:dk1>
        <a:lt1>
          <a:srgbClr val="FFFFFF"/>
        </a:lt1>
        <a:dk2>
          <a:srgbClr val="0536B3"/>
        </a:dk2>
        <a:lt2>
          <a:srgbClr val="7CB7F8"/>
        </a:lt2>
        <a:accent1>
          <a:srgbClr val="3F9EE4"/>
        </a:accent1>
        <a:accent2>
          <a:srgbClr val="77B559"/>
        </a:accent2>
        <a:accent3>
          <a:srgbClr val="FFFFFF"/>
        </a:accent3>
        <a:accent4>
          <a:srgbClr val="000000"/>
        </a:accent4>
        <a:accent5>
          <a:srgbClr val="AFCCEF"/>
        </a:accent5>
        <a:accent6>
          <a:srgbClr val="6BA450"/>
        </a:accent6>
        <a:hlink>
          <a:srgbClr val="460245"/>
        </a:hlink>
        <a:folHlink>
          <a:srgbClr val="AC17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奇秀山川">
  <a:themeElements>
    <a:clrScheme name="4_奇秀山川 1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FFFFFF"/>
      </a:accent3>
      <a:accent4>
        <a:srgbClr val="000000"/>
      </a:accent4>
      <a:accent5>
        <a:srgbClr val="AFCCEF"/>
      </a:accent5>
      <a:accent6>
        <a:srgbClr val="6BA450"/>
      </a:accent6>
      <a:hlink>
        <a:srgbClr val="460245"/>
      </a:hlink>
      <a:folHlink>
        <a:srgbClr val="AC17D6"/>
      </a:folHlink>
    </a:clrScheme>
    <a:fontScheme name="4_奇秀山川">
      <a:majorFont>
        <a:latin typeface="Gill Sans MT"/>
        <a:ea typeface="黑体"/>
        <a:cs typeface=""/>
      </a:majorFont>
      <a:minorFont>
        <a:latin typeface="Gill Sans M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奇秀山川 1">
        <a:dk1>
          <a:srgbClr val="000000"/>
        </a:dk1>
        <a:lt1>
          <a:srgbClr val="FFFFFF"/>
        </a:lt1>
        <a:dk2>
          <a:srgbClr val="0536B3"/>
        </a:dk2>
        <a:lt2>
          <a:srgbClr val="7CB7F8"/>
        </a:lt2>
        <a:accent1>
          <a:srgbClr val="3F9EE4"/>
        </a:accent1>
        <a:accent2>
          <a:srgbClr val="77B559"/>
        </a:accent2>
        <a:accent3>
          <a:srgbClr val="FFFFFF"/>
        </a:accent3>
        <a:accent4>
          <a:srgbClr val="000000"/>
        </a:accent4>
        <a:accent5>
          <a:srgbClr val="AFCCEF"/>
        </a:accent5>
        <a:accent6>
          <a:srgbClr val="6BA450"/>
        </a:accent6>
        <a:hlink>
          <a:srgbClr val="460245"/>
        </a:hlink>
        <a:folHlink>
          <a:srgbClr val="AC17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奇秀山川">
  <a:themeElements>
    <a:clrScheme name="5_奇秀山川 1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FFFFFF"/>
      </a:accent3>
      <a:accent4>
        <a:srgbClr val="000000"/>
      </a:accent4>
      <a:accent5>
        <a:srgbClr val="AFCCEF"/>
      </a:accent5>
      <a:accent6>
        <a:srgbClr val="6BA450"/>
      </a:accent6>
      <a:hlink>
        <a:srgbClr val="460245"/>
      </a:hlink>
      <a:folHlink>
        <a:srgbClr val="AC17D6"/>
      </a:folHlink>
    </a:clrScheme>
    <a:fontScheme name="5_奇秀山川">
      <a:majorFont>
        <a:latin typeface="Gill Sans MT"/>
        <a:ea typeface="黑体"/>
        <a:cs typeface=""/>
      </a:majorFont>
      <a:minorFont>
        <a:latin typeface="Gill Sans M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奇秀山川 1">
        <a:dk1>
          <a:srgbClr val="000000"/>
        </a:dk1>
        <a:lt1>
          <a:srgbClr val="FFFFFF"/>
        </a:lt1>
        <a:dk2>
          <a:srgbClr val="0536B3"/>
        </a:dk2>
        <a:lt2>
          <a:srgbClr val="7CB7F8"/>
        </a:lt2>
        <a:accent1>
          <a:srgbClr val="3F9EE4"/>
        </a:accent1>
        <a:accent2>
          <a:srgbClr val="77B559"/>
        </a:accent2>
        <a:accent3>
          <a:srgbClr val="FFFFFF"/>
        </a:accent3>
        <a:accent4>
          <a:srgbClr val="000000"/>
        </a:accent4>
        <a:accent5>
          <a:srgbClr val="AFCCEF"/>
        </a:accent5>
        <a:accent6>
          <a:srgbClr val="6BA450"/>
        </a:accent6>
        <a:hlink>
          <a:srgbClr val="460245"/>
        </a:hlink>
        <a:folHlink>
          <a:srgbClr val="AC17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奇秀山川">
  <a:themeElements>
    <a:clrScheme name="6_奇秀山川 1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FFFFFF"/>
      </a:accent3>
      <a:accent4>
        <a:srgbClr val="000000"/>
      </a:accent4>
      <a:accent5>
        <a:srgbClr val="AFCCEF"/>
      </a:accent5>
      <a:accent6>
        <a:srgbClr val="6BA450"/>
      </a:accent6>
      <a:hlink>
        <a:srgbClr val="460245"/>
      </a:hlink>
      <a:folHlink>
        <a:srgbClr val="AC17D6"/>
      </a:folHlink>
    </a:clrScheme>
    <a:fontScheme name="6_奇秀山川">
      <a:majorFont>
        <a:latin typeface="Gill Sans MT"/>
        <a:ea typeface="黑体"/>
        <a:cs typeface=""/>
      </a:majorFont>
      <a:minorFont>
        <a:latin typeface="Gill Sans M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奇秀山川 1">
        <a:dk1>
          <a:srgbClr val="000000"/>
        </a:dk1>
        <a:lt1>
          <a:srgbClr val="FFFFFF"/>
        </a:lt1>
        <a:dk2>
          <a:srgbClr val="0536B3"/>
        </a:dk2>
        <a:lt2>
          <a:srgbClr val="7CB7F8"/>
        </a:lt2>
        <a:accent1>
          <a:srgbClr val="3F9EE4"/>
        </a:accent1>
        <a:accent2>
          <a:srgbClr val="77B559"/>
        </a:accent2>
        <a:accent3>
          <a:srgbClr val="FFFFFF"/>
        </a:accent3>
        <a:accent4>
          <a:srgbClr val="000000"/>
        </a:accent4>
        <a:accent5>
          <a:srgbClr val="AFCCEF"/>
        </a:accent5>
        <a:accent6>
          <a:srgbClr val="6BA450"/>
        </a:accent6>
        <a:hlink>
          <a:srgbClr val="460245"/>
        </a:hlink>
        <a:folHlink>
          <a:srgbClr val="AC17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奇秀山川">
  <a:themeElements>
    <a:clrScheme name="7_奇秀山川 1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FFFFFF"/>
      </a:accent3>
      <a:accent4>
        <a:srgbClr val="000000"/>
      </a:accent4>
      <a:accent5>
        <a:srgbClr val="AFCCEF"/>
      </a:accent5>
      <a:accent6>
        <a:srgbClr val="6BA450"/>
      </a:accent6>
      <a:hlink>
        <a:srgbClr val="460245"/>
      </a:hlink>
      <a:folHlink>
        <a:srgbClr val="AC17D6"/>
      </a:folHlink>
    </a:clrScheme>
    <a:fontScheme name="7_奇秀山川">
      <a:majorFont>
        <a:latin typeface="Gill Sans MT"/>
        <a:ea typeface="黑体"/>
        <a:cs typeface=""/>
      </a:majorFont>
      <a:minorFont>
        <a:latin typeface="Gill Sans M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奇秀山川 1">
        <a:dk1>
          <a:srgbClr val="000000"/>
        </a:dk1>
        <a:lt1>
          <a:srgbClr val="FFFFFF"/>
        </a:lt1>
        <a:dk2>
          <a:srgbClr val="0536B3"/>
        </a:dk2>
        <a:lt2>
          <a:srgbClr val="7CB7F8"/>
        </a:lt2>
        <a:accent1>
          <a:srgbClr val="3F9EE4"/>
        </a:accent1>
        <a:accent2>
          <a:srgbClr val="77B559"/>
        </a:accent2>
        <a:accent3>
          <a:srgbClr val="FFFFFF"/>
        </a:accent3>
        <a:accent4>
          <a:srgbClr val="000000"/>
        </a:accent4>
        <a:accent5>
          <a:srgbClr val="AFCCEF"/>
        </a:accent5>
        <a:accent6>
          <a:srgbClr val="6BA450"/>
        </a:accent6>
        <a:hlink>
          <a:srgbClr val="460245"/>
        </a:hlink>
        <a:folHlink>
          <a:srgbClr val="AC17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奇秀山川">
  <a:themeElements>
    <a:clrScheme name="8_奇秀山川 1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FFFFFF"/>
      </a:accent3>
      <a:accent4>
        <a:srgbClr val="000000"/>
      </a:accent4>
      <a:accent5>
        <a:srgbClr val="AFCCEF"/>
      </a:accent5>
      <a:accent6>
        <a:srgbClr val="6BA450"/>
      </a:accent6>
      <a:hlink>
        <a:srgbClr val="460245"/>
      </a:hlink>
      <a:folHlink>
        <a:srgbClr val="AC17D6"/>
      </a:folHlink>
    </a:clrScheme>
    <a:fontScheme name="8_奇秀山川">
      <a:majorFont>
        <a:latin typeface="Gill Sans MT"/>
        <a:ea typeface="黑体"/>
        <a:cs typeface=""/>
      </a:majorFont>
      <a:minorFont>
        <a:latin typeface="Gill Sans M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奇秀山川 1">
        <a:dk1>
          <a:srgbClr val="000000"/>
        </a:dk1>
        <a:lt1>
          <a:srgbClr val="FFFFFF"/>
        </a:lt1>
        <a:dk2>
          <a:srgbClr val="0536B3"/>
        </a:dk2>
        <a:lt2>
          <a:srgbClr val="7CB7F8"/>
        </a:lt2>
        <a:accent1>
          <a:srgbClr val="3F9EE4"/>
        </a:accent1>
        <a:accent2>
          <a:srgbClr val="77B559"/>
        </a:accent2>
        <a:accent3>
          <a:srgbClr val="FFFFFF"/>
        </a:accent3>
        <a:accent4>
          <a:srgbClr val="000000"/>
        </a:accent4>
        <a:accent5>
          <a:srgbClr val="AFCCEF"/>
        </a:accent5>
        <a:accent6>
          <a:srgbClr val="6BA450"/>
        </a:accent6>
        <a:hlink>
          <a:srgbClr val="460245"/>
        </a:hlink>
        <a:folHlink>
          <a:srgbClr val="AC17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7948</TotalTime>
  <Words>3520</Words>
  <Application>Microsoft Office PowerPoint</Application>
  <PresentationFormat>全屏显示(4:3)</PresentationFormat>
  <Paragraphs>350</Paragraphs>
  <Slides>54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54</vt:i4>
      </vt:variant>
    </vt:vector>
  </HeadingPairs>
  <TitlesOfParts>
    <vt:vector size="74" baseType="lpstr">
      <vt:lpstr>Malgun Gothic</vt:lpstr>
      <vt:lpstr>黑体</vt:lpstr>
      <vt:lpstr>宋体</vt:lpstr>
      <vt:lpstr>Arial</vt:lpstr>
      <vt:lpstr>Calibri</vt:lpstr>
      <vt:lpstr>Gill Sans MT</vt:lpstr>
      <vt:lpstr>Times New Roman</vt:lpstr>
      <vt:lpstr>Wingdings 2</vt:lpstr>
      <vt:lpstr>奇秀山川</vt:lpstr>
      <vt:lpstr>1_奇秀山川</vt:lpstr>
      <vt:lpstr>2_奇秀山川</vt:lpstr>
      <vt:lpstr>3_奇秀山川</vt:lpstr>
      <vt:lpstr>4_奇秀山川</vt:lpstr>
      <vt:lpstr>5_奇秀山川</vt:lpstr>
      <vt:lpstr>6_奇秀山川</vt:lpstr>
      <vt:lpstr>7_奇秀山川</vt:lpstr>
      <vt:lpstr>8_奇秀山川</vt:lpstr>
      <vt:lpstr>9_奇秀山川</vt:lpstr>
      <vt:lpstr>10_奇秀山川</vt:lpstr>
      <vt:lpstr>11_奇秀山川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什么是最大流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费用是什么？</vt:lpstr>
      <vt:lpstr>费用是什么？</vt:lpstr>
      <vt:lpstr>费用是什么？</vt:lpstr>
      <vt:lpstr>PowerPoint 演示文稿</vt:lpstr>
      <vt:lpstr>PowerPoint 演示文稿</vt:lpstr>
      <vt:lpstr>PowerPoint 演示文稿</vt:lpstr>
      <vt:lpstr>PowerPoint 演示文稿</vt:lpstr>
      <vt:lpstr>不断寻找最短路，统计答案， 就可以得到最小费用最大流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acm-24</cp:lastModifiedBy>
  <cp:revision>116</cp:revision>
  <dcterms:modified xsi:type="dcterms:W3CDTF">2018-07-26T14:06:28Z</dcterms:modified>
</cp:coreProperties>
</file>