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12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2A32B-A7C6-453F-9380-F94C7E7C7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3E2E50-49D5-4F13-BEDC-482B3714B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98D9A-960D-44C1-8F4E-42999E39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6209-ED33-4EA0-AAF0-32ACA91541A3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47B88C-10D4-4330-A8AB-A768318B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983506-B07D-4C28-AE6D-C070084F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73BC-1D32-4418-8C87-55C5146CC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06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2B060-23F3-439A-82D5-8C26BEED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8497B4-4E25-43DB-B687-25592C4CD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6A1F48-02C0-49F3-9DC1-A7904CE11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6209-ED33-4EA0-AAF0-32ACA91541A3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83BC73-2C18-4643-9AEF-AEDC69C0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3F15B8-5909-4D54-A156-3F8CA6C6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73BC-1D32-4418-8C87-55C5146CC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53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8C8D35-4055-469C-B637-6B5304D45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5692F0-824F-42C6-9EB1-16979E4D7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32A79A-C952-48E3-9E1C-BE80ADEEB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6209-ED33-4EA0-AAF0-32ACA91541A3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31C580-EBDF-4954-943A-3D0DA6046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5C9145-B1A0-46AD-B283-8175F6C4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73BC-1D32-4418-8C87-55C5146CC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58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9E51A-3734-4D43-AE54-B1F6CD584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A828F2-4B8F-4836-A128-FD8B7599C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7F2F6A-7BC7-496B-BD0A-D0FF801B3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6209-ED33-4EA0-AAF0-32ACA91541A3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A2634-A6EC-4EF9-B0E3-7DB62E80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77C585-FEFB-4489-939F-5FFAC821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73BC-1D32-4418-8C87-55C5146CC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31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A40AF-0EDA-44A4-B2D2-F0D7CE00E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E3003F-9A61-4FCE-8402-FCC699C76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C28D08-0F98-4B14-9DBA-CFF56AB6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6209-ED33-4EA0-AAF0-32ACA91541A3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8EBAF-4AD7-4203-8D33-EFDA1E048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2586D7-B1EB-4D9C-B6AC-8419716D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73BC-1D32-4418-8C87-55C5146CC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37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F2B90-74B8-424E-AA05-2461F8D6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5C9347-B877-4E2C-AFD4-6C0F2D58E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A20C8E-81B2-4738-B37E-01ADF4DD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BE2145-891F-49AD-86FF-99DE3325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6209-ED33-4EA0-AAF0-32ACA91541A3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D28140-A330-4C19-8A22-553195DB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5CFF41-0323-453F-99C4-89619DDD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73BC-1D32-4418-8C87-55C5146CC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24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92457-1CB4-46C1-9DE4-A931F3960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632CBF-476A-47D7-A985-6B6C887F3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F5C9D3-6C29-4985-A2AD-5837730CC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A9D707-2B53-4226-9567-8189CCFBE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A50906-FADD-49D7-8012-DD6EFC287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A68F7B-FDDD-4975-B76D-5FB9FBB9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6209-ED33-4EA0-AAF0-32ACA91541A3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BFAB43-05D2-4473-BC14-1E90FD1A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445CEF-4488-4533-B30F-9FF2358D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73BC-1D32-4418-8C87-55C5146CC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51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A27D4-59EB-44C6-AF32-ADE1FF64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96A1E6-7D9C-4B08-B1F3-64CD26ED7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6209-ED33-4EA0-AAF0-32ACA91541A3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A07D62-F335-4951-92E5-48A258B1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31EFF8-D008-4C99-926A-8D8EB659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73BC-1D32-4418-8C87-55C5146CC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01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299553-975F-4BD6-AE55-88537A2E9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6209-ED33-4EA0-AAF0-32ACA91541A3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DBC5D9-71C5-48CF-8C3E-642B975AC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9FF24C-8241-48BB-86D8-24374EA4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73BC-1D32-4418-8C87-55C5146CC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24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DD65A-6023-4C32-89D6-1C95C813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08F64-878D-4AAA-8B2E-E5B48237A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A6117E-2B5B-4F34-BAFB-D9954790A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9C3594-012D-479F-9472-5E7D1994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6209-ED33-4EA0-AAF0-32ACA91541A3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F7FFDF-9DFE-420C-BA0D-EFD24775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C1CA92-1A8C-420D-8D7D-6E75FED6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73BC-1D32-4418-8C87-55C5146CC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29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E3504-D015-4A71-B3FC-1BCE4BE7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DC48DB-1BF5-4706-A9A4-D3AEBC0C0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580A2F-3CA3-443E-AFA0-17D2D8E84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C8EC39-EEED-4327-B89D-3E1DC1D9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6209-ED33-4EA0-AAF0-32ACA91541A3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C45B27-FD62-454B-95B2-27E70511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80DB8B-4B63-4541-98A8-90E06CDE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73BC-1D32-4418-8C87-55C5146CC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88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958022-DBD3-430C-BA3E-3F08C1C5A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C4A91E-7EA6-460B-BD4D-5BEED526A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D6F9F0-79B3-456E-AF35-50E77372A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D6209-ED33-4EA0-AAF0-32ACA91541A3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A5F7FE-12F5-43CD-9860-1D45AAA87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3C855C-9AB8-4501-954F-5F857CEB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73BC-1D32-4418-8C87-55C5146CC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9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B95B153-CD42-40CB-9424-1D91A4F2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分块、莫队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6EE2D7A-4B07-4797-B6BA-5338F4FB4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zh-CN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zh-CN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zh-CN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zh-CN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zh-CN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zh-CN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zh-CN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zh-CN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zh-CN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1800" dirty="0"/>
              <a:t>顾业鸣</a:t>
            </a:r>
            <a:endParaRPr lang="en-US" altLang="zh-CN" sz="1800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8111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7F50D-2CCC-423D-9B53-A33FA1D5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莫队算法</a:t>
            </a:r>
            <a:r>
              <a:rPr lang="en-US" altLang="zh-CN" dirty="0"/>
              <a:t>——</a:t>
            </a:r>
            <a:r>
              <a:rPr lang="zh-CN" altLang="en-US" dirty="0"/>
              <a:t>算法原理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227ADA-69FA-4D99-8057-AA1846263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680"/>
            <a:ext cx="10515600" cy="4351338"/>
          </a:xfrm>
        </p:spPr>
        <p:txBody>
          <a:bodyPr/>
          <a:lstStyle/>
          <a:p>
            <a:r>
              <a:rPr lang="zh-CN" altLang="en-US" dirty="0"/>
              <a:t>现在问题是：</a:t>
            </a:r>
            <a:r>
              <a:rPr lang="en-US" altLang="zh-CN" dirty="0"/>
              <a:t>n</a:t>
            </a:r>
            <a:r>
              <a:rPr lang="zh-CN" altLang="en-US" dirty="0"/>
              <a:t>个数字，</a:t>
            </a:r>
            <a:r>
              <a:rPr lang="en-US" altLang="zh-CN" dirty="0"/>
              <a:t>q</a:t>
            </a:r>
            <a:r>
              <a:rPr lang="zh-CN" altLang="en-US" dirty="0"/>
              <a:t>个询问，每个询问给一个区间，输出其中不同的数字的个数。</a:t>
            </a:r>
            <a:endParaRPr lang="en-US" altLang="zh-CN" dirty="0"/>
          </a:p>
          <a:p>
            <a:r>
              <a:rPr lang="zh-CN" altLang="en-US" dirty="0"/>
              <a:t>一个暴力的想法是：对每个区间的询问都从左区间到右区间遍历找一边，这样复杂度是</a:t>
            </a:r>
            <a:r>
              <a:rPr lang="en-US" altLang="zh-CN" dirty="0"/>
              <a:t>q</a:t>
            </a:r>
            <a:r>
              <a:rPr lang="zh-CN" altLang="en-US" dirty="0"/>
              <a:t>*</a:t>
            </a:r>
            <a:r>
              <a:rPr lang="en-US" altLang="zh-CN" dirty="0"/>
              <a:t>n</a:t>
            </a:r>
            <a:r>
              <a:rPr lang="zh-CN" altLang="en-US" dirty="0"/>
              <a:t>，肯定</a:t>
            </a:r>
            <a:r>
              <a:rPr lang="en-US" altLang="zh-CN" dirty="0"/>
              <a:t>TLE</a:t>
            </a:r>
          </a:p>
          <a:p>
            <a:r>
              <a:rPr lang="zh-CN" altLang="en-US" dirty="0"/>
              <a:t>思考一个更加暴力的方法，第一个询问为</a:t>
            </a:r>
            <a:r>
              <a:rPr lang="en-US" altLang="zh-CN" dirty="0"/>
              <a:t>[a1,b1],</a:t>
            </a:r>
            <a:r>
              <a:rPr lang="zh-CN" altLang="en-US" dirty="0"/>
              <a:t>第二个询问为</a:t>
            </a:r>
            <a:r>
              <a:rPr lang="en-US" altLang="zh-CN" dirty="0"/>
              <a:t>[a2,b2].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当我们处理第一个询问的时候，统计每个数字出现的次数，比如：</a:t>
            </a:r>
            <a:r>
              <a:rPr lang="en-US" altLang="zh-CN" dirty="0"/>
              <a:t>for i from a1 to b1</a:t>
            </a:r>
          </a:p>
          <a:p>
            <a:pPr marL="0" indent="0">
              <a:buNone/>
            </a:pPr>
            <a:r>
              <a:rPr lang="en-US" altLang="zh-CN" dirty="0"/>
              <a:t>		appear[ num[i] ] ++;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3311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AF400-11BE-44D1-9E9F-37D0DB83D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莫队算法</a:t>
            </a:r>
            <a:r>
              <a:rPr lang="en-US" altLang="zh-CN" dirty="0"/>
              <a:t>——</a:t>
            </a:r>
            <a:r>
              <a:rPr lang="zh-CN" altLang="en-US" dirty="0"/>
              <a:t>算法原理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65958-C3A0-419F-AA37-173D678C9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现在处理第二个区间，用一个左指针 </a:t>
            </a:r>
            <a:r>
              <a:rPr lang="en-US" altLang="zh-CN" dirty="0"/>
              <a:t>pl </a:t>
            </a:r>
            <a:r>
              <a:rPr lang="zh-CN" altLang="en-US" dirty="0"/>
              <a:t>指向 </a:t>
            </a:r>
            <a:r>
              <a:rPr lang="en-US" altLang="zh-CN" dirty="0"/>
              <a:t>a1</a:t>
            </a:r>
            <a:r>
              <a:rPr lang="zh-CN" altLang="en-US" dirty="0"/>
              <a:t>，用一个右指针</a:t>
            </a:r>
            <a:r>
              <a:rPr lang="en-US" altLang="zh-CN" dirty="0"/>
              <a:t>pr</a:t>
            </a:r>
            <a:r>
              <a:rPr lang="zh-CN" altLang="en-US" dirty="0"/>
              <a:t>指向</a:t>
            </a:r>
            <a:r>
              <a:rPr lang="en-US" altLang="zh-CN" dirty="0"/>
              <a:t>b1</a:t>
            </a:r>
            <a:r>
              <a:rPr lang="zh-CN" altLang="en-US" dirty="0"/>
              <a:t>，现在让</a:t>
            </a:r>
            <a:r>
              <a:rPr lang="en-US" altLang="zh-CN" dirty="0"/>
              <a:t>pl</a:t>
            </a:r>
            <a:r>
              <a:rPr lang="zh-CN" altLang="en-US" dirty="0"/>
              <a:t>向</a:t>
            </a:r>
            <a:r>
              <a:rPr lang="en-US" altLang="zh-CN" dirty="0"/>
              <a:t>a2</a:t>
            </a:r>
            <a:r>
              <a:rPr lang="zh-CN" altLang="en-US" dirty="0"/>
              <a:t>移动，让</a:t>
            </a:r>
            <a:r>
              <a:rPr lang="en-US" altLang="zh-CN" dirty="0"/>
              <a:t>pr</a:t>
            </a:r>
            <a:r>
              <a:rPr lang="zh-CN" altLang="en-US" dirty="0"/>
              <a:t>向</a:t>
            </a:r>
            <a:r>
              <a:rPr lang="en-US" altLang="zh-CN" dirty="0"/>
              <a:t>b2</a:t>
            </a:r>
            <a:r>
              <a:rPr lang="zh-CN" altLang="en-US" dirty="0"/>
              <a:t>移动。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pl</a:t>
            </a:r>
            <a:r>
              <a:rPr lang="zh-CN" altLang="en-US" dirty="0"/>
              <a:t>左移，就表示新到的数字出现次数</a:t>
            </a:r>
            <a:r>
              <a:rPr lang="en-US" altLang="zh-CN" dirty="0"/>
              <a:t>+1</a:t>
            </a:r>
            <a:r>
              <a:rPr lang="zh-CN" altLang="en-US" dirty="0"/>
              <a:t>；当</a:t>
            </a:r>
            <a:r>
              <a:rPr lang="en-US" altLang="zh-CN" dirty="0"/>
              <a:t>pl</a:t>
            </a:r>
            <a:r>
              <a:rPr lang="zh-CN" altLang="en-US" dirty="0"/>
              <a:t>右移，移动前所在的数字出现次数</a:t>
            </a:r>
            <a:r>
              <a:rPr lang="en-US" altLang="zh-CN" dirty="0"/>
              <a:t>-1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pr</a:t>
            </a:r>
            <a:r>
              <a:rPr lang="zh-CN" altLang="en-US" dirty="0"/>
              <a:t>左移，移动前数字出现次数</a:t>
            </a:r>
            <a:r>
              <a:rPr lang="en-US" altLang="zh-CN" dirty="0"/>
              <a:t>-1</a:t>
            </a:r>
            <a:r>
              <a:rPr lang="zh-CN" altLang="en-US" dirty="0"/>
              <a:t>；当</a:t>
            </a:r>
            <a:r>
              <a:rPr lang="en-US" altLang="zh-CN" dirty="0"/>
              <a:t>pr</a:t>
            </a:r>
            <a:r>
              <a:rPr lang="zh-CN" altLang="en-US" dirty="0"/>
              <a:t>右移，新到的数字出现次数</a:t>
            </a:r>
            <a:r>
              <a:rPr lang="en-US" altLang="zh-CN" dirty="0"/>
              <a:t>+1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appear[x]</a:t>
            </a:r>
            <a:r>
              <a:rPr lang="zh-CN" altLang="en-US" dirty="0"/>
              <a:t>从</a:t>
            </a:r>
            <a:r>
              <a:rPr lang="en-US" altLang="zh-CN" dirty="0"/>
              <a:t>0</a:t>
            </a:r>
            <a:r>
              <a:rPr lang="zh-CN" altLang="en-US" dirty="0"/>
              <a:t>变成</a:t>
            </a:r>
            <a:r>
              <a:rPr lang="en-US" altLang="zh-CN" dirty="0"/>
              <a:t>1</a:t>
            </a:r>
            <a:r>
              <a:rPr lang="zh-CN" altLang="en-US" dirty="0"/>
              <a:t>的时候，我们就知道，出现了一个新的数字。</a:t>
            </a:r>
            <a:r>
              <a:rPr lang="en-US" altLang="zh-CN" dirty="0" err="1"/>
              <a:t>ans</a:t>
            </a:r>
            <a:r>
              <a:rPr lang="en-US" altLang="zh-CN" dirty="0"/>
              <a:t>++</a:t>
            </a:r>
          </a:p>
          <a:p>
            <a:r>
              <a:rPr lang="zh-CN" altLang="en-US" dirty="0"/>
              <a:t>当</a:t>
            </a:r>
            <a:r>
              <a:rPr lang="en-US" altLang="zh-CN" dirty="0"/>
              <a:t>appear[x]</a:t>
            </a:r>
            <a:r>
              <a:rPr lang="zh-CN" altLang="en-US" dirty="0"/>
              <a:t>从</a:t>
            </a:r>
            <a:r>
              <a:rPr lang="en-US" altLang="zh-CN" dirty="0"/>
              <a:t>1</a:t>
            </a:r>
            <a:r>
              <a:rPr lang="zh-CN" altLang="en-US" dirty="0"/>
              <a:t>变成</a:t>
            </a:r>
            <a:r>
              <a:rPr lang="en-US" altLang="zh-CN" dirty="0"/>
              <a:t>0</a:t>
            </a:r>
            <a:r>
              <a:rPr lang="zh-CN" altLang="en-US" dirty="0"/>
              <a:t>的时候，我们就可以知道，少了一个数字。</a:t>
            </a:r>
            <a:r>
              <a:rPr lang="en-US" altLang="zh-CN" dirty="0" err="1"/>
              <a:t>ans</a:t>
            </a:r>
            <a:r>
              <a:rPr lang="en-US" altLang="zh-CN" dirty="0"/>
              <a:t>--</a:t>
            </a:r>
          </a:p>
          <a:p>
            <a:r>
              <a:rPr lang="zh-CN" altLang="en-US" b="1" dirty="0"/>
              <a:t>这样做，可以使左右指针互相独立，单独计算自己的复杂度！</a:t>
            </a:r>
            <a:endParaRPr lang="en-US" altLang="zh-CN" b="1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9971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5400B-E80F-4B94-A93B-F15BB27D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莫队算法</a:t>
            </a:r>
            <a:r>
              <a:rPr lang="en-US" altLang="zh-CN" dirty="0"/>
              <a:t>——</a:t>
            </a:r>
            <a:r>
              <a:rPr lang="zh-CN" altLang="en-US" dirty="0"/>
              <a:t>算法原理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5D8B86-6E48-4C8B-A013-B85E90587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那么，按照刚才那么暴力的想法。对于每一个询问，我们都可能有</a:t>
            </a:r>
            <a:r>
              <a:rPr lang="en-US" altLang="zh-CN" dirty="0"/>
              <a:t>2</a:t>
            </a:r>
            <a:r>
              <a:rPr lang="zh-CN" altLang="en-US" dirty="0"/>
              <a:t>*</a:t>
            </a:r>
            <a:r>
              <a:rPr lang="en-US" altLang="zh-CN" dirty="0"/>
              <a:t>n</a:t>
            </a:r>
            <a:r>
              <a:rPr lang="zh-CN" altLang="en-US" dirty="0"/>
              <a:t>次移动。比一开始的暴力更加费时间。</a:t>
            </a:r>
            <a:endParaRPr lang="en-US" altLang="zh-CN" dirty="0"/>
          </a:p>
          <a:p>
            <a:r>
              <a:rPr lang="zh-CN" altLang="en-US" dirty="0"/>
              <a:t>好，接下来我们对所有询问，分块，每个块的长度为</a:t>
            </a:r>
            <a:r>
              <a:rPr lang="en-US" altLang="zh-CN" dirty="0"/>
              <a:t>k=sqrt(n)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以询问的左边界</a:t>
            </a:r>
            <a:r>
              <a:rPr lang="en-US" altLang="zh-CN" dirty="0"/>
              <a:t>l </a:t>
            </a:r>
            <a:r>
              <a:rPr lang="zh-CN" altLang="en-US" dirty="0"/>
              <a:t>除以 </a:t>
            </a:r>
            <a:r>
              <a:rPr lang="en-US" altLang="zh-CN" dirty="0"/>
              <a:t>k </a:t>
            </a:r>
            <a:r>
              <a:rPr lang="zh-CN" altLang="en-US" dirty="0"/>
              <a:t>表示该询问所在的块。</a:t>
            </a:r>
            <a:endParaRPr lang="en-US" altLang="zh-CN" dirty="0"/>
          </a:p>
          <a:p>
            <a:r>
              <a:rPr lang="zh-CN" altLang="en-US" dirty="0"/>
              <a:t>不同块时，按照块号从小到大排序</a:t>
            </a:r>
            <a:endParaRPr lang="en-US" altLang="zh-CN" dirty="0"/>
          </a:p>
          <a:p>
            <a:r>
              <a:rPr lang="zh-CN" altLang="en-US" dirty="0"/>
              <a:t>同一个块，按照询问的右边界从小到大排序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有人会问，这样就能变快吗？</a:t>
            </a:r>
            <a:endParaRPr lang="en-US" altLang="zh-CN" dirty="0"/>
          </a:p>
          <a:p>
            <a:r>
              <a:rPr lang="zh-CN" altLang="en-US" dirty="0"/>
              <a:t>对的，这样就能变快！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985FB5-02AC-4EAE-A04E-EFC418C11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787" y="3245374"/>
            <a:ext cx="3161905" cy="2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24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FFC44-85E3-47E2-8BFE-FE74B6885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莫队算法</a:t>
            </a:r>
            <a:r>
              <a:rPr lang="en-US" altLang="zh-CN" dirty="0"/>
              <a:t>——</a:t>
            </a:r>
            <a:r>
              <a:rPr lang="zh-CN" altLang="en-US" dirty="0"/>
              <a:t>复杂度分析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EE08CF-0A52-4A2C-8DB5-2F8FB5670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当我们从一个询问转移到下一个询问，由于我们已经排好序了。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所以：</a:t>
            </a:r>
            <a:endParaRPr lang="en-US" altLang="zh-CN" dirty="0"/>
          </a:p>
          <a:p>
            <a:r>
              <a:rPr lang="zh-CN" altLang="en-US" dirty="0"/>
              <a:t>如果当前询问与下一个询问同块，左指针最多移动</a:t>
            </a:r>
            <a:r>
              <a:rPr lang="en-US" altLang="zh-CN" dirty="0"/>
              <a:t>sqrt(n)</a:t>
            </a:r>
            <a:r>
              <a:rPr lang="zh-CN" altLang="en-US" dirty="0"/>
              <a:t>的距离，往左往右都可能走。但是右指针只会往右走！</a:t>
            </a:r>
            <a:endParaRPr lang="en-US" altLang="zh-CN" dirty="0"/>
          </a:p>
          <a:p>
            <a:r>
              <a:rPr lang="zh-CN" altLang="en-US" dirty="0"/>
              <a:t>所以不管当前块内有多少询问，当前块内的右指针只会向右走，所以这个块的右指针至多走</a:t>
            </a:r>
            <a:r>
              <a:rPr lang="en-US" altLang="zh-CN" dirty="0"/>
              <a:t>n</a:t>
            </a:r>
            <a:r>
              <a:rPr lang="zh-CN" altLang="en-US" dirty="0"/>
              <a:t>次，而左指针至多走</a:t>
            </a:r>
            <a:r>
              <a:rPr lang="en-US" altLang="zh-CN" dirty="0"/>
              <a:t>q</a:t>
            </a:r>
            <a:r>
              <a:rPr lang="zh-CN" altLang="en-US" dirty="0"/>
              <a:t>*</a:t>
            </a:r>
            <a:r>
              <a:rPr lang="en-US" altLang="zh-CN" dirty="0"/>
              <a:t>sqrt(n)</a:t>
            </a:r>
            <a:r>
              <a:rPr lang="zh-CN" altLang="en-US" dirty="0"/>
              <a:t>次。</a:t>
            </a:r>
            <a:endParaRPr lang="en-US" altLang="zh-CN" dirty="0"/>
          </a:p>
          <a:p>
            <a:r>
              <a:rPr lang="zh-CN" altLang="en-US" dirty="0"/>
              <a:t>即，一个块内的复杂度最多为 </a:t>
            </a:r>
            <a:r>
              <a:rPr lang="en-US" altLang="zh-CN" dirty="0" err="1"/>
              <a:t>n+q</a:t>
            </a:r>
            <a:r>
              <a:rPr lang="zh-CN" altLang="en-US" dirty="0"/>
              <a:t>*</a:t>
            </a:r>
            <a:r>
              <a:rPr lang="en-US" altLang="zh-CN" dirty="0"/>
              <a:t>sqrt(n).</a:t>
            </a:r>
          </a:p>
          <a:p>
            <a:endParaRPr lang="en-US" altLang="zh-CN" dirty="0"/>
          </a:p>
          <a:p>
            <a:r>
              <a:rPr lang="zh-CN" altLang="en-US" dirty="0"/>
              <a:t>接下来我们分析，块间的复杂度。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9114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74B87-9213-40CF-8477-6A7BE3F9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莫队算法</a:t>
            </a:r>
            <a:r>
              <a:rPr lang="en-US" altLang="zh-CN" dirty="0"/>
              <a:t>——</a:t>
            </a:r>
            <a:r>
              <a:rPr lang="zh-CN" altLang="en-US" dirty="0"/>
              <a:t>复杂度分析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82DD58-A7EE-4DD5-87EC-F44BECCE3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如果当前询问与下一个询问异块，左指针会进行一次块间的移动，我们会发现，这些移动永远是向右的。所以左指针在所有的块间移动加起来最多为</a:t>
            </a:r>
            <a:r>
              <a:rPr lang="en-US" altLang="zh-CN" dirty="0"/>
              <a:t>2</a:t>
            </a:r>
            <a:r>
              <a:rPr lang="zh-CN" altLang="en-US" dirty="0"/>
              <a:t>*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而右指针此时可能移动</a:t>
            </a:r>
            <a:r>
              <a:rPr lang="en-US" altLang="zh-CN" dirty="0"/>
              <a:t>n</a:t>
            </a:r>
            <a:r>
              <a:rPr lang="zh-CN" altLang="en-US" dirty="0"/>
              <a:t>次，块间的移动至多有</a:t>
            </a:r>
            <a:r>
              <a:rPr lang="en-US" altLang="zh-CN" dirty="0"/>
              <a:t>sqrt(n)</a:t>
            </a:r>
            <a:r>
              <a:rPr lang="zh-CN" altLang="en-US" dirty="0"/>
              <a:t>次，所以右指针在所有块间移动加起来最多</a:t>
            </a:r>
            <a:r>
              <a:rPr lang="en-US" altLang="zh-CN" dirty="0"/>
              <a:t>n</a:t>
            </a:r>
            <a:r>
              <a:rPr lang="zh-CN" altLang="en-US" dirty="0"/>
              <a:t>*</a:t>
            </a:r>
            <a:r>
              <a:rPr lang="en-US" altLang="zh-CN" dirty="0"/>
              <a:t>sqrt(n)</a:t>
            </a:r>
            <a:r>
              <a:rPr lang="zh-CN" altLang="en-US" dirty="0"/>
              <a:t>次。</a:t>
            </a:r>
            <a:endParaRPr lang="en-US" altLang="zh-CN" dirty="0"/>
          </a:p>
          <a:p>
            <a:r>
              <a:rPr lang="zh-CN" altLang="en-US" dirty="0"/>
              <a:t>那么总共的复杂度为</a:t>
            </a:r>
            <a:r>
              <a:rPr lang="en-US" altLang="zh-CN" dirty="0"/>
              <a:t>O(</a:t>
            </a:r>
            <a:r>
              <a:rPr lang="en-US" altLang="zh-CN" dirty="0" err="1"/>
              <a:t>n+q</a:t>
            </a:r>
            <a:r>
              <a:rPr lang="en-US" altLang="zh-CN" dirty="0"/>
              <a:t>*sqrt(n)+2*n+n*sqrt(n)) </a:t>
            </a:r>
            <a:r>
              <a:rPr lang="zh-CN" altLang="en-US" dirty="0"/>
              <a:t>即 </a:t>
            </a:r>
            <a:r>
              <a:rPr lang="en-US" altLang="zh-CN" dirty="0"/>
              <a:t>O((n+q)*sqrt(n))</a:t>
            </a:r>
          </a:p>
          <a:p>
            <a:endParaRPr lang="en-US" altLang="zh-CN" dirty="0"/>
          </a:p>
          <a:p>
            <a:r>
              <a:rPr lang="zh-CN" altLang="en-US" dirty="0"/>
              <a:t>当然，没有硬性规定</a:t>
            </a:r>
            <a:r>
              <a:rPr lang="en-US" altLang="zh-CN" dirty="0"/>
              <a:t>k=sqrt(n)</a:t>
            </a:r>
            <a:r>
              <a:rPr lang="zh-CN" altLang="en-US" dirty="0"/>
              <a:t>，</a:t>
            </a:r>
            <a:r>
              <a:rPr lang="en-US" altLang="zh-CN" dirty="0"/>
              <a:t>k</a:t>
            </a:r>
            <a:r>
              <a:rPr lang="zh-CN" altLang="en-US" dirty="0"/>
              <a:t>的大小很玄学。</a:t>
            </a:r>
          </a:p>
        </p:txBody>
      </p:sp>
    </p:spTree>
    <p:extLst>
      <p:ext uri="{BB962C8B-B14F-4D97-AF65-F5344CB8AC3E}">
        <p14:creationId xmlns:p14="http://schemas.microsoft.com/office/powerpoint/2010/main" val="2799616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082B6-FDA7-4E8E-A53A-A3559601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莫队算法</a:t>
            </a:r>
            <a:r>
              <a:rPr lang="en-US" altLang="zh-CN" dirty="0"/>
              <a:t>——</a:t>
            </a:r>
            <a:r>
              <a:rPr lang="zh-CN" altLang="en-US" dirty="0"/>
              <a:t>练习题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9F2A27-AFC1-49B7-922C-A957C6F16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3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B34AA-3873-4B16-B92D-DD840E0F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F67217-7885-4420-BFC0-8FC908E8A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CN" altLang="en-US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大力出奇迹”</a:t>
            </a:r>
            <a:endParaRPr lang="zh-CN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9632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2145A-1065-4E6D-8595-952CBA68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分块</a:t>
            </a:r>
            <a:r>
              <a:rPr lang="en-US" altLang="zh-CN" dirty="0"/>
              <a:t>——</a:t>
            </a:r>
            <a:r>
              <a:rPr lang="zh-CN" altLang="en-US" dirty="0"/>
              <a:t>简单介绍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6D6C5-0B09-44C2-A441-BB85B4165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分块很简单，就是分段预处理答案，在询问的时候，满足一整个块的，块间暴力；不满足完整一个区域的，块内直接暴力。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看道题目就懂了：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poj</a:t>
            </a:r>
            <a:r>
              <a:rPr lang="en-US" altLang="zh-CN" dirty="0"/>
              <a:t> 3264</a:t>
            </a:r>
            <a:r>
              <a:rPr lang="zh-CN" altLang="en-US" dirty="0"/>
              <a:t>，给出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，然后</a:t>
            </a:r>
            <a:r>
              <a:rPr lang="en-US" altLang="zh-CN" dirty="0"/>
              <a:t>n</a:t>
            </a:r>
            <a:r>
              <a:rPr lang="zh-CN" altLang="en-US" dirty="0"/>
              <a:t>个数字，然后</a:t>
            </a:r>
            <a:r>
              <a:rPr lang="en-US" altLang="zh-CN" dirty="0"/>
              <a:t>q</a:t>
            </a:r>
            <a:r>
              <a:rPr lang="zh-CN" altLang="en-US" dirty="0"/>
              <a:t>行，每行一个询</a:t>
            </a:r>
            <a:r>
              <a:rPr lang="en-US" altLang="zh-CN" dirty="0"/>
              <a:t>	</a:t>
            </a:r>
            <a:r>
              <a:rPr lang="zh-CN" altLang="en-US" dirty="0"/>
              <a:t>问，给你</a:t>
            </a:r>
            <a:r>
              <a:rPr lang="en-US" altLang="zh-CN" dirty="0"/>
              <a:t>l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zh-CN" altLang="en-US" dirty="0"/>
              <a:t>，保证</a:t>
            </a:r>
            <a:r>
              <a:rPr lang="en-US" altLang="zh-CN" dirty="0"/>
              <a:t>l&lt;r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让你求这个区间内最大的数字减去最小的数字的差。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704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09740-7356-4B05-BB67-CA3BC1B3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分块</a:t>
            </a:r>
            <a:r>
              <a:rPr lang="en-US" altLang="zh-CN" dirty="0"/>
              <a:t>——</a:t>
            </a:r>
            <a:r>
              <a:rPr lang="zh-CN" altLang="en-US" dirty="0"/>
              <a:t>例题 </a:t>
            </a:r>
            <a:r>
              <a:rPr lang="en-US" altLang="zh-CN" dirty="0"/>
              <a:t>poj 3264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F9B485-30DA-4001-AE9A-8B6711ECA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其实这是一道典型的</a:t>
            </a:r>
            <a:r>
              <a:rPr lang="en-US" altLang="zh-CN" dirty="0"/>
              <a:t>RMQ</a:t>
            </a:r>
            <a:r>
              <a:rPr lang="zh-CN" altLang="en-US" dirty="0"/>
              <a:t>问题（</a:t>
            </a:r>
            <a:r>
              <a:rPr lang="en-US" altLang="zh-CN" dirty="0"/>
              <a:t>Range Minimum/Maximum Query</a:t>
            </a:r>
            <a:r>
              <a:rPr lang="zh-CN" altLang="en-US" dirty="0"/>
              <a:t>），由于这道题在数据上不大，我们先用分块的做法来做一下，</a:t>
            </a:r>
            <a:r>
              <a:rPr lang="en-US" altLang="zh-CN" dirty="0"/>
              <a:t>rmq</a:t>
            </a:r>
            <a:r>
              <a:rPr lang="zh-CN" altLang="en-US" dirty="0"/>
              <a:t>的做法，之后会讲。</a:t>
            </a:r>
            <a:endParaRPr lang="en-US" altLang="zh-CN" dirty="0"/>
          </a:p>
          <a:p>
            <a:r>
              <a:rPr lang="en-US" altLang="zh-CN" dirty="0"/>
              <a:t>—— —— —— —— </a:t>
            </a:r>
            <a:r>
              <a:rPr lang="zh-CN" altLang="en-US" dirty="0"/>
              <a:t>假设左边，是我把</a:t>
            </a:r>
            <a:r>
              <a:rPr lang="en-US" altLang="zh-CN" dirty="0"/>
              <a:t>100 </a:t>
            </a:r>
            <a:r>
              <a:rPr lang="zh-CN" altLang="en-US" dirty="0"/>
              <a:t>个数字分成了四个块，然后我们预处理好，每一个块上的最大值和最小值。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现在我询问区间 </a:t>
            </a:r>
            <a:r>
              <a:rPr lang="en-US" altLang="zh-CN" dirty="0"/>
              <a:t>[1,100]</a:t>
            </a:r>
            <a:r>
              <a:rPr lang="zh-CN" altLang="en-US" dirty="0"/>
              <a:t>，那么我们只要问一下这四个块，然后取四个最大值里的最大值，四个最小值里的最小值，就可以知道</a:t>
            </a:r>
            <a:r>
              <a:rPr lang="en-US" altLang="zh-CN" dirty="0"/>
              <a:t>100</a:t>
            </a:r>
            <a:r>
              <a:rPr lang="zh-CN" altLang="en-US" dirty="0"/>
              <a:t>个数字中的最大值和最小值。也就是我们现在只要对块遍历一遍即可。（</a:t>
            </a:r>
            <a:r>
              <a:rPr lang="zh-CN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块间暴力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9588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D0BE4-16A2-4598-8584-8A63F4E1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分块</a:t>
            </a:r>
            <a:r>
              <a:rPr lang="en-US" altLang="zh-CN" dirty="0"/>
              <a:t>——</a:t>
            </a:r>
            <a:r>
              <a:rPr lang="zh-CN" altLang="en-US" dirty="0"/>
              <a:t>例题 </a:t>
            </a:r>
            <a:r>
              <a:rPr lang="en-US" altLang="zh-CN" dirty="0"/>
              <a:t>poj 3264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86F82-BE9E-414A-883F-9E4D2EFCA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zh-CN" altLang="en-US" dirty="0"/>
              <a:t>那么如果我现在询问</a:t>
            </a:r>
            <a:r>
              <a:rPr lang="en-US" altLang="zh-CN" dirty="0"/>
              <a:t>[1,24]</a:t>
            </a:r>
            <a:r>
              <a:rPr lang="zh-CN" altLang="en-US" dirty="0"/>
              <a:t>，这样就不是一个满的块了。所以我们之前预处理的东西现在用不了了，那怎么办？直接暴力，在里面遍历一遍找到答案。这样子我们需要对块的长度进行一次遍历。（</a:t>
            </a:r>
            <a:r>
              <a:rPr lang="zh-CN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块内暴力</a:t>
            </a:r>
            <a:r>
              <a:rPr lang="zh-CN" altLang="en-US" dirty="0"/>
              <a:t>）</a:t>
            </a:r>
            <a:endParaRPr lang="en-US" altLang="zh-CN" dirty="0"/>
          </a:p>
          <a:p>
            <a:pPr marL="514350" indent="-514350">
              <a:buFont typeface="+mj-lt"/>
              <a:buAutoNum type="arabicPeriod" startAt="2"/>
            </a:pPr>
            <a:r>
              <a:rPr lang="zh-CN" altLang="en-US" dirty="0"/>
              <a:t>那么如果我现在询问</a:t>
            </a:r>
            <a:r>
              <a:rPr lang="en-US" altLang="zh-CN" dirty="0"/>
              <a:t>[2,99]</a:t>
            </a:r>
            <a:r>
              <a:rPr lang="zh-CN" altLang="en-US" dirty="0"/>
              <a:t>，我们可以发现，两端不是一个满的块，中间有满的块。那么对于两端，我们像（</a:t>
            </a:r>
            <a:r>
              <a:rPr lang="en-US" altLang="zh-CN" dirty="0"/>
              <a:t>2</a:t>
            </a:r>
            <a:r>
              <a:rPr lang="zh-CN" altLang="en-US" dirty="0"/>
              <a:t>）中一样暴力，中间满块的地方，我们像（</a:t>
            </a:r>
            <a:r>
              <a:rPr lang="en-US" altLang="zh-CN" dirty="0"/>
              <a:t>1</a:t>
            </a:r>
            <a:r>
              <a:rPr lang="zh-CN" altLang="en-US" dirty="0"/>
              <a:t>）中一样暴力即可得出答案。这样我们需要对块的数量遍历一遍，再对块的长度遍历两遍。这也就是一组询问里最复杂的情况了。</a:t>
            </a:r>
            <a:endParaRPr lang="en-US" altLang="zh-CN" dirty="0"/>
          </a:p>
          <a:p>
            <a:pPr marL="514350" indent="-514350">
              <a:buFont typeface="+mj-lt"/>
              <a:buAutoNum type="arabicPeriod" startAt="2"/>
            </a:pPr>
            <a:r>
              <a:rPr lang="zh-CN" altLang="en-US" dirty="0"/>
              <a:t>那么我们假设有</a:t>
            </a:r>
            <a:r>
              <a:rPr lang="en-US" altLang="zh-CN" dirty="0"/>
              <a:t>n</a:t>
            </a:r>
            <a:r>
              <a:rPr lang="zh-CN" altLang="en-US" dirty="0"/>
              <a:t>个数字，分成</a:t>
            </a:r>
            <a:r>
              <a:rPr lang="en-US" altLang="zh-CN" dirty="0"/>
              <a:t>k</a:t>
            </a:r>
            <a:r>
              <a:rPr lang="zh-CN" altLang="en-US" dirty="0"/>
              <a:t>块，这样每个块的长度就为</a:t>
            </a:r>
            <a:r>
              <a:rPr lang="en-US" altLang="zh-CN" dirty="0"/>
              <a:t>n/k</a:t>
            </a:r>
            <a:r>
              <a:rPr lang="zh-CN" altLang="en-US" dirty="0"/>
              <a:t>，这里的</a:t>
            </a:r>
            <a:r>
              <a:rPr lang="en-US" altLang="zh-CN" dirty="0"/>
              <a:t>/</a:t>
            </a:r>
            <a:r>
              <a:rPr lang="zh-CN" altLang="en-US" dirty="0"/>
              <a:t>我们短暂的看成是数学上的除法，带有小数点那种。</a:t>
            </a:r>
          </a:p>
        </p:txBody>
      </p:sp>
    </p:spTree>
    <p:extLst>
      <p:ext uri="{BB962C8B-B14F-4D97-AF65-F5344CB8AC3E}">
        <p14:creationId xmlns:p14="http://schemas.microsoft.com/office/powerpoint/2010/main" val="157081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7E499-503B-43ED-A0CC-2E5028D5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分块</a:t>
            </a:r>
            <a:r>
              <a:rPr lang="en-US" altLang="zh-CN" dirty="0"/>
              <a:t>——</a:t>
            </a:r>
            <a:r>
              <a:rPr lang="zh-CN" altLang="en-US" dirty="0"/>
              <a:t>复杂度分析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2CA563-7B40-4AF4-A0FE-AFA1866C4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所以处理一组询问的时间复杂度就变成了</a:t>
            </a:r>
            <a:r>
              <a:rPr lang="en-US" altLang="zh-CN" dirty="0"/>
              <a:t>O(k+2</a:t>
            </a:r>
            <a:r>
              <a:rPr lang="zh-CN" altLang="en-US" dirty="0"/>
              <a:t>*</a:t>
            </a:r>
            <a:r>
              <a:rPr lang="en-US" altLang="zh-CN" dirty="0"/>
              <a:t>n/k)</a:t>
            </a:r>
            <a:r>
              <a:rPr lang="zh-CN" altLang="en-US" dirty="0"/>
              <a:t>，然后我们省略常数</a:t>
            </a:r>
            <a:r>
              <a:rPr lang="en-US" altLang="zh-CN" dirty="0"/>
              <a:t>2</a:t>
            </a:r>
            <a:r>
              <a:rPr lang="zh-CN" altLang="en-US" dirty="0"/>
              <a:t>，得到</a:t>
            </a:r>
            <a:r>
              <a:rPr lang="en-US" altLang="zh-CN" dirty="0"/>
              <a:t>O(</a:t>
            </a:r>
            <a:r>
              <a:rPr lang="en-US" altLang="zh-CN" dirty="0" err="1"/>
              <a:t>k+n</a:t>
            </a:r>
            <a:r>
              <a:rPr lang="en-US" altLang="zh-CN" dirty="0"/>
              <a:t>/k)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学过基本不等式的聪明的你，当</a:t>
            </a:r>
            <a:r>
              <a:rPr lang="en-US" altLang="zh-CN" dirty="0"/>
              <a:t>k</a:t>
            </a:r>
            <a:r>
              <a:rPr lang="zh-CN" altLang="en-US" dirty="0"/>
              <a:t>等于多少的时候，整体的复杂度最小呢？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a</a:t>
            </a:r>
            <a:r>
              <a:rPr lang="zh-CN" altLang="en-US" dirty="0"/>
              <a:t>*</a:t>
            </a:r>
            <a:r>
              <a:rPr lang="en-US" altLang="zh-CN" dirty="0"/>
              <a:t>b = P</a:t>
            </a:r>
            <a:r>
              <a:rPr lang="zh-CN" altLang="en-US" dirty="0"/>
              <a:t>一定时，</a:t>
            </a:r>
            <a:r>
              <a:rPr lang="en-US" altLang="zh-CN" dirty="0" err="1"/>
              <a:t>a+b</a:t>
            </a:r>
            <a:r>
              <a:rPr lang="en-US" altLang="zh-CN" dirty="0"/>
              <a:t>&gt;=2*sqrt(P)</a:t>
            </a:r>
          </a:p>
          <a:p>
            <a:endParaRPr lang="en-US" altLang="zh-CN" dirty="0"/>
          </a:p>
          <a:p>
            <a:r>
              <a:rPr lang="zh-CN" altLang="en-US" dirty="0"/>
              <a:t>所以 </a:t>
            </a:r>
            <a:r>
              <a:rPr lang="en-US" altLang="zh-CN" dirty="0"/>
              <a:t>k + n/k &gt;= 2 * sqrt(n)</a:t>
            </a:r>
            <a:r>
              <a:rPr lang="zh-CN" altLang="en-US" dirty="0"/>
              <a:t>，当且仅当 </a:t>
            </a:r>
            <a:r>
              <a:rPr lang="en-US" altLang="zh-CN" dirty="0"/>
              <a:t>k = sqrt(n)</a:t>
            </a:r>
            <a:r>
              <a:rPr lang="zh-CN" altLang="en-US" dirty="0"/>
              <a:t>的取等号。</a:t>
            </a:r>
          </a:p>
        </p:txBody>
      </p:sp>
    </p:spTree>
    <p:extLst>
      <p:ext uri="{BB962C8B-B14F-4D97-AF65-F5344CB8AC3E}">
        <p14:creationId xmlns:p14="http://schemas.microsoft.com/office/powerpoint/2010/main" val="965283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D1BB6-13F0-4BEE-A07B-5F90F5738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分组</a:t>
            </a:r>
            <a:r>
              <a:rPr lang="en-US" altLang="zh-CN" dirty="0"/>
              <a:t>——</a:t>
            </a:r>
            <a:r>
              <a:rPr lang="zh-CN" altLang="en-US" dirty="0"/>
              <a:t>区间修改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0CBD32-B8DA-40CA-B7AD-5541FB387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刚才那道题目，我们可以发现，只有询问，没有修改。那么如果现在</a:t>
            </a:r>
            <a:r>
              <a:rPr lang="en-US" altLang="zh-CN" dirty="0"/>
              <a:t>q</a:t>
            </a:r>
            <a:r>
              <a:rPr lang="zh-CN" altLang="en-US" dirty="0"/>
              <a:t>个</a:t>
            </a:r>
            <a:r>
              <a:rPr lang="en-US" altLang="zh-CN" dirty="0"/>
              <a:t>query</a:t>
            </a:r>
            <a:r>
              <a:rPr lang="zh-CN" altLang="en-US" dirty="0"/>
              <a:t>里面还包含有区间修改，即 给你</a:t>
            </a:r>
            <a:r>
              <a:rPr lang="en-US" altLang="zh-CN" dirty="0"/>
              <a:t>l r x</a:t>
            </a:r>
            <a:r>
              <a:rPr lang="zh-CN" altLang="en-US" dirty="0"/>
              <a:t>，将区间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内的数字加上</a:t>
            </a:r>
            <a:r>
              <a:rPr lang="en-US" altLang="zh-CN" dirty="0"/>
              <a:t>x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与区间查询同理，对每个块多开一个数组，保存块内数字的变化。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满块的修改，直接在块上修改；不满块的修改，暴力修改。记得更新块上的最值信息即可。复杂度与查询相同。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单点修改？不谈。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765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2EBA4-C197-4586-9D85-07414D44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莫队算法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09DF0-6E50-4512-A4EF-FEB162E67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“偷偷莽，万一过了呢”</a:t>
            </a:r>
            <a:endParaRPr lang="en-US" altLang="zh-CN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zh-CN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3240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C5A0F-D8FE-4114-8E69-2D005808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莫队算法</a:t>
            </a:r>
            <a:r>
              <a:rPr lang="en-US" altLang="zh-CN" dirty="0"/>
              <a:t>——</a:t>
            </a:r>
            <a:r>
              <a:rPr lang="zh-CN" altLang="en-US" dirty="0"/>
              <a:t>简单介绍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0B0EC5-8F20-4C8D-828B-74D1BBD47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将询问存储，经过一定的方式排序后，减少冗余查询的算法。由清华大学莫涛发明。这个排序的方法我们稍后详细讲。</a:t>
            </a:r>
            <a:endParaRPr lang="en-US" altLang="zh-CN" dirty="0"/>
          </a:p>
          <a:p>
            <a:r>
              <a:rPr lang="zh-CN" altLang="en-US" dirty="0"/>
              <a:t>因为要对询问进行排序，所以肯定是</a:t>
            </a:r>
            <a:r>
              <a:rPr lang="zh-CN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离线</a:t>
            </a:r>
            <a:r>
              <a:rPr lang="zh-CN" altLang="en-US" dirty="0"/>
              <a:t>的。</a:t>
            </a:r>
            <a:endParaRPr lang="en-US" altLang="zh-CN" dirty="0"/>
          </a:p>
          <a:p>
            <a:r>
              <a:rPr lang="zh-CN" altLang="en-US" dirty="0"/>
              <a:t>如果知道</a:t>
            </a:r>
            <a:r>
              <a:rPr lang="en-US" altLang="zh-CN" dirty="0"/>
              <a:t>[</a:t>
            </a:r>
            <a:r>
              <a:rPr lang="en-US" altLang="zh-CN" dirty="0" err="1"/>
              <a:t>l,m</a:t>
            </a:r>
            <a:r>
              <a:rPr lang="en-US" altLang="zh-CN" dirty="0"/>
              <a:t>]</a:t>
            </a:r>
            <a:r>
              <a:rPr lang="zh-CN" altLang="en-US" dirty="0"/>
              <a:t>和</a:t>
            </a:r>
            <a:r>
              <a:rPr lang="en-US" altLang="zh-CN" dirty="0"/>
              <a:t>[m+1,r]</a:t>
            </a:r>
            <a:r>
              <a:rPr lang="zh-CN" altLang="en-US" dirty="0"/>
              <a:t>的信息，就可以知道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的信息，这个叫做满足区间加法。如果从题目中的信息，我们发现满足区间加法，那么就可以用线段树。但是如果不满足区间加法呢？</a:t>
            </a:r>
            <a:endParaRPr lang="en-US" altLang="zh-CN" dirty="0"/>
          </a:p>
          <a:p>
            <a:r>
              <a:rPr lang="zh-CN" altLang="en-US" dirty="0"/>
              <a:t>如统计区间内不同的数字有几个，就不能用线段树。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113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1439</Words>
  <Application>Microsoft Office PowerPoint</Application>
  <PresentationFormat>宽屏</PresentationFormat>
  <Paragraphs>86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分块、莫队</vt:lpstr>
      <vt:lpstr>分块</vt:lpstr>
      <vt:lpstr>分块——简单介绍</vt:lpstr>
      <vt:lpstr>分块——例题 poj 3264</vt:lpstr>
      <vt:lpstr>分块——例题 poj 3264</vt:lpstr>
      <vt:lpstr>分块——复杂度分析</vt:lpstr>
      <vt:lpstr>分组——区间修改</vt:lpstr>
      <vt:lpstr>莫队算法</vt:lpstr>
      <vt:lpstr>莫队算法——简单介绍</vt:lpstr>
      <vt:lpstr>莫队算法——算法原理</vt:lpstr>
      <vt:lpstr>莫队算法——算法原理</vt:lpstr>
      <vt:lpstr>莫队算法——算法原理</vt:lpstr>
      <vt:lpstr>莫队算法——复杂度分析</vt:lpstr>
      <vt:lpstr>莫队算法——复杂度分析</vt:lpstr>
      <vt:lpstr>莫队算法——练习题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分块、莫队</dc:title>
  <dc:creator>Gu Gavin</dc:creator>
  <cp:lastModifiedBy>Gu Gavin</cp:lastModifiedBy>
  <cp:revision>81</cp:revision>
  <dcterms:created xsi:type="dcterms:W3CDTF">2018-07-09T08:18:49Z</dcterms:created>
  <dcterms:modified xsi:type="dcterms:W3CDTF">2018-07-17T12:23:17Z</dcterms:modified>
</cp:coreProperties>
</file>