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5" r:id="rId5"/>
    <p:sldId id="264" r:id="rId6"/>
    <p:sldId id="259" r:id="rId7"/>
    <p:sldId id="260" r:id="rId8"/>
    <p:sldId id="261" r:id="rId9"/>
    <p:sldId id="266" r:id="rId10"/>
    <p:sldId id="267" r:id="rId11"/>
    <p:sldId id="268" r:id="rId12"/>
    <p:sldId id="256" r:id="rId13"/>
    <p:sldId id="272" r:id="rId14"/>
    <p:sldId id="273"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9" autoAdjust="0"/>
    <p:restoredTop sz="94660"/>
  </p:normalViewPr>
  <p:slideViewPr>
    <p:cSldViewPr snapToGrid="0">
      <p:cViewPr varScale="1">
        <p:scale>
          <a:sx n="87" d="100"/>
          <a:sy n="87"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73665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27944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32423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192346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8466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2538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08124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2279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76584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316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C1312-1AB7-4FB1-B05B-ED59100CC9E5}" type="datetimeFigureOut">
              <a:rPr lang="zh-CN" altLang="en-US" smtClean="0"/>
              <a:t>2018/8/7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42223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C1312-1AB7-4FB1-B05B-ED59100CC9E5}" type="datetimeFigureOut">
              <a:rPr lang="zh-CN" altLang="en-US" smtClean="0"/>
              <a:t>2018/8/7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1802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372" y="1497240"/>
            <a:ext cx="8022772" cy="1325563"/>
          </a:xfrm>
        </p:spPr>
        <p:txBody>
          <a:bodyPr/>
          <a:lstStyle/>
          <a:p>
            <a:r>
              <a:rPr lang="zh-CN" altLang="en-US" dirty="0" smtClean="0"/>
              <a:t>高级数据结构</a:t>
            </a:r>
            <a:r>
              <a:rPr lang="en-US" altLang="zh-CN" dirty="0"/>
              <a:t>——</a:t>
            </a:r>
            <a:r>
              <a:rPr lang="zh-CN" altLang="en-US" dirty="0" smtClean="0"/>
              <a:t>动态</a:t>
            </a:r>
            <a:r>
              <a:rPr lang="zh-CN" altLang="en-US" dirty="0"/>
              <a:t>树</a:t>
            </a:r>
          </a:p>
        </p:txBody>
      </p:sp>
      <p:sp>
        <p:nvSpPr>
          <p:cNvPr id="4" name="标题 1"/>
          <p:cNvSpPr txBox="1">
            <a:spLocks/>
          </p:cNvSpPr>
          <p:nvPr/>
        </p:nvSpPr>
        <p:spPr>
          <a:xfrm>
            <a:off x="7620001" y="3203802"/>
            <a:ext cx="40168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By  </a:t>
            </a:r>
            <a:r>
              <a:rPr lang="zh-CN" altLang="en-US" dirty="0" smtClean="0"/>
              <a:t>张骏</a:t>
            </a:r>
            <a:endParaRPr lang="zh-CN" altLang="en-US" dirty="0"/>
          </a:p>
        </p:txBody>
      </p:sp>
    </p:spTree>
    <p:extLst>
      <p:ext uri="{BB962C8B-B14F-4D97-AF65-F5344CB8AC3E}">
        <p14:creationId xmlns:p14="http://schemas.microsoft.com/office/powerpoint/2010/main" val="3319955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操作四</a:t>
            </a:r>
            <a:r>
              <a:rPr lang="en-US" altLang="zh-CN" dirty="0" smtClean="0"/>
              <a:t>——link</a:t>
            </a:r>
            <a:endParaRPr lang="zh-CN" altLang="en-US" dirty="0"/>
          </a:p>
        </p:txBody>
      </p:sp>
      <p:sp>
        <p:nvSpPr>
          <p:cNvPr id="3" name="内容占位符 2"/>
          <p:cNvSpPr>
            <a:spLocks noGrp="1"/>
          </p:cNvSpPr>
          <p:nvPr>
            <p:ph idx="1"/>
          </p:nvPr>
        </p:nvSpPr>
        <p:spPr>
          <a:xfrm>
            <a:off x="838200" y="1825624"/>
            <a:ext cx="10515600" cy="2171473"/>
          </a:xfrm>
        </p:spPr>
        <p:txBody>
          <a:bodyPr>
            <a:normAutofit lnSpcReduction="10000"/>
          </a:bodyPr>
          <a:lstStyle/>
          <a:p>
            <a:pPr>
              <a:lnSpc>
                <a:spcPct val="100000"/>
              </a:lnSpc>
            </a:pPr>
            <a:r>
              <a:rPr lang="zh-CN" altLang="en-US" dirty="0" smtClean="0"/>
              <a:t>我们对于动态树采取类似并查集的方法，首先我们</a:t>
            </a:r>
            <a:r>
              <a:rPr lang="en-US" altLang="zh-CN" dirty="0" err="1" smtClean="0"/>
              <a:t>make_root</a:t>
            </a:r>
            <a:r>
              <a:rPr lang="en-US" altLang="zh-CN" dirty="0" smtClean="0"/>
              <a:t>(x)</a:t>
            </a:r>
            <a:r>
              <a:rPr lang="zh-CN" altLang="en-US" dirty="0" smtClean="0"/>
              <a:t>这样</a:t>
            </a:r>
            <a:r>
              <a:rPr lang="en-US" altLang="zh-CN" dirty="0" smtClean="0"/>
              <a:t>x</a:t>
            </a:r>
            <a:r>
              <a:rPr lang="zh-CN" altLang="en-US" dirty="0" smtClean="0"/>
              <a:t>就成为了一个完整的树的顶端 这样我们就可以不用考虑</a:t>
            </a:r>
            <a:r>
              <a:rPr lang="en-US" altLang="zh-CN" dirty="0" smtClean="0"/>
              <a:t>x</a:t>
            </a:r>
            <a:r>
              <a:rPr lang="zh-CN" altLang="en-US" dirty="0" smtClean="0"/>
              <a:t>的儿子的问题，此时</a:t>
            </a:r>
            <a:r>
              <a:rPr lang="en-US" altLang="zh-CN" dirty="0" err="1" smtClean="0"/>
              <a:t>Fa</a:t>
            </a:r>
            <a:r>
              <a:rPr lang="en-US" altLang="zh-CN" dirty="0" smtClean="0"/>
              <a:t>(x)</a:t>
            </a:r>
            <a:r>
              <a:rPr lang="zh-CN" altLang="en-US" dirty="0" smtClean="0"/>
              <a:t>一定是等于</a:t>
            </a:r>
            <a:r>
              <a:rPr lang="en-US" altLang="zh-CN" dirty="0" smtClean="0"/>
              <a:t>0</a:t>
            </a:r>
            <a:r>
              <a:rPr lang="zh-CN" altLang="en-US" dirty="0" smtClean="0"/>
              <a:t>，那么我们可以让</a:t>
            </a:r>
            <a:r>
              <a:rPr lang="en-US" altLang="zh-CN" dirty="0" err="1" smtClean="0"/>
              <a:t>Fa</a:t>
            </a:r>
            <a:r>
              <a:rPr lang="en-US" altLang="zh-CN" dirty="0" smtClean="0"/>
              <a:t>(x)=y</a:t>
            </a:r>
            <a:r>
              <a:rPr lang="zh-CN" altLang="en-US" dirty="0" smtClean="0"/>
              <a:t/>
            </a:r>
            <a:br>
              <a:rPr lang="zh-CN" altLang="en-US" dirty="0" smtClean="0"/>
            </a:br>
            <a:r>
              <a:rPr lang="zh-CN" altLang="en-US" dirty="0" smtClean="0"/>
              <a:t>同样我们举个例子假设我们有</a:t>
            </a:r>
            <a:r>
              <a:rPr lang="en-US" altLang="zh-CN" dirty="0" smtClean="0"/>
              <a:t>1, 2</a:t>
            </a:r>
            <a:r>
              <a:rPr lang="zh-CN" altLang="en-US" dirty="0" smtClean="0"/>
              <a:t>成为一棵树， </a:t>
            </a:r>
            <a:r>
              <a:rPr lang="en-US" altLang="zh-CN" dirty="0" smtClean="0"/>
              <a:t>3, 4</a:t>
            </a:r>
            <a:r>
              <a:rPr lang="zh-CN" altLang="en-US" dirty="0" smtClean="0"/>
              <a:t>成为了一棵树，那么我们如下：那么</a:t>
            </a:r>
            <a:r>
              <a:rPr lang="en-US" altLang="zh-CN" dirty="0" smtClean="0"/>
              <a:t>Link(2, 4)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62" y="3997098"/>
            <a:ext cx="3952875" cy="1476375"/>
          </a:xfrm>
          <a:prstGeom prst="rect">
            <a:avLst/>
          </a:prstGeom>
        </p:spPr>
      </p:pic>
      <p:sp>
        <p:nvSpPr>
          <p:cNvPr id="6" name="文本框 5"/>
          <p:cNvSpPr txBox="1"/>
          <p:nvPr/>
        </p:nvSpPr>
        <p:spPr>
          <a:xfrm>
            <a:off x="5867398" y="4104696"/>
            <a:ext cx="1515223" cy="369332"/>
          </a:xfrm>
          <a:prstGeom prst="rect">
            <a:avLst/>
          </a:prstGeom>
          <a:noFill/>
        </p:spPr>
        <p:txBody>
          <a:bodyPr wrap="none" rtlCol="0">
            <a:spAutoFit/>
          </a:bodyPr>
          <a:lstStyle/>
          <a:p>
            <a:r>
              <a:rPr lang="en-US" altLang="zh-CN" dirty="0" err="1"/>
              <a:t>make_root</a:t>
            </a:r>
            <a:r>
              <a:rPr lang="en-US" altLang="zh-CN" dirty="0"/>
              <a:t>(2) </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62" y="3997097"/>
            <a:ext cx="3952875" cy="1476375"/>
          </a:xfrm>
          <a:prstGeom prst="rect">
            <a:avLst/>
          </a:prstGeom>
        </p:spPr>
      </p:pic>
      <p:sp>
        <p:nvSpPr>
          <p:cNvPr id="8" name="文本框 7"/>
          <p:cNvSpPr txBox="1"/>
          <p:nvPr/>
        </p:nvSpPr>
        <p:spPr>
          <a:xfrm>
            <a:off x="6155874" y="4608965"/>
            <a:ext cx="938270" cy="369332"/>
          </a:xfrm>
          <a:prstGeom prst="rect">
            <a:avLst/>
          </a:prstGeom>
          <a:noFill/>
        </p:spPr>
        <p:txBody>
          <a:bodyPr wrap="none" rtlCol="0">
            <a:spAutoFit/>
          </a:bodyPr>
          <a:lstStyle/>
          <a:p>
            <a:r>
              <a:rPr lang="en-US" altLang="zh-CN" dirty="0" err="1"/>
              <a:t>Fa</a:t>
            </a:r>
            <a:r>
              <a:rPr lang="en-US" altLang="zh-CN" dirty="0"/>
              <a:t>(2)=4 </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781" y="3420154"/>
            <a:ext cx="2400300" cy="3305175"/>
          </a:xfrm>
          <a:prstGeom prst="rect">
            <a:avLst/>
          </a:prstGeom>
        </p:spPr>
      </p:pic>
    </p:spTree>
    <p:extLst>
      <p:ext uri="{BB962C8B-B14F-4D97-AF65-F5344CB8AC3E}">
        <p14:creationId xmlns:p14="http://schemas.microsoft.com/office/powerpoint/2010/main" val="2799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操作五</a:t>
            </a:r>
            <a:r>
              <a:rPr lang="en-US" altLang="zh-CN" dirty="0" smtClean="0"/>
              <a:t>——</a:t>
            </a:r>
            <a:r>
              <a:rPr lang="en-US" altLang="zh-CN" dirty="0"/>
              <a:t>cut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首先</a:t>
            </a:r>
            <a:r>
              <a:rPr lang="en-US" altLang="zh-CN" dirty="0"/>
              <a:t>Cut(</a:t>
            </a:r>
            <a:r>
              <a:rPr lang="en-US" altLang="zh-CN" dirty="0" err="1"/>
              <a:t>x,y</a:t>
            </a:r>
            <a:r>
              <a:rPr lang="en-US" altLang="zh-CN" dirty="0"/>
              <a:t>)</a:t>
            </a:r>
            <a:r>
              <a:rPr lang="zh-CN" altLang="en-US" dirty="0"/>
              <a:t>表示断开</a:t>
            </a:r>
            <a:r>
              <a:rPr lang="en-US" altLang="zh-CN" dirty="0"/>
              <a:t>x</a:t>
            </a:r>
            <a:r>
              <a:rPr lang="zh-CN" altLang="en-US" dirty="0"/>
              <a:t>和</a:t>
            </a:r>
            <a:r>
              <a:rPr lang="en-US" altLang="zh-CN" dirty="0"/>
              <a:t>y</a:t>
            </a:r>
            <a:r>
              <a:rPr lang="zh-CN" altLang="en-US" dirty="0"/>
              <a:t>的连接，那么我们同理首先</a:t>
            </a:r>
            <a:r>
              <a:rPr lang="en-US" altLang="zh-CN" dirty="0" err="1"/>
              <a:t>make_root</a:t>
            </a:r>
            <a:r>
              <a:rPr lang="en-US" altLang="zh-CN" dirty="0"/>
              <a:t>(x)</a:t>
            </a:r>
            <a:r>
              <a:rPr lang="zh-CN" altLang="en-US" dirty="0"/>
              <a:t>这样</a:t>
            </a:r>
            <a:r>
              <a:rPr lang="en-US" altLang="zh-CN" dirty="0"/>
              <a:t>x</a:t>
            </a:r>
            <a:r>
              <a:rPr lang="zh-CN" altLang="en-US" dirty="0"/>
              <a:t>就成为了整个树的顶端此时用</a:t>
            </a:r>
            <a:r>
              <a:rPr lang="en-US" altLang="zh-CN" dirty="0"/>
              <a:t>Access(y)</a:t>
            </a:r>
            <a:r>
              <a:rPr lang="zh-CN" altLang="en-US" dirty="0"/>
              <a:t>那么</a:t>
            </a:r>
            <a:r>
              <a:rPr lang="en-US" altLang="zh-CN" dirty="0"/>
              <a:t>y</a:t>
            </a:r>
            <a:r>
              <a:rPr lang="zh-CN" altLang="en-US" dirty="0"/>
              <a:t>和</a:t>
            </a:r>
            <a:r>
              <a:rPr lang="en-US" altLang="zh-CN" dirty="0"/>
              <a:t>x</a:t>
            </a:r>
            <a:r>
              <a:rPr lang="zh-CN" altLang="en-US" dirty="0"/>
              <a:t>一定是在同一条链上然后我们使用</a:t>
            </a:r>
            <a:r>
              <a:rPr lang="en-US" altLang="zh-CN" dirty="0"/>
              <a:t>Splay</a:t>
            </a:r>
            <a:r>
              <a:rPr lang="zh-CN" altLang="en-US" dirty="0"/>
              <a:t>将</a:t>
            </a:r>
            <a:r>
              <a:rPr lang="en-US" altLang="zh-CN" dirty="0"/>
              <a:t>y</a:t>
            </a:r>
            <a:r>
              <a:rPr lang="zh-CN" altLang="en-US" dirty="0"/>
              <a:t>旋转到顶部，因为</a:t>
            </a:r>
            <a:r>
              <a:rPr lang="en-US" altLang="zh-CN" dirty="0"/>
              <a:t>x</a:t>
            </a:r>
            <a:r>
              <a:rPr lang="zh-CN" altLang="en-US" dirty="0"/>
              <a:t>和</a:t>
            </a:r>
            <a:r>
              <a:rPr lang="en-US" altLang="zh-CN" dirty="0"/>
              <a:t>y</a:t>
            </a:r>
            <a:r>
              <a:rPr lang="zh-CN" altLang="en-US" dirty="0"/>
              <a:t>一定相连，同时</a:t>
            </a:r>
            <a:r>
              <a:rPr lang="en-US" altLang="zh-CN" dirty="0"/>
              <a:t>Splay</a:t>
            </a:r>
            <a:r>
              <a:rPr lang="zh-CN" altLang="en-US" dirty="0"/>
              <a:t>并不会干扰到</a:t>
            </a:r>
            <a:r>
              <a:rPr lang="en-US" altLang="zh-CN" dirty="0"/>
              <a:t>x</a:t>
            </a:r>
            <a:r>
              <a:rPr lang="zh-CN" altLang="en-US" dirty="0"/>
              <a:t>的深度，那么在</a:t>
            </a:r>
            <a:r>
              <a:rPr lang="en-US" altLang="zh-CN" dirty="0"/>
              <a:t>Splay</a:t>
            </a:r>
            <a:r>
              <a:rPr lang="zh-CN" altLang="en-US" dirty="0"/>
              <a:t>之后</a:t>
            </a:r>
            <a:r>
              <a:rPr lang="en-US" altLang="zh-CN" dirty="0"/>
              <a:t>x</a:t>
            </a:r>
            <a:r>
              <a:rPr lang="zh-CN" altLang="en-US" dirty="0"/>
              <a:t>的深度一定是</a:t>
            </a:r>
            <a:r>
              <a:rPr lang="en-US" altLang="zh-CN" dirty="0"/>
              <a:t>y</a:t>
            </a:r>
            <a:r>
              <a:rPr lang="zh-CN" altLang="en-US" dirty="0"/>
              <a:t>的深度</a:t>
            </a:r>
            <a:r>
              <a:rPr lang="en-US" altLang="zh-CN" dirty="0"/>
              <a:t>+1</a:t>
            </a:r>
            <a:r>
              <a:rPr lang="zh-CN" altLang="en-US" dirty="0"/>
              <a:t>同时因为</a:t>
            </a:r>
            <a:r>
              <a:rPr lang="en-US" altLang="zh-CN" dirty="0"/>
              <a:t>x</a:t>
            </a:r>
            <a:r>
              <a:rPr lang="zh-CN" altLang="en-US" dirty="0"/>
              <a:t>和</a:t>
            </a:r>
            <a:r>
              <a:rPr lang="en-US" altLang="zh-CN" dirty="0"/>
              <a:t>y</a:t>
            </a:r>
            <a:r>
              <a:rPr lang="zh-CN" altLang="en-US" dirty="0"/>
              <a:t>相连所以我们判断</a:t>
            </a:r>
            <a:r>
              <a:rPr lang="en-US" altLang="zh-CN" dirty="0"/>
              <a:t>x</a:t>
            </a:r>
            <a:r>
              <a:rPr lang="zh-CN" altLang="en-US" dirty="0"/>
              <a:t>和</a:t>
            </a:r>
            <a:r>
              <a:rPr lang="en-US" altLang="zh-CN" dirty="0"/>
              <a:t>y</a:t>
            </a:r>
            <a:r>
              <a:rPr lang="zh-CN" altLang="en-US" dirty="0"/>
              <a:t>一定是</a:t>
            </a:r>
            <a:r>
              <a:rPr lang="en-US" altLang="zh-CN" dirty="0"/>
              <a:t>x</a:t>
            </a:r>
            <a:r>
              <a:rPr lang="zh-CN" altLang="en-US" dirty="0"/>
              <a:t>是</a:t>
            </a:r>
            <a:r>
              <a:rPr lang="en-US" altLang="zh-CN" dirty="0"/>
              <a:t>y</a:t>
            </a:r>
            <a:r>
              <a:rPr lang="zh-CN" altLang="en-US" dirty="0"/>
              <a:t>的左儿子（为什么不是右儿子那是因为我们之前已经</a:t>
            </a:r>
            <a:r>
              <a:rPr lang="en-US" altLang="zh-CN" dirty="0" err="1"/>
              <a:t>make_root</a:t>
            </a:r>
            <a:r>
              <a:rPr lang="en-US" altLang="zh-CN" dirty="0"/>
              <a:t>(x)</a:t>
            </a:r>
            <a:r>
              <a:rPr lang="zh-CN" altLang="en-US" dirty="0"/>
              <a:t>所以可以保证没有深度比</a:t>
            </a:r>
            <a:r>
              <a:rPr lang="en-US" altLang="zh-CN" dirty="0"/>
              <a:t>x</a:t>
            </a:r>
            <a:r>
              <a:rPr lang="zh-CN" altLang="en-US" dirty="0"/>
              <a:t>更</a:t>
            </a:r>
            <a:r>
              <a:rPr lang="zh-CN" altLang="en-US" dirty="0" smtClean="0"/>
              <a:t>浅的节点了。</a:t>
            </a:r>
            <a:endParaRPr lang="zh-CN" altLang="en-US" dirty="0"/>
          </a:p>
        </p:txBody>
      </p:sp>
    </p:spTree>
    <p:extLst>
      <p:ext uri="{BB962C8B-B14F-4D97-AF65-F5344CB8AC3E}">
        <p14:creationId xmlns:p14="http://schemas.microsoft.com/office/powerpoint/2010/main" val="200244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5286" y="2333470"/>
            <a:ext cx="7249885" cy="534163"/>
          </a:xfrm>
        </p:spPr>
        <p:txBody>
          <a:bodyPr>
            <a:normAutofit/>
          </a:bodyPr>
          <a:lstStyle/>
          <a:p>
            <a:r>
              <a:rPr lang="en-US" altLang="zh-CN" sz="2400" dirty="0">
                <a:latin typeface="+mn-lt"/>
                <a:ea typeface="+mn-ea"/>
                <a:cs typeface="+mn-cs"/>
              </a:rPr>
              <a:t>http://www.cnblogs.com/BLADEVIL/p/3510997.html</a:t>
            </a:r>
            <a:endParaRPr lang="zh-CN" altLang="en-US" sz="2400" dirty="0">
              <a:latin typeface="+mn-lt"/>
              <a:ea typeface="+mn-ea"/>
              <a:cs typeface="+mn-cs"/>
            </a:endParaRPr>
          </a:p>
        </p:txBody>
      </p:sp>
      <p:sp>
        <p:nvSpPr>
          <p:cNvPr id="3" name="副标题 2"/>
          <p:cNvSpPr>
            <a:spLocks noGrp="1"/>
          </p:cNvSpPr>
          <p:nvPr>
            <p:ph type="subTitle" idx="1"/>
          </p:nvPr>
        </p:nvSpPr>
        <p:spPr>
          <a:xfrm>
            <a:off x="217714" y="3210005"/>
            <a:ext cx="9144000" cy="556305"/>
          </a:xfrm>
        </p:spPr>
        <p:txBody>
          <a:bodyPr/>
          <a:lstStyle/>
          <a:p>
            <a:r>
              <a:rPr lang="en-US" altLang="zh-CN" dirty="0" smtClean="0"/>
              <a:t>http://blog.csdn.net/jeremygjy/article/details/51078087</a:t>
            </a:r>
            <a:endParaRPr lang="zh-CN" altLang="en-US" dirty="0"/>
          </a:p>
        </p:txBody>
      </p:sp>
      <p:sp>
        <p:nvSpPr>
          <p:cNvPr id="4" name="文本框 3"/>
          <p:cNvSpPr txBox="1"/>
          <p:nvPr/>
        </p:nvSpPr>
        <p:spPr>
          <a:xfrm>
            <a:off x="925286" y="1066614"/>
            <a:ext cx="7571303" cy="646331"/>
          </a:xfrm>
          <a:prstGeom prst="rect">
            <a:avLst/>
          </a:prstGeom>
          <a:noFill/>
        </p:spPr>
        <p:txBody>
          <a:bodyPr wrap="none" rtlCol="0">
            <a:spAutoFit/>
          </a:bodyPr>
          <a:lstStyle/>
          <a:p>
            <a:r>
              <a:rPr lang="zh-CN" altLang="en-US" sz="3600" dirty="0" smtClean="0">
                <a:latin typeface="+mj-ea"/>
                <a:ea typeface="+mj-ea"/>
              </a:rPr>
              <a:t>更多详细内容可以查看以下两篇博客</a:t>
            </a:r>
            <a:endParaRPr lang="zh-CN" altLang="en-US" sz="3600" dirty="0">
              <a:latin typeface="+mj-ea"/>
              <a:ea typeface="+mj-ea"/>
            </a:endParaRPr>
          </a:p>
        </p:txBody>
      </p:sp>
    </p:spTree>
    <p:extLst>
      <p:ext uri="{BB962C8B-B14F-4D97-AF65-F5344CB8AC3E}">
        <p14:creationId xmlns:p14="http://schemas.microsoft.com/office/powerpoint/2010/main" val="950013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01674"/>
          </a:xfrm>
        </p:spPr>
        <p:txBody>
          <a:bodyPr>
            <a:normAutofit/>
          </a:bodyPr>
          <a:lstStyle/>
          <a:p>
            <a:r>
              <a:rPr lang="en-US" altLang="zh-CN" dirty="0" smtClean="0"/>
              <a:t>HYSBZ 2049</a:t>
            </a:r>
            <a:r>
              <a:rPr lang="en-US" altLang="zh-CN" dirty="0"/>
              <a:t>: [Sdoi2008]Cave </a:t>
            </a:r>
            <a:r>
              <a:rPr lang="zh-CN" altLang="en-US" dirty="0"/>
              <a:t>洞穴勘测</a:t>
            </a:r>
          </a:p>
        </p:txBody>
      </p:sp>
      <p:sp>
        <p:nvSpPr>
          <p:cNvPr id="3" name="内容占位符 2"/>
          <p:cNvSpPr>
            <a:spLocks noGrp="1"/>
          </p:cNvSpPr>
          <p:nvPr>
            <p:ph idx="1"/>
          </p:nvPr>
        </p:nvSpPr>
        <p:spPr>
          <a:xfrm>
            <a:off x="838200" y="1230086"/>
            <a:ext cx="10515600" cy="5301343"/>
          </a:xfrm>
        </p:spPr>
        <p:txBody>
          <a:bodyPr>
            <a:normAutofit fontScale="62500" lnSpcReduction="20000"/>
          </a:bodyPr>
          <a:lstStyle/>
          <a:p>
            <a:pPr>
              <a:lnSpc>
                <a:spcPct val="120000"/>
              </a:lnSpc>
            </a:pPr>
            <a:r>
              <a:rPr lang="zh-CN" altLang="en-US" dirty="0" smtClean="0"/>
              <a:t>         </a:t>
            </a:r>
            <a:r>
              <a:rPr lang="zh-CN" altLang="en-US" spc="150" dirty="0" smtClean="0"/>
              <a:t>辉</a:t>
            </a:r>
            <a:r>
              <a:rPr lang="zh-CN" altLang="en-US" spc="150" dirty="0"/>
              <a:t>辉热衷于洞穴勘测。某天，他按照地图来到了一片被标记为</a:t>
            </a:r>
            <a:r>
              <a:rPr lang="en-US" altLang="zh-CN" spc="150" dirty="0"/>
              <a:t>JSZX</a:t>
            </a:r>
            <a:r>
              <a:rPr lang="zh-CN" altLang="en-US" spc="150" dirty="0"/>
              <a:t>的洞穴群地区。经过初步勘测，辉辉发现这片区域由</a:t>
            </a:r>
            <a:r>
              <a:rPr lang="en-US" altLang="zh-CN" spc="150" dirty="0"/>
              <a:t>n</a:t>
            </a:r>
            <a:r>
              <a:rPr lang="zh-CN" altLang="en-US" spc="150" dirty="0"/>
              <a:t>个洞穴（分别编号为</a:t>
            </a:r>
            <a:r>
              <a:rPr lang="en-US" altLang="zh-CN" spc="150" dirty="0"/>
              <a:t>1</a:t>
            </a:r>
            <a:r>
              <a:rPr lang="zh-CN" altLang="en-US" spc="150" dirty="0"/>
              <a:t>到</a:t>
            </a:r>
            <a:r>
              <a:rPr lang="en-US" altLang="zh-CN" spc="150" dirty="0"/>
              <a:t>n</a:t>
            </a:r>
            <a:r>
              <a:rPr lang="zh-CN" altLang="en-US" spc="150" dirty="0"/>
              <a:t>）以及若干通道组成，并且每条通道连接了恰好两个洞穴。假如两个洞穴可以通过一条或者多条通道按一定顺序连接起来，那么这两个洞穴就是连通的，按顺序连接在一起的这些通道则被称之为这两个洞穴之间的一条路径。洞穴都十分坚固无法破坏，然而通道不太稳定，时常因为外界影响而发生改变，比如，根据有关仪器的监测结果，</a:t>
            </a:r>
            <a:r>
              <a:rPr lang="en-US" altLang="zh-CN" spc="150" dirty="0"/>
              <a:t>123</a:t>
            </a:r>
            <a:r>
              <a:rPr lang="zh-CN" altLang="en-US" spc="150" dirty="0"/>
              <a:t>号洞穴和</a:t>
            </a:r>
            <a:r>
              <a:rPr lang="en-US" altLang="zh-CN" spc="150" dirty="0"/>
              <a:t>127</a:t>
            </a:r>
            <a:r>
              <a:rPr lang="zh-CN" altLang="en-US" spc="150" dirty="0"/>
              <a:t>号洞穴之间有时会出现一条通道，有时这条通道又会因为某种稀奇古怪的原因被毁。辉辉有一台监测仪器可以实时将通道的每一次改变状况在辉辉手边的终端机上显示：如果监测到洞穴</a:t>
            </a:r>
            <a:r>
              <a:rPr lang="en-US" altLang="zh-CN" spc="150" dirty="0"/>
              <a:t>u</a:t>
            </a:r>
            <a:r>
              <a:rPr lang="zh-CN" altLang="en-US" spc="150" dirty="0"/>
              <a:t>和洞穴</a:t>
            </a:r>
            <a:r>
              <a:rPr lang="en-US" altLang="zh-CN" spc="150" dirty="0"/>
              <a:t>v</a:t>
            </a:r>
            <a:r>
              <a:rPr lang="zh-CN" altLang="en-US" spc="150" dirty="0"/>
              <a:t>之间出现了一条通道，终端机上会显示一条指令 </a:t>
            </a:r>
            <a:r>
              <a:rPr lang="en-US" altLang="zh-CN" spc="150" dirty="0"/>
              <a:t>Connect u v </a:t>
            </a:r>
            <a:r>
              <a:rPr lang="zh-CN" altLang="en-US" spc="150" dirty="0"/>
              <a:t>如果监测到洞穴</a:t>
            </a:r>
            <a:r>
              <a:rPr lang="en-US" altLang="zh-CN" spc="150" dirty="0"/>
              <a:t>u</a:t>
            </a:r>
            <a:r>
              <a:rPr lang="zh-CN" altLang="en-US" spc="150" dirty="0"/>
              <a:t>和洞穴</a:t>
            </a:r>
            <a:r>
              <a:rPr lang="en-US" altLang="zh-CN" spc="150" dirty="0"/>
              <a:t>v</a:t>
            </a:r>
            <a:r>
              <a:rPr lang="zh-CN" altLang="en-US" spc="150" dirty="0"/>
              <a:t>之间的通道被毁，终端机上会显示一条指令 </a:t>
            </a:r>
            <a:r>
              <a:rPr lang="en-US" altLang="zh-CN" spc="150" dirty="0"/>
              <a:t>Destroy u v </a:t>
            </a:r>
            <a:r>
              <a:rPr lang="zh-CN" altLang="en-US" spc="150" dirty="0"/>
              <a:t>经过长期的艰苦卓绝的手工推算，辉辉发现一个奇怪的现象：无论通道怎么改变，任意时刻任意两个洞穴之间至多只有一条路径。因而，辉辉坚信这是由于某种本质规律的支配导致的。因而，辉辉更加夜以继日地坚守在终端机之前，试图通过通道的改变情况来研究这条本质规律。然而，终于有一天，辉辉在堆积成山的演算纸中崩溃了</a:t>
            </a:r>
            <a:r>
              <a:rPr lang="en-US" altLang="zh-CN" spc="150" dirty="0"/>
              <a:t>……</a:t>
            </a:r>
            <a:r>
              <a:rPr lang="zh-CN" altLang="en-US" spc="150" dirty="0"/>
              <a:t>他把终端机往地面一砸（终端机也足够坚固无法破坏），转而求助于你，说道：“你老兄把这程序写写吧”。辉辉希望能随时通过终端机发出指令 </a:t>
            </a:r>
            <a:r>
              <a:rPr lang="en-US" altLang="zh-CN" spc="150" dirty="0"/>
              <a:t>Query u v</a:t>
            </a:r>
            <a:r>
              <a:rPr lang="zh-CN" altLang="en-US" spc="150" dirty="0"/>
              <a:t>，向监测仪询问此时洞穴</a:t>
            </a:r>
            <a:r>
              <a:rPr lang="en-US" altLang="zh-CN" spc="150" dirty="0"/>
              <a:t>u</a:t>
            </a:r>
            <a:r>
              <a:rPr lang="zh-CN" altLang="en-US" spc="150" dirty="0"/>
              <a:t>和洞穴</a:t>
            </a:r>
            <a:r>
              <a:rPr lang="en-US" altLang="zh-CN" spc="150" dirty="0"/>
              <a:t>v</a:t>
            </a:r>
            <a:r>
              <a:rPr lang="zh-CN" altLang="en-US" spc="150" dirty="0"/>
              <a:t>是否连通。现在你要为他编写程序回答每一次询问。已知在第一条指令显示之前，</a:t>
            </a:r>
            <a:r>
              <a:rPr lang="en-US" altLang="zh-CN" spc="150" dirty="0"/>
              <a:t>JSZX</a:t>
            </a:r>
            <a:r>
              <a:rPr lang="zh-CN" altLang="en-US" spc="150" dirty="0"/>
              <a:t>洞穴群中没有任何通道存在。</a:t>
            </a:r>
          </a:p>
        </p:txBody>
      </p:sp>
    </p:spTree>
    <p:extLst>
      <p:ext uri="{BB962C8B-B14F-4D97-AF65-F5344CB8AC3E}">
        <p14:creationId xmlns:p14="http://schemas.microsoft.com/office/powerpoint/2010/main" val="349725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HYSBZ 2049: [Sdoi2008]Cave </a:t>
            </a:r>
            <a:r>
              <a:rPr lang="zh-CN" altLang="en-US" dirty="0"/>
              <a:t>洞穴勘测</a:t>
            </a:r>
          </a:p>
        </p:txBody>
      </p:sp>
      <p:sp>
        <p:nvSpPr>
          <p:cNvPr id="3" name="内容占位符 2"/>
          <p:cNvSpPr>
            <a:spLocks noGrp="1"/>
          </p:cNvSpPr>
          <p:nvPr>
            <p:ph idx="1"/>
          </p:nvPr>
        </p:nvSpPr>
        <p:spPr>
          <a:xfrm>
            <a:off x="838200" y="2506662"/>
            <a:ext cx="10515600" cy="2043567"/>
          </a:xfrm>
        </p:spPr>
        <p:txBody>
          <a:bodyPr/>
          <a:lstStyle/>
          <a:p>
            <a:pPr>
              <a:lnSpc>
                <a:spcPct val="100000"/>
              </a:lnSpc>
            </a:pPr>
            <a:r>
              <a:rPr lang="zh-CN" altLang="en-US" dirty="0" smtClean="0"/>
              <a:t>题解：</a:t>
            </a:r>
            <a:r>
              <a:rPr lang="en-US" altLang="zh-CN" dirty="0"/>
              <a:t>LCT</a:t>
            </a:r>
            <a:r>
              <a:rPr lang="zh-CN" altLang="en-US" dirty="0"/>
              <a:t>模板题，</a:t>
            </a:r>
            <a:r>
              <a:rPr lang="en-US" altLang="zh-CN" dirty="0"/>
              <a:t>link</a:t>
            </a:r>
            <a:r>
              <a:rPr lang="zh-CN" altLang="en-US" dirty="0"/>
              <a:t>加边，</a:t>
            </a:r>
            <a:r>
              <a:rPr lang="en-US" altLang="zh-CN" dirty="0"/>
              <a:t>cut</a:t>
            </a:r>
            <a:r>
              <a:rPr lang="zh-CN" altLang="en-US" dirty="0"/>
              <a:t>删边，询问的</a:t>
            </a:r>
            <a:r>
              <a:rPr lang="zh-CN" altLang="en-US" dirty="0" smtClean="0"/>
              <a:t>时候先</a:t>
            </a:r>
            <a:r>
              <a:rPr lang="en-US" altLang="zh-CN" dirty="0" err="1" smtClean="0"/>
              <a:t>make_root</a:t>
            </a:r>
            <a:r>
              <a:rPr lang="en-US" altLang="zh-CN" dirty="0" smtClean="0"/>
              <a:t>(u</a:t>
            </a:r>
            <a:r>
              <a:rPr lang="en-US" altLang="zh-CN" dirty="0"/>
              <a:t>)</a:t>
            </a:r>
            <a:r>
              <a:rPr lang="zh-CN" altLang="en-US" dirty="0"/>
              <a:t>，然后</a:t>
            </a:r>
            <a:r>
              <a:rPr lang="en-US" altLang="zh-CN" dirty="0"/>
              <a:t>access</a:t>
            </a:r>
            <a:r>
              <a:rPr lang="zh-CN" altLang="en-US" dirty="0"/>
              <a:t>（</a:t>
            </a:r>
            <a:r>
              <a:rPr lang="en-US" altLang="zh-CN" dirty="0"/>
              <a:t>v</a:t>
            </a:r>
            <a:r>
              <a:rPr lang="zh-CN" altLang="en-US" dirty="0"/>
              <a:t>），这时候若</a:t>
            </a:r>
            <a:r>
              <a:rPr lang="en-US" altLang="zh-CN" dirty="0"/>
              <a:t>u</a:t>
            </a:r>
            <a:r>
              <a:rPr lang="zh-CN" altLang="en-US" dirty="0"/>
              <a:t>和</a:t>
            </a:r>
            <a:r>
              <a:rPr lang="en-US" altLang="zh-CN" dirty="0"/>
              <a:t>v</a:t>
            </a:r>
            <a:r>
              <a:rPr lang="zh-CN" altLang="en-US" dirty="0"/>
              <a:t>在一棵树上，则在同一颗</a:t>
            </a:r>
            <a:r>
              <a:rPr lang="en-US" altLang="zh-CN" dirty="0"/>
              <a:t>splay</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1023248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HYSBZ 2002</a:t>
            </a:r>
            <a:r>
              <a:rPr lang="en-US" altLang="zh-CN" b="1" dirty="0"/>
              <a:t>: [Hnoi2010]Bounce </a:t>
            </a:r>
            <a:r>
              <a:rPr lang="zh-CN" altLang="en-US" b="1" dirty="0"/>
              <a:t>弹飞</a:t>
            </a:r>
            <a:r>
              <a:rPr lang="zh-CN" altLang="en-US" b="1" dirty="0" smtClean="0"/>
              <a:t>绵羊</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        某</a:t>
            </a:r>
            <a:r>
              <a:rPr lang="zh-CN" altLang="en-US" dirty="0"/>
              <a:t>天，</a:t>
            </a:r>
            <a:r>
              <a:rPr lang="en-US" altLang="zh-CN" dirty="0" err="1"/>
              <a:t>Lostmonkey</a:t>
            </a:r>
            <a:r>
              <a:rPr lang="zh-CN" altLang="en-US" dirty="0"/>
              <a:t>发明了一种超级弹力装置，为了在他的绵羊朋友面前显摆，他邀请小绵羊一起玩个游戏。游戏一开始，</a:t>
            </a:r>
            <a:r>
              <a:rPr lang="en-US" altLang="zh-CN" dirty="0" err="1"/>
              <a:t>Lostmonkey</a:t>
            </a:r>
            <a:r>
              <a:rPr lang="zh-CN" altLang="en-US" dirty="0"/>
              <a:t>在地上沿着一条直线摆上</a:t>
            </a:r>
            <a:r>
              <a:rPr lang="en-US" altLang="zh-CN" dirty="0"/>
              <a:t>n</a:t>
            </a:r>
            <a:r>
              <a:rPr lang="zh-CN" altLang="en-US" dirty="0"/>
              <a:t>个装置，每个装置设定初始弹力系数</a:t>
            </a:r>
            <a:r>
              <a:rPr lang="en-US" altLang="zh-CN" dirty="0" err="1"/>
              <a:t>ki</a:t>
            </a:r>
            <a:r>
              <a:rPr lang="zh-CN" altLang="en-US" dirty="0"/>
              <a:t>，当绵羊达到第</a:t>
            </a:r>
            <a:r>
              <a:rPr lang="en-US" altLang="zh-CN" dirty="0" err="1"/>
              <a:t>i</a:t>
            </a:r>
            <a:r>
              <a:rPr lang="zh-CN" altLang="en-US" dirty="0"/>
              <a:t>个装置时，它会往后弹</a:t>
            </a:r>
            <a:r>
              <a:rPr lang="en-US" altLang="zh-CN" dirty="0" err="1"/>
              <a:t>ki</a:t>
            </a:r>
            <a:r>
              <a:rPr lang="zh-CN" altLang="en-US" dirty="0"/>
              <a:t>步，达到第</a:t>
            </a:r>
            <a:r>
              <a:rPr lang="en-US" altLang="zh-CN" dirty="0" err="1"/>
              <a:t>i+ki</a:t>
            </a:r>
            <a:r>
              <a:rPr lang="zh-CN" altLang="en-US" dirty="0"/>
              <a:t>个装置，若不存在第</a:t>
            </a:r>
            <a:r>
              <a:rPr lang="en-US" altLang="zh-CN" dirty="0" err="1"/>
              <a:t>i+ki</a:t>
            </a:r>
            <a:r>
              <a:rPr lang="zh-CN" altLang="en-US" dirty="0"/>
              <a:t>个装置，则绵羊被弹飞。绵羊想知道当它从第</a:t>
            </a:r>
            <a:r>
              <a:rPr lang="en-US" altLang="zh-CN" dirty="0" err="1"/>
              <a:t>i</a:t>
            </a:r>
            <a:r>
              <a:rPr lang="zh-CN" altLang="en-US" dirty="0"/>
              <a:t>个装置起步时，被弹几次后会被弹飞。为了使得游戏更有趣，</a:t>
            </a:r>
            <a:r>
              <a:rPr lang="en-US" altLang="zh-CN" dirty="0" err="1"/>
              <a:t>Lostmonkey</a:t>
            </a:r>
            <a:r>
              <a:rPr lang="zh-CN" altLang="en-US" dirty="0"/>
              <a:t>可以修改某个弹力装置的弹力系数，任何时候弹力系数均为正整数。</a:t>
            </a:r>
          </a:p>
        </p:txBody>
      </p:sp>
    </p:spTree>
    <p:extLst>
      <p:ext uri="{BB962C8B-B14F-4D97-AF65-F5344CB8AC3E}">
        <p14:creationId xmlns:p14="http://schemas.microsoft.com/office/powerpoint/2010/main" val="226951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t>题解：</a:t>
            </a:r>
            <a:r>
              <a:rPr lang="en-US" altLang="zh-CN" dirty="0"/>
              <a:t>LCT</a:t>
            </a:r>
            <a:r>
              <a:rPr lang="zh-CN" altLang="en-US" dirty="0"/>
              <a:t>模板题，由于</a:t>
            </a:r>
            <a:r>
              <a:rPr lang="en-US" altLang="zh-CN" dirty="0" err="1"/>
              <a:t>i</a:t>
            </a:r>
            <a:r>
              <a:rPr lang="zh-CN" altLang="en-US" dirty="0"/>
              <a:t>可以跳到</a:t>
            </a:r>
            <a:r>
              <a:rPr lang="en-US" altLang="zh-CN" dirty="0"/>
              <a:t>a[</a:t>
            </a:r>
            <a:r>
              <a:rPr lang="en-US" altLang="zh-CN" dirty="0" err="1"/>
              <a:t>i</a:t>
            </a:r>
            <a:r>
              <a:rPr lang="en-US" altLang="zh-CN" dirty="0"/>
              <a:t>]+</a:t>
            </a:r>
            <a:r>
              <a:rPr lang="en-US" altLang="zh-CN" dirty="0" err="1"/>
              <a:t>i</a:t>
            </a:r>
            <a:r>
              <a:rPr lang="zh-CN" altLang="en-US" dirty="0"/>
              <a:t>，所以我们将</a:t>
            </a:r>
            <a:r>
              <a:rPr lang="en-US" altLang="zh-CN" dirty="0" err="1"/>
              <a:t>i</a:t>
            </a:r>
            <a:r>
              <a:rPr lang="zh-CN" altLang="en-US" dirty="0"/>
              <a:t>的父亲设置为</a:t>
            </a:r>
            <a:r>
              <a:rPr lang="en-US" altLang="zh-CN" dirty="0"/>
              <a:t>a[</a:t>
            </a:r>
            <a:r>
              <a:rPr lang="en-US" altLang="zh-CN" dirty="0" err="1"/>
              <a:t>i</a:t>
            </a:r>
            <a:r>
              <a:rPr lang="en-US" altLang="zh-CN" dirty="0"/>
              <a:t>]+</a:t>
            </a:r>
            <a:r>
              <a:rPr lang="en-US" altLang="zh-CN" dirty="0" err="1"/>
              <a:t>i</a:t>
            </a:r>
            <a:r>
              <a:rPr lang="zh-CN" altLang="en-US" dirty="0"/>
              <a:t>，这样当我们更新的时候只需要</a:t>
            </a:r>
            <a:r>
              <a:rPr lang="en-US" altLang="zh-CN" dirty="0"/>
              <a:t>cut(</a:t>
            </a:r>
            <a:r>
              <a:rPr lang="en-US" altLang="zh-CN" dirty="0" err="1"/>
              <a:t>i,a</a:t>
            </a:r>
            <a:r>
              <a:rPr lang="en-US" altLang="zh-CN" dirty="0"/>
              <a:t>[</a:t>
            </a:r>
            <a:r>
              <a:rPr lang="en-US" altLang="zh-CN" dirty="0" err="1"/>
              <a:t>i</a:t>
            </a:r>
            <a:r>
              <a:rPr lang="en-US" altLang="zh-CN" dirty="0"/>
              <a:t>]+</a:t>
            </a:r>
            <a:r>
              <a:rPr lang="en-US" altLang="zh-CN" dirty="0" err="1"/>
              <a:t>i</a:t>
            </a:r>
            <a:r>
              <a:rPr lang="en-US" altLang="zh-CN" dirty="0"/>
              <a:t>)</a:t>
            </a:r>
            <a:r>
              <a:rPr lang="zh-CN" altLang="en-US" dirty="0"/>
              <a:t>，然后</a:t>
            </a:r>
            <a:r>
              <a:rPr lang="en-US" altLang="zh-CN" dirty="0"/>
              <a:t>link(</a:t>
            </a:r>
            <a:r>
              <a:rPr lang="en-US" altLang="zh-CN" dirty="0" err="1"/>
              <a:t>i,i+y</a:t>
            </a:r>
            <a:r>
              <a:rPr lang="en-US" altLang="zh-CN" dirty="0"/>
              <a:t>)</a:t>
            </a:r>
            <a:r>
              <a:rPr lang="zh-CN" altLang="en-US" dirty="0"/>
              <a:t>，就完成了修改，每次询问的时候我们将</a:t>
            </a:r>
            <a:r>
              <a:rPr lang="en-US" altLang="zh-CN" dirty="0"/>
              <a:t>n+1</a:t>
            </a:r>
            <a:r>
              <a:rPr lang="zh-CN" altLang="en-US" dirty="0"/>
              <a:t>这个尾节点设置为当前辅助树的根节点，然后</a:t>
            </a:r>
            <a:r>
              <a:rPr lang="en-US" altLang="zh-CN" dirty="0"/>
              <a:t>access</a:t>
            </a:r>
            <a:r>
              <a:rPr lang="zh-CN" altLang="en-US" dirty="0"/>
              <a:t>（</a:t>
            </a:r>
            <a:r>
              <a:rPr lang="en-US" altLang="zh-CN" dirty="0"/>
              <a:t>x</a:t>
            </a:r>
            <a:r>
              <a:rPr lang="zh-CN" altLang="en-US" dirty="0"/>
              <a:t>），</a:t>
            </a:r>
            <a:r>
              <a:rPr lang="en-US" altLang="zh-CN" dirty="0"/>
              <a:t>splay</a:t>
            </a:r>
            <a:r>
              <a:rPr lang="zh-CN" altLang="en-US" dirty="0"/>
              <a:t>（</a:t>
            </a:r>
            <a:r>
              <a:rPr lang="en-US" altLang="zh-CN" dirty="0"/>
              <a:t>x</a:t>
            </a:r>
            <a:r>
              <a:rPr lang="zh-CN" altLang="en-US" dirty="0"/>
              <a:t>），这时候</a:t>
            </a:r>
            <a:r>
              <a:rPr lang="en-US" altLang="zh-CN" dirty="0"/>
              <a:t>size[</a:t>
            </a:r>
            <a:r>
              <a:rPr lang="en-US" altLang="zh-CN" dirty="0" err="1"/>
              <a:t>ch</a:t>
            </a:r>
            <a:r>
              <a:rPr lang="en-US" altLang="zh-CN" dirty="0"/>
              <a:t>[x][0]]</a:t>
            </a:r>
            <a:r>
              <a:rPr lang="zh-CN" altLang="en-US" dirty="0"/>
              <a:t>就是所需要跳出</a:t>
            </a:r>
            <a:r>
              <a:rPr lang="en-US" altLang="zh-CN" dirty="0"/>
              <a:t>n</a:t>
            </a:r>
            <a:r>
              <a:rPr lang="zh-CN" altLang="en-US" dirty="0"/>
              <a:t>的步数。</a:t>
            </a:r>
          </a:p>
          <a:p>
            <a:pPr marL="0" indent="0">
              <a:buNone/>
            </a:pPr>
            <a:endParaRPr lang="zh-CN" altLang="en-US" dirty="0"/>
          </a:p>
        </p:txBody>
      </p:sp>
      <p:sp>
        <p:nvSpPr>
          <p:cNvPr id="4" name="标题 1"/>
          <p:cNvSpPr>
            <a:spLocks noGrp="1"/>
          </p:cNvSpPr>
          <p:nvPr>
            <p:ph type="title"/>
          </p:nvPr>
        </p:nvSpPr>
        <p:spPr/>
        <p:txBody>
          <a:bodyPr/>
          <a:lstStyle/>
          <a:p>
            <a:r>
              <a:rPr lang="en-US" altLang="zh-CN" b="1" dirty="0"/>
              <a:t>2002: [Hnoi2010]Bounce </a:t>
            </a:r>
            <a:r>
              <a:rPr lang="zh-CN" altLang="en-US" b="1" dirty="0"/>
              <a:t>弹飞</a:t>
            </a:r>
            <a:r>
              <a:rPr lang="zh-CN" altLang="en-US" b="1" dirty="0" smtClean="0"/>
              <a:t>绵羊</a:t>
            </a:r>
            <a:endParaRPr lang="zh-CN" altLang="en-US" dirty="0"/>
          </a:p>
        </p:txBody>
      </p:sp>
    </p:spTree>
    <p:extLst>
      <p:ext uri="{BB962C8B-B14F-4D97-AF65-F5344CB8AC3E}">
        <p14:creationId xmlns:p14="http://schemas.microsoft.com/office/powerpoint/2010/main" val="67653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什么是动态树</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动态树也就是</a:t>
            </a:r>
            <a:r>
              <a:rPr lang="en-US" altLang="zh-CN" dirty="0" smtClean="0"/>
              <a:t>link-cut-tree</a:t>
            </a:r>
            <a:r>
              <a:rPr lang="zh-CN" altLang="en-US" dirty="0" smtClean="0"/>
              <a:t>简称</a:t>
            </a:r>
            <a:r>
              <a:rPr lang="en-US" altLang="zh-CN" dirty="0" smtClean="0"/>
              <a:t>LCT</a:t>
            </a:r>
          </a:p>
          <a:p>
            <a:pPr>
              <a:lnSpc>
                <a:spcPct val="100000"/>
              </a:lnSpc>
            </a:pPr>
            <a:r>
              <a:rPr lang="zh-CN" altLang="en-US" dirty="0"/>
              <a:t>动态</a:t>
            </a:r>
            <a:r>
              <a:rPr lang="zh-CN" altLang="en-US" dirty="0" smtClean="0"/>
              <a:t>树可以维护一个动态森林。支持树的合并，分离，动态</a:t>
            </a:r>
            <a:r>
              <a:rPr lang="en-US" altLang="zh-CN" dirty="0" smtClean="0"/>
              <a:t>LCA</a:t>
            </a:r>
            <a:r>
              <a:rPr lang="zh-CN" altLang="en-US" dirty="0" smtClean="0"/>
              <a:t>，书上的点权和边的维护、查询（单点或者树上一条路径），换根。</a:t>
            </a:r>
            <a:endParaRPr lang="en-US" altLang="zh-CN" dirty="0" smtClean="0"/>
          </a:p>
          <a:p>
            <a:pPr>
              <a:lnSpc>
                <a:spcPct val="100000"/>
              </a:lnSpc>
            </a:pPr>
            <a:r>
              <a:rPr lang="en-US" altLang="zh-CN" dirty="0"/>
              <a:t>LCT</a:t>
            </a:r>
            <a:r>
              <a:rPr lang="zh-CN" altLang="en-US" dirty="0"/>
              <a:t>的大体思想类似于树链剖分中的轻重链</a:t>
            </a:r>
            <a:r>
              <a:rPr lang="zh-CN" altLang="en-US" dirty="0" smtClean="0"/>
              <a:t>剖分，轻</a:t>
            </a:r>
            <a:r>
              <a:rPr lang="zh-CN" altLang="en-US" dirty="0"/>
              <a:t>重链剖分是处理出重链来，由于重链的定义和树链剖分是处理静态树所限，重链不会变化，变化的只是重链上的边或点的权值，由于这个性质，我们用线段树来维护树链剖分中的重链，但是</a:t>
            </a:r>
            <a:r>
              <a:rPr lang="en-US" altLang="zh-CN" dirty="0"/>
              <a:t>LCT</a:t>
            </a:r>
            <a:r>
              <a:rPr lang="zh-CN" altLang="en-US" dirty="0"/>
              <a:t>解决的是动态树问题（包含静态树），所以需要用更灵活的</a:t>
            </a:r>
            <a:r>
              <a:rPr lang="en-US" altLang="zh-CN" dirty="0"/>
              <a:t>splay</a:t>
            </a:r>
            <a:r>
              <a:rPr lang="zh-CN" altLang="en-US" dirty="0"/>
              <a:t>来维护这里的</a:t>
            </a:r>
            <a:r>
              <a:rPr lang="zh-CN" altLang="en-US" dirty="0" smtClean="0"/>
              <a:t>“重链”</a:t>
            </a:r>
            <a:endParaRPr lang="en-US" altLang="zh-CN" dirty="0" smtClean="0"/>
          </a:p>
          <a:p>
            <a:endParaRPr lang="zh-CN" altLang="en-US" dirty="0"/>
          </a:p>
        </p:txBody>
      </p:sp>
    </p:spTree>
    <p:extLst>
      <p:ext uri="{BB962C8B-B14F-4D97-AF65-F5344CB8AC3E}">
        <p14:creationId xmlns:p14="http://schemas.microsoft.com/office/powerpoint/2010/main" val="149020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几个定义</a:t>
            </a:r>
            <a:endParaRPr lang="zh-CN" altLang="en-US" dirty="0"/>
          </a:p>
        </p:txBody>
      </p:sp>
      <p:sp>
        <p:nvSpPr>
          <p:cNvPr id="3" name="内容占位符 2"/>
          <p:cNvSpPr>
            <a:spLocks noGrp="1"/>
          </p:cNvSpPr>
          <p:nvPr>
            <p:ph idx="1"/>
          </p:nvPr>
        </p:nvSpPr>
        <p:spPr/>
        <p:txBody>
          <a:bodyPr>
            <a:normAutofit/>
          </a:bodyPr>
          <a:lstStyle/>
          <a:p>
            <a:r>
              <a:rPr lang="en-US" altLang="zh-CN" dirty="0"/>
              <a:t>access(X)</a:t>
            </a:r>
            <a:r>
              <a:rPr lang="zh-CN" altLang="en-US" dirty="0"/>
              <a:t>：表示访问</a:t>
            </a:r>
            <a:r>
              <a:rPr lang="en-US" altLang="zh-CN" dirty="0"/>
              <a:t>X</a:t>
            </a:r>
            <a:r>
              <a:rPr lang="zh-CN" altLang="en-US" dirty="0"/>
              <a:t>点（之后会有说明）</a:t>
            </a:r>
            <a:r>
              <a:rPr lang="zh-CN" altLang="en-US" dirty="0" smtClean="0"/>
              <a:t>。</a:t>
            </a:r>
            <a:endParaRPr lang="zh-CN" altLang="en-US" dirty="0"/>
          </a:p>
          <a:p>
            <a:r>
              <a:rPr lang="en-US" altLang="zh-CN" dirty="0" smtClean="0"/>
              <a:t>Preferred </a:t>
            </a:r>
            <a:r>
              <a:rPr lang="en-US" altLang="zh-CN" dirty="0"/>
              <a:t>child</a:t>
            </a:r>
            <a:r>
              <a:rPr lang="zh-CN" altLang="en-US" dirty="0"/>
              <a:t>（偏爱子节点）：如果最后被访问的点在</a:t>
            </a:r>
            <a:r>
              <a:rPr lang="en-US" altLang="zh-CN" dirty="0"/>
              <a:t>X</a:t>
            </a:r>
            <a:r>
              <a:rPr lang="zh-CN" altLang="en-US" dirty="0"/>
              <a:t>的儿子</a:t>
            </a:r>
            <a:r>
              <a:rPr lang="en-US" altLang="zh-CN" dirty="0"/>
              <a:t>P</a:t>
            </a:r>
            <a:r>
              <a:rPr lang="zh-CN" altLang="en-US" dirty="0"/>
              <a:t>节点的子树中，那么称</a:t>
            </a:r>
            <a:r>
              <a:rPr lang="en-US" altLang="zh-CN" dirty="0"/>
              <a:t>P</a:t>
            </a:r>
            <a:r>
              <a:rPr lang="zh-CN" altLang="en-US" dirty="0"/>
              <a:t>为</a:t>
            </a:r>
            <a:r>
              <a:rPr lang="en-US" altLang="zh-CN" dirty="0"/>
              <a:t>X</a:t>
            </a:r>
            <a:r>
              <a:rPr lang="zh-CN" altLang="en-US" dirty="0"/>
              <a:t>的</a:t>
            </a:r>
            <a:r>
              <a:rPr lang="en-US" altLang="zh-CN" dirty="0"/>
              <a:t>Preferred child</a:t>
            </a:r>
            <a:r>
              <a:rPr lang="zh-CN" altLang="en-US" dirty="0"/>
              <a:t>，如果一个点被访问，他的</a:t>
            </a:r>
            <a:r>
              <a:rPr lang="en-US" altLang="zh-CN" dirty="0"/>
              <a:t>Preferred child</a:t>
            </a:r>
            <a:r>
              <a:rPr lang="zh-CN" altLang="en-US" dirty="0" smtClean="0"/>
              <a:t>为空。</a:t>
            </a:r>
            <a:endParaRPr lang="zh-CN" altLang="en-US" dirty="0"/>
          </a:p>
          <a:p>
            <a:r>
              <a:rPr lang="en-US" altLang="zh-CN" dirty="0" smtClean="0"/>
              <a:t>Preferred </a:t>
            </a:r>
            <a:r>
              <a:rPr lang="en-US" altLang="zh-CN" dirty="0"/>
              <a:t>edge</a:t>
            </a:r>
            <a:r>
              <a:rPr lang="zh-CN" altLang="en-US" dirty="0"/>
              <a:t>（偏爱边）：每个点到自己的</a:t>
            </a:r>
            <a:r>
              <a:rPr lang="en-US" altLang="zh-CN" dirty="0"/>
              <a:t>Preferred child</a:t>
            </a:r>
            <a:r>
              <a:rPr lang="zh-CN" altLang="en-US" dirty="0"/>
              <a:t>的边被称为</a:t>
            </a:r>
            <a:r>
              <a:rPr lang="en-US" altLang="zh-CN" dirty="0"/>
              <a:t>Preferred edge</a:t>
            </a:r>
            <a:r>
              <a:rPr lang="zh-CN" altLang="en-US" dirty="0" smtClean="0"/>
              <a:t>。</a:t>
            </a:r>
            <a:endParaRPr lang="zh-CN" altLang="en-US" dirty="0"/>
          </a:p>
          <a:p>
            <a:r>
              <a:rPr lang="en-US" altLang="zh-CN" dirty="0" smtClean="0"/>
              <a:t>Preferred </a:t>
            </a:r>
            <a:r>
              <a:rPr lang="en-US" altLang="zh-CN" dirty="0"/>
              <a:t>path</a:t>
            </a:r>
            <a:r>
              <a:rPr lang="zh-CN" altLang="en-US" dirty="0"/>
              <a:t>（偏爱路径）：由</a:t>
            </a:r>
            <a:r>
              <a:rPr lang="en-US" altLang="zh-CN" dirty="0"/>
              <a:t>Preferred edge</a:t>
            </a:r>
            <a:r>
              <a:rPr lang="zh-CN" altLang="en-US" dirty="0"/>
              <a:t>组成的不可延伸的路径称为</a:t>
            </a:r>
            <a:r>
              <a:rPr lang="en-US" altLang="zh-CN" dirty="0"/>
              <a:t>Preferred </a:t>
            </a:r>
            <a:r>
              <a:rPr lang="en-US" altLang="zh-CN" dirty="0" smtClean="0"/>
              <a:t>path</a:t>
            </a:r>
          </a:p>
          <a:p>
            <a:r>
              <a:rPr lang="zh-CN" altLang="en-US" dirty="0"/>
              <a:t>辅助</a:t>
            </a:r>
            <a:r>
              <a:rPr lang="zh-CN" altLang="en-US" dirty="0" smtClean="0"/>
              <a:t>树：用来维护。</a:t>
            </a:r>
            <a:endParaRPr lang="zh-CN" altLang="en-US" dirty="0"/>
          </a:p>
        </p:txBody>
      </p:sp>
    </p:spTree>
    <p:extLst>
      <p:ext uri="{BB962C8B-B14F-4D97-AF65-F5344CB8AC3E}">
        <p14:creationId xmlns:p14="http://schemas.microsoft.com/office/powerpoint/2010/main" val="1967899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几个定义</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这样我们可以发现一些比较显然的性质，每个点在且仅在一条</a:t>
            </a:r>
            <a:r>
              <a:rPr lang="en-US" altLang="zh-CN" dirty="0"/>
              <a:t>Preferred path</a:t>
            </a:r>
            <a:r>
              <a:rPr lang="zh-CN" altLang="en-US" dirty="0"/>
              <a:t>上，也就是所有的</a:t>
            </a:r>
            <a:r>
              <a:rPr lang="en-US" altLang="zh-CN" dirty="0"/>
              <a:t>Preferred path</a:t>
            </a:r>
            <a:r>
              <a:rPr lang="zh-CN" altLang="en-US" dirty="0"/>
              <a:t>包含了这棵树上的所有的点，这样一颗树就可以由一些</a:t>
            </a:r>
            <a:r>
              <a:rPr lang="en-US" altLang="zh-CN" dirty="0"/>
              <a:t>Preferred path</a:t>
            </a:r>
            <a:r>
              <a:rPr lang="zh-CN" altLang="en-US" dirty="0"/>
              <a:t>来表示（类似于轻重链剖分中的重链），我们用</a:t>
            </a:r>
            <a:r>
              <a:rPr lang="en-US" altLang="zh-CN" dirty="0"/>
              <a:t>splay</a:t>
            </a:r>
            <a:r>
              <a:rPr lang="zh-CN" altLang="en-US" dirty="0"/>
              <a:t>来维护每个条</a:t>
            </a:r>
            <a:r>
              <a:rPr lang="en-US" altLang="zh-CN" dirty="0"/>
              <a:t>Preferred path</a:t>
            </a:r>
            <a:r>
              <a:rPr lang="zh-CN" altLang="en-US" dirty="0"/>
              <a:t>，关键字为深度，也就是每棵</a:t>
            </a:r>
            <a:r>
              <a:rPr lang="en-US" altLang="zh-CN" dirty="0"/>
              <a:t>splay</a:t>
            </a:r>
            <a:r>
              <a:rPr lang="zh-CN" altLang="en-US" dirty="0"/>
              <a:t>中的点左子树的深度都比当前点小，右节点的深度都比当前节点</a:t>
            </a:r>
          </a:p>
          <a:p>
            <a:pPr>
              <a:lnSpc>
                <a:spcPct val="100000"/>
              </a:lnSpc>
            </a:pPr>
            <a:r>
              <a:rPr lang="zh-CN" altLang="en-US" dirty="0"/>
              <a:t>的深度大。这样的每棵</a:t>
            </a:r>
            <a:r>
              <a:rPr lang="en-US" altLang="zh-CN" dirty="0"/>
              <a:t>splay</a:t>
            </a:r>
            <a:r>
              <a:rPr lang="zh-CN" altLang="en-US" dirty="0"/>
              <a:t>我们称为</a:t>
            </a:r>
            <a:r>
              <a:rPr lang="en-US" altLang="zh-CN" dirty="0"/>
              <a:t>Auxiliary tree(</a:t>
            </a:r>
            <a:r>
              <a:rPr lang="zh-CN" altLang="en-US" dirty="0"/>
              <a:t>辅助树</a:t>
            </a:r>
            <a:r>
              <a:rPr lang="en-US" altLang="zh-CN" dirty="0"/>
              <a:t>)</a:t>
            </a:r>
            <a:r>
              <a:rPr lang="zh-CN" altLang="en-US" dirty="0"/>
              <a:t>，每个</a:t>
            </a:r>
            <a:r>
              <a:rPr lang="en-US" altLang="zh-CN" dirty="0"/>
              <a:t>Auxiliary tree</a:t>
            </a:r>
            <a:r>
              <a:rPr lang="zh-CN" altLang="en-US" dirty="0"/>
              <a:t>的根节点保存这个</a:t>
            </a:r>
            <a:r>
              <a:rPr lang="en-US" altLang="zh-CN" dirty="0"/>
              <a:t>Auxiliary tree</a:t>
            </a:r>
            <a:r>
              <a:rPr lang="zh-CN" altLang="en-US" dirty="0"/>
              <a:t>与上一棵</a:t>
            </a:r>
            <a:r>
              <a:rPr lang="en-US" altLang="zh-CN" dirty="0"/>
              <a:t>Auxiliary tree</a:t>
            </a:r>
            <a:r>
              <a:rPr lang="zh-CN" altLang="en-US" dirty="0"/>
              <a:t>中的哪个点相连。这个点称作他的</a:t>
            </a:r>
            <a:r>
              <a:rPr lang="en-US" altLang="zh-CN" dirty="0"/>
              <a:t>Path parent</a:t>
            </a:r>
            <a:r>
              <a:rPr lang="zh-CN" altLang="en-US" dirty="0"/>
              <a:t>。</a:t>
            </a:r>
          </a:p>
        </p:txBody>
      </p:sp>
    </p:spTree>
    <p:extLst>
      <p:ext uri="{BB962C8B-B14F-4D97-AF65-F5344CB8AC3E}">
        <p14:creationId xmlns:p14="http://schemas.microsoft.com/office/powerpoint/2010/main" val="3806589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571"/>
            <a:ext cx="10515600" cy="1325563"/>
          </a:xfrm>
        </p:spPr>
        <p:txBody>
          <a:bodyPr/>
          <a:lstStyle/>
          <a:p>
            <a:r>
              <a:rPr lang="zh-CN" altLang="en-US" dirty="0" smtClean="0"/>
              <a:t>一切操作的基础</a:t>
            </a:r>
            <a:r>
              <a:rPr lang="en-US" altLang="zh-CN" dirty="0" smtClean="0"/>
              <a:t>——Access</a:t>
            </a:r>
            <a:endParaRPr lang="zh-CN" altLang="en-US" dirty="0"/>
          </a:p>
        </p:txBody>
      </p:sp>
      <p:sp>
        <p:nvSpPr>
          <p:cNvPr id="6" name="文本框 5"/>
          <p:cNvSpPr txBox="1"/>
          <p:nvPr/>
        </p:nvSpPr>
        <p:spPr>
          <a:xfrm>
            <a:off x="838200" y="1750105"/>
            <a:ext cx="9568543" cy="3785652"/>
          </a:xfrm>
          <a:prstGeom prst="rect">
            <a:avLst/>
          </a:prstGeom>
          <a:noFill/>
        </p:spPr>
        <p:txBody>
          <a:bodyPr wrap="square" rtlCol="0">
            <a:spAutoFit/>
          </a:bodyPr>
          <a:lstStyle/>
          <a:p>
            <a:r>
              <a:rPr lang="zh-CN" altLang="en-US" sz="2400" dirty="0" smtClean="0"/>
              <a:t>         首先</a:t>
            </a:r>
            <a:r>
              <a:rPr lang="zh-CN" altLang="en-US" sz="2400" dirty="0"/>
              <a:t>由于</a:t>
            </a:r>
            <a:r>
              <a:rPr lang="en-US" altLang="zh-CN" sz="2400" dirty="0"/>
              <a:t>preferred path</a:t>
            </a:r>
            <a:r>
              <a:rPr lang="zh-CN" altLang="en-US" sz="2400" dirty="0"/>
              <a:t>的定义，如果一个点被访问，那么这个点到根节点的所有的边都会变成</a:t>
            </a:r>
            <a:r>
              <a:rPr lang="en-US" altLang="zh-CN" sz="2400" dirty="0"/>
              <a:t>preferred edge</a:t>
            </a:r>
            <a:r>
              <a:rPr lang="zh-CN" altLang="en-US" sz="2400" dirty="0"/>
              <a:t>，由于每个点只有一个</a:t>
            </a:r>
            <a:r>
              <a:rPr lang="en-US" altLang="zh-CN" sz="2400" dirty="0"/>
              <a:t>preferred child</a:t>
            </a:r>
            <a:r>
              <a:rPr lang="zh-CN" altLang="en-US" sz="2400" dirty="0"/>
              <a:t>，所以这个点到根节点路径上的所有的点都会和原来的</a:t>
            </a:r>
            <a:r>
              <a:rPr lang="en-US" altLang="zh-CN" sz="2400" dirty="0"/>
              <a:t>preferred child</a:t>
            </a:r>
            <a:r>
              <a:rPr lang="zh-CN" altLang="en-US" sz="2400" dirty="0"/>
              <a:t>断开，连接到这条新的</a:t>
            </a:r>
            <a:r>
              <a:rPr lang="en-US" altLang="zh-CN" sz="2400" dirty="0"/>
              <a:t>preferred path</a:t>
            </a:r>
            <a:r>
              <a:rPr lang="zh-CN" altLang="en-US" sz="2400" dirty="0"/>
              <a:t>上。假设访问</a:t>
            </a:r>
            <a:r>
              <a:rPr lang="en-US" altLang="zh-CN" sz="2400" dirty="0"/>
              <a:t>X</a:t>
            </a:r>
            <a:r>
              <a:rPr lang="zh-CN" altLang="en-US" sz="2400" dirty="0"/>
              <a:t>点，那么先将</a:t>
            </a:r>
            <a:r>
              <a:rPr lang="en-US" altLang="zh-CN" sz="2400" dirty="0"/>
              <a:t>X</a:t>
            </a:r>
            <a:r>
              <a:rPr lang="zh-CN" altLang="en-US" sz="2400" dirty="0"/>
              <a:t>点旋转到</a:t>
            </a:r>
            <a:r>
              <a:rPr lang="zh-CN" altLang="en-US" sz="2400" dirty="0" smtClean="0"/>
              <a:t>对应</a:t>
            </a:r>
            <a:r>
              <a:rPr lang="en-US" altLang="zh-CN" sz="2400" dirty="0"/>
              <a:t>Auxiliary tree</a:t>
            </a:r>
            <a:r>
              <a:rPr lang="zh-CN" altLang="en-US" sz="2400" dirty="0" smtClean="0"/>
              <a:t>的</a:t>
            </a:r>
            <a:r>
              <a:rPr lang="zh-CN" altLang="en-US" sz="2400" dirty="0"/>
              <a:t>根节点，然后因为被访问的点是没有</a:t>
            </a:r>
            <a:r>
              <a:rPr lang="en-US" altLang="zh-CN" sz="2400" dirty="0"/>
              <a:t>preferred child</a:t>
            </a:r>
            <a:r>
              <a:rPr lang="zh-CN" altLang="en-US" sz="2400" dirty="0"/>
              <a:t>的，所以</a:t>
            </a:r>
            <a:r>
              <a:rPr lang="zh-CN" altLang="en-US" sz="2400" dirty="0" smtClean="0"/>
              <a:t>将</a:t>
            </a:r>
            <a:r>
              <a:rPr lang="en-US" altLang="zh-CN" sz="2400" dirty="0"/>
              <a:t>Auxiliary tree</a:t>
            </a:r>
            <a:r>
              <a:rPr lang="zh-CN" altLang="en-US" sz="2400" dirty="0" smtClean="0"/>
              <a:t>中</a:t>
            </a:r>
            <a:r>
              <a:rPr lang="zh-CN" altLang="en-US" sz="2400" dirty="0"/>
              <a:t>根节点</a:t>
            </a:r>
            <a:r>
              <a:rPr lang="en-US" altLang="zh-CN" sz="2400" dirty="0"/>
              <a:t>(X)</a:t>
            </a:r>
            <a:r>
              <a:rPr lang="zh-CN" altLang="en-US" sz="2400" dirty="0"/>
              <a:t>与右子树的边断掉，左节点保留，将这个树的</a:t>
            </a:r>
            <a:r>
              <a:rPr lang="en-US" altLang="zh-CN" sz="2400" dirty="0"/>
              <a:t>path parent</a:t>
            </a:r>
            <a:r>
              <a:rPr lang="zh-CN" altLang="en-US" sz="2400" dirty="0"/>
              <a:t>旋转到</a:t>
            </a:r>
            <a:r>
              <a:rPr lang="zh-CN" altLang="en-US" sz="2400" dirty="0" smtClean="0"/>
              <a:t>对应</a:t>
            </a:r>
            <a:r>
              <a:rPr lang="en-US" altLang="zh-CN" sz="2400" dirty="0"/>
              <a:t>Auxiliary tree</a:t>
            </a:r>
            <a:r>
              <a:rPr lang="zh-CN" altLang="en-US" sz="2400" dirty="0" smtClean="0"/>
              <a:t>的</a:t>
            </a:r>
            <a:r>
              <a:rPr lang="zh-CN" altLang="en-US" sz="2400" dirty="0"/>
              <a:t>根节点，断掉右子树，连接这个点与</a:t>
            </a:r>
            <a:r>
              <a:rPr lang="en-US" altLang="zh-CN" sz="2400" dirty="0"/>
              <a:t>X</a:t>
            </a:r>
            <a:r>
              <a:rPr lang="zh-CN" altLang="en-US" sz="2400" dirty="0"/>
              <a:t>点，相当于合并两</a:t>
            </a:r>
            <a:r>
              <a:rPr lang="zh-CN" altLang="en-US" sz="2400" dirty="0" smtClean="0"/>
              <a:t>棵</a:t>
            </a:r>
            <a:r>
              <a:rPr lang="zh-CN" altLang="en-US" sz="2400" dirty="0"/>
              <a:t>辅助树</a:t>
            </a:r>
            <a:r>
              <a:rPr lang="zh-CN" altLang="en-US" sz="2400" dirty="0" smtClean="0"/>
              <a:t>，</a:t>
            </a:r>
            <a:r>
              <a:rPr lang="zh-CN" altLang="en-US" sz="2400" dirty="0"/>
              <a:t>不断地重复这一操作，直到当前</a:t>
            </a:r>
            <a:r>
              <a:rPr lang="en-US" altLang="zh-CN" sz="2400" dirty="0"/>
              <a:t>X</a:t>
            </a:r>
            <a:r>
              <a:rPr lang="zh-CN" altLang="en-US" sz="2400" dirty="0" smtClean="0"/>
              <a:t>所在</a:t>
            </a:r>
            <a:r>
              <a:rPr lang="en-US" altLang="zh-CN" sz="2400" dirty="0"/>
              <a:t>Auxiliary tree</a:t>
            </a:r>
            <a:r>
              <a:rPr lang="zh-CN" altLang="en-US" sz="2400" dirty="0" smtClean="0"/>
              <a:t>的</a:t>
            </a:r>
            <a:r>
              <a:rPr lang="en-US" altLang="zh-CN" sz="2400" dirty="0"/>
              <a:t>path parent</a:t>
            </a:r>
            <a:r>
              <a:rPr lang="zh-CN" altLang="en-US" sz="2400" dirty="0" smtClean="0"/>
              <a:t>为空时</a:t>
            </a:r>
            <a:r>
              <a:rPr lang="zh-CN" altLang="en-US" sz="2400" dirty="0"/>
              <a:t>停止，表示已经完成当前操作。</a:t>
            </a:r>
          </a:p>
        </p:txBody>
      </p:sp>
    </p:spTree>
    <p:extLst>
      <p:ext uri="{BB962C8B-B14F-4D97-AF65-F5344CB8AC3E}">
        <p14:creationId xmlns:p14="http://schemas.microsoft.com/office/powerpoint/2010/main" val="3550224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smtClean="0"/>
              <a:t>一切操作的基础</a:t>
            </a:r>
            <a:r>
              <a:rPr lang="en-US" altLang="zh-CN" dirty="0" smtClean="0"/>
              <a:t>——Access</a:t>
            </a:r>
            <a:endParaRPr lang="zh-CN" altLang="en-US" dirty="0"/>
          </a:p>
        </p:txBody>
      </p:sp>
      <p:sp>
        <p:nvSpPr>
          <p:cNvPr id="3" name="内容占位符 2"/>
          <p:cNvSpPr>
            <a:spLocks noGrp="1"/>
          </p:cNvSpPr>
          <p:nvPr>
            <p:ph idx="1"/>
          </p:nvPr>
        </p:nvSpPr>
        <p:spPr>
          <a:xfrm>
            <a:off x="838200" y="1072590"/>
            <a:ext cx="4459941" cy="527610"/>
          </a:xfrm>
        </p:spPr>
        <p:txBody>
          <a:bodyPr/>
          <a:lstStyle/>
          <a:p>
            <a:r>
              <a:rPr lang="zh-CN" altLang="en-US" dirty="0" smtClean="0"/>
              <a:t>假设我们有一颗如下的树</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771" y="1600200"/>
            <a:ext cx="1704975" cy="2390775"/>
          </a:xfrm>
          <a:prstGeom prst="rect">
            <a:avLst/>
          </a:prstGeom>
        </p:spPr>
      </p:pic>
      <p:sp>
        <p:nvSpPr>
          <p:cNvPr id="5" name="文本框 4"/>
          <p:cNvSpPr txBox="1"/>
          <p:nvPr/>
        </p:nvSpPr>
        <p:spPr>
          <a:xfrm>
            <a:off x="1039906" y="3990975"/>
            <a:ext cx="6441141" cy="1384995"/>
          </a:xfrm>
          <a:prstGeom prst="rect">
            <a:avLst/>
          </a:prstGeom>
          <a:noFill/>
        </p:spPr>
        <p:txBody>
          <a:bodyPr wrap="square" rtlCol="0">
            <a:spAutoFit/>
          </a:bodyPr>
          <a:lstStyle/>
          <a:p>
            <a:r>
              <a:rPr lang="zh-CN" altLang="en-US" sz="2800" dirty="0"/>
              <a:t>我们利用</a:t>
            </a:r>
            <a:r>
              <a:rPr lang="en-US" altLang="zh-CN" sz="2800" dirty="0"/>
              <a:t>Access(u)</a:t>
            </a:r>
            <a:r>
              <a:rPr lang="zh-CN" altLang="en-US" sz="2800" dirty="0"/>
              <a:t>表示从当前根到</a:t>
            </a:r>
            <a:r>
              <a:rPr lang="en-US" altLang="zh-CN" sz="2800" dirty="0"/>
              <a:t>u</a:t>
            </a:r>
            <a:r>
              <a:rPr lang="zh-CN" altLang="en-US" sz="2800" dirty="0"/>
              <a:t>变为重边，同时让这条链独立出来，那么我们可以通过</a:t>
            </a:r>
            <a:r>
              <a:rPr lang="en-US" altLang="zh-CN" sz="2800" dirty="0"/>
              <a:t>Access(2)</a:t>
            </a:r>
            <a:r>
              <a:rPr lang="zh-CN" altLang="en-US" sz="2800" dirty="0" smtClean="0"/>
              <a:t>得到如上的变化</a:t>
            </a:r>
            <a:endParaRPr lang="zh-CN" altLang="en-US" sz="28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770" y="1600199"/>
            <a:ext cx="1704975" cy="2390775"/>
          </a:xfrm>
          <a:prstGeom prst="rect">
            <a:avLst/>
          </a:prstGeom>
        </p:spPr>
      </p:pic>
    </p:spTree>
    <p:extLst>
      <p:ext uri="{BB962C8B-B14F-4D97-AF65-F5344CB8AC3E}">
        <p14:creationId xmlns:p14="http://schemas.microsoft.com/office/powerpoint/2010/main" val="21261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操作二 </a:t>
            </a:r>
            <a:r>
              <a:rPr lang="en-US" altLang="zh-CN" dirty="0" smtClean="0"/>
              <a:t>splay</a:t>
            </a:r>
            <a:endParaRPr lang="zh-CN" altLang="en-US" dirty="0"/>
          </a:p>
        </p:txBody>
      </p:sp>
      <p:sp>
        <p:nvSpPr>
          <p:cNvPr id="3" name="内容占位符 2"/>
          <p:cNvSpPr>
            <a:spLocks noGrp="1"/>
          </p:cNvSpPr>
          <p:nvPr>
            <p:ph idx="1"/>
          </p:nvPr>
        </p:nvSpPr>
        <p:spPr/>
        <p:txBody>
          <a:bodyPr/>
          <a:lstStyle/>
          <a:p>
            <a:r>
              <a:rPr lang="zh-CN" altLang="en-US" dirty="0" smtClean="0"/>
              <a:t>将辅助树中的任意节点，转至当前辅助树的根节点。</a:t>
            </a:r>
            <a:endParaRPr lang="en-US" altLang="zh-CN" dirty="0" smtClean="0"/>
          </a:p>
          <a:p>
            <a:r>
              <a:rPr lang="zh-CN" altLang="en-US" dirty="0" smtClean="0"/>
              <a:t>和平衡树</a:t>
            </a:r>
            <a:r>
              <a:rPr lang="en-US" altLang="zh-CN" dirty="0" smtClean="0"/>
              <a:t>splay</a:t>
            </a:r>
            <a:r>
              <a:rPr lang="zh-CN" altLang="en-US" dirty="0" smtClean="0"/>
              <a:t>中的</a:t>
            </a:r>
            <a:r>
              <a:rPr lang="en-US" altLang="zh-CN" dirty="0" smtClean="0"/>
              <a:t>splay</a:t>
            </a:r>
            <a:r>
              <a:rPr lang="zh-CN" altLang="en-US" dirty="0" smtClean="0"/>
              <a:t>操作一样，这里不做叙述。</a:t>
            </a:r>
            <a:endParaRPr lang="zh-CN" altLang="en-US" dirty="0"/>
          </a:p>
        </p:txBody>
      </p:sp>
    </p:spTree>
    <p:extLst>
      <p:ext uri="{BB962C8B-B14F-4D97-AF65-F5344CB8AC3E}">
        <p14:creationId xmlns:p14="http://schemas.microsoft.com/office/powerpoint/2010/main" val="374932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操作三</a:t>
            </a:r>
            <a:r>
              <a:rPr lang="en-US" altLang="zh-CN" dirty="0" smtClean="0"/>
              <a:t>——</a:t>
            </a:r>
            <a:r>
              <a:rPr lang="en-US" altLang="zh-CN" dirty="0" err="1" smtClean="0"/>
              <a:t>make_root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将某一节点设为当前这颗树的根节点。</a:t>
            </a:r>
            <a:endParaRPr lang="en-US" altLang="zh-CN" dirty="0" smtClean="0"/>
          </a:p>
          <a:p>
            <a:pPr>
              <a:lnSpc>
                <a:spcPct val="100000"/>
              </a:lnSpc>
            </a:pPr>
            <a:r>
              <a:rPr lang="zh-CN" altLang="en-US" dirty="0" smtClean="0"/>
              <a:t>由于我们将树的根节点进行改变后，辅助树中点的深度发生变化，于是我们要做的就是将辅助树中发生变化的节点做翻转。</a:t>
            </a:r>
            <a:endParaRPr lang="en-US" altLang="zh-CN" dirty="0" smtClean="0"/>
          </a:p>
        </p:txBody>
      </p:sp>
    </p:spTree>
    <p:extLst>
      <p:ext uri="{BB962C8B-B14F-4D97-AF65-F5344CB8AC3E}">
        <p14:creationId xmlns:p14="http://schemas.microsoft.com/office/powerpoint/2010/main" val="869699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lstStyle/>
          <a:p>
            <a:r>
              <a:rPr lang="zh-CN" altLang="en-US" dirty="0"/>
              <a:t>操作三</a:t>
            </a:r>
            <a:r>
              <a:rPr lang="en-US" altLang="zh-CN" dirty="0"/>
              <a:t>——</a:t>
            </a:r>
            <a:r>
              <a:rPr lang="en-US" altLang="zh-CN" dirty="0" err="1"/>
              <a:t>make_root</a:t>
            </a:r>
            <a:endParaRPr lang="zh-CN" altLang="en-US" dirty="0"/>
          </a:p>
        </p:txBody>
      </p:sp>
      <p:sp>
        <p:nvSpPr>
          <p:cNvPr id="3" name="内容占位符 2"/>
          <p:cNvSpPr>
            <a:spLocks noGrp="1"/>
          </p:cNvSpPr>
          <p:nvPr>
            <p:ph idx="1"/>
          </p:nvPr>
        </p:nvSpPr>
        <p:spPr>
          <a:xfrm>
            <a:off x="838200" y="1357539"/>
            <a:ext cx="10515600" cy="302534"/>
          </a:xfrm>
        </p:spPr>
        <p:txBody>
          <a:bodyPr>
            <a:normAutofit fontScale="92500" lnSpcReduction="10000"/>
          </a:bodyPr>
          <a:lstStyle/>
          <a:p>
            <a:r>
              <a:rPr lang="zh-CN" altLang="en-US" sz="1800" dirty="0"/>
              <a:t>例如我们有一颗这样的树和它其中的一颗辅助树：</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227" y="1728106"/>
            <a:ext cx="1704975" cy="23907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159" y="1974851"/>
            <a:ext cx="1857375" cy="1476375"/>
          </a:xfrm>
          <a:prstGeom prst="rect">
            <a:avLst/>
          </a:prstGeom>
        </p:spPr>
      </p:pic>
      <p:sp>
        <p:nvSpPr>
          <p:cNvPr id="6" name="文本框 5"/>
          <p:cNvSpPr txBox="1"/>
          <p:nvPr/>
        </p:nvSpPr>
        <p:spPr>
          <a:xfrm>
            <a:off x="838201" y="4186914"/>
            <a:ext cx="10515600" cy="646331"/>
          </a:xfrm>
          <a:prstGeom prst="rect">
            <a:avLst/>
          </a:prstGeom>
          <a:noFill/>
        </p:spPr>
        <p:txBody>
          <a:bodyPr wrap="square" rtlCol="0">
            <a:spAutoFit/>
          </a:bodyPr>
          <a:lstStyle/>
          <a:p>
            <a:r>
              <a:rPr lang="zh-CN" altLang="en-US" dirty="0"/>
              <a:t>首先我们要</a:t>
            </a:r>
            <a:r>
              <a:rPr lang="en-US" altLang="zh-CN" dirty="0"/>
              <a:t>Access(u)</a:t>
            </a:r>
            <a:r>
              <a:rPr lang="zh-CN" altLang="en-US" dirty="0"/>
              <a:t>比如我们让</a:t>
            </a:r>
            <a:r>
              <a:rPr lang="en-US" altLang="zh-CN" dirty="0"/>
              <a:t>4</a:t>
            </a:r>
            <a:r>
              <a:rPr lang="zh-CN" altLang="en-US" dirty="0"/>
              <a:t>成为根，我们需要</a:t>
            </a:r>
            <a:r>
              <a:rPr lang="en-US" altLang="zh-CN" dirty="0"/>
              <a:t>Access(4</a:t>
            </a:r>
            <a:r>
              <a:rPr lang="en-US" altLang="zh-CN" dirty="0" smtClean="0"/>
              <a:t>)</a:t>
            </a:r>
            <a:r>
              <a:rPr lang="zh-CN" altLang="en-US" dirty="0" smtClean="0"/>
              <a:t> 看上去</a:t>
            </a:r>
            <a:r>
              <a:rPr lang="zh-CN" altLang="en-US" dirty="0"/>
              <a:t>这个图中</a:t>
            </a:r>
            <a:r>
              <a:rPr lang="en-US" altLang="zh-CN" dirty="0"/>
              <a:t>4</a:t>
            </a:r>
            <a:r>
              <a:rPr lang="zh-CN" altLang="en-US" dirty="0"/>
              <a:t>在</a:t>
            </a:r>
            <a:r>
              <a:rPr lang="en-US" altLang="zh-CN" dirty="0"/>
              <a:t>2</a:t>
            </a:r>
            <a:r>
              <a:rPr lang="zh-CN" altLang="en-US" dirty="0"/>
              <a:t>的左边儿子其实因为这个</a:t>
            </a:r>
            <a:r>
              <a:rPr lang="en-US" altLang="zh-CN" dirty="0"/>
              <a:t>Splay</a:t>
            </a:r>
            <a:r>
              <a:rPr lang="zh-CN" altLang="en-US" dirty="0"/>
              <a:t>我并没有画出来，他其实是长成这个样子的 。</a:t>
            </a:r>
          </a:p>
        </p:txBody>
      </p:sp>
      <p:sp>
        <p:nvSpPr>
          <p:cNvPr id="7" name="文本框 6"/>
          <p:cNvSpPr txBox="1"/>
          <p:nvPr/>
        </p:nvSpPr>
        <p:spPr>
          <a:xfrm>
            <a:off x="859987" y="4901278"/>
            <a:ext cx="3064172" cy="369332"/>
          </a:xfrm>
          <a:prstGeom prst="rect">
            <a:avLst/>
          </a:prstGeom>
          <a:noFill/>
        </p:spPr>
        <p:txBody>
          <a:bodyPr wrap="none" rtlCol="0">
            <a:spAutoFit/>
          </a:bodyPr>
          <a:lstStyle/>
          <a:p>
            <a:r>
              <a:rPr lang="zh-CN" altLang="en-US" dirty="0"/>
              <a:t>这样此时我们</a:t>
            </a:r>
            <a:r>
              <a:rPr lang="en-US" altLang="zh-CN" dirty="0"/>
              <a:t>Splay(4)</a:t>
            </a:r>
            <a:r>
              <a:rPr lang="zh-CN" altLang="en-US" dirty="0"/>
              <a:t>就成了 </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159" y="1974850"/>
            <a:ext cx="1857375" cy="1476375"/>
          </a:xfrm>
          <a:prstGeom prst="rect">
            <a:avLst/>
          </a:prstGeom>
        </p:spPr>
      </p:pic>
      <p:sp>
        <p:nvSpPr>
          <p:cNvPr id="9" name="文本框 8"/>
          <p:cNvSpPr txBox="1"/>
          <p:nvPr/>
        </p:nvSpPr>
        <p:spPr>
          <a:xfrm>
            <a:off x="838200" y="5338643"/>
            <a:ext cx="7903029" cy="923330"/>
          </a:xfrm>
          <a:prstGeom prst="rect">
            <a:avLst/>
          </a:prstGeom>
          <a:noFill/>
        </p:spPr>
        <p:txBody>
          <a:bodyPr wrap="square" rtlCol="0">
            <a:spAutoFit/>
          </a:bodyPr>
          <a:lstStyle/>
          <a:p>
            <a:r>
              <a:rPr lang="zh-CN" altLang="en-US" dirty="0" smtClean="0"/>
              <a:t>由于</a:t>
            </a:r>
            <a:r>
              <a:rPr lang="en-US" altLang="zh-CN" dirty="0" smtClean="0"/>
              <a:t>4</a:t>
            </a:r>
            <a:r>
              <a:rPr lang="zh-CN" altLang="en-US" dirty="0" smtClean="0"/>
              <a:t>没有比它更浅的点，因为平衡树</a:t>
            </a:r>
            <a:r>
              <a:rPr lang="zh-CN" altLang="en-US" dirty="0"/>
              <a:t>的</a:t>
            </a:r>
            <a:r>
              <a:rPr lang="zh-CN" altLang="en-US" dirty="0" smtClean="0"/>
              <a:t>概念，我们</a:t>
            </a:r>
            <a:r>
              <a:rPr lang="zh-CN" altLang="en-US" dirty="0"/>
              <a:t>是应该翻转</a:t>
            </a:r>
            <a:r>
              <a:rPr lang="zh-CN" altLang="en-US" dirty="0" smtClean="0"/>
              <a:t>一下，这样</a:t>
            </a:r>
            <a:r>
              <a:rPr lang="zh-CN" altLang="en-US" dirty="0"/>
              <a:t>我们的</a:t>
            </a:r>
            <a:r>
              <a:rPr lang="en-US" altLang="zh-CN" dirty="0"/>
              <a:t>4</a:t>
            </a:r>
            <a:r>
              <a:rPr lang="zh-CN" altLang="en-US" dirty="0"/>
              <a:t>就没有儿子比他深度更</a:t>
            </a:r>
            <a:r>
              <a:rPr lang="zh-CN" altLang="en-US" dirty="0" smtClean="0"/>
              <a:t>浅，然后</a:t>
            </a:r>
            <a:r>
              <a:rPr lang="zh-CN" altLang="en-US" dirty="0"/>
              <a:t>我们给</a:t>
            </a:r>
            <a:r>
              <a:rPr lang="en-US" altLang="zh-CN" dirty="0"/>
              <a:t>4</a:t>
            </a:r>
            <a:r>
              <a:rPr lang="zh-CN" altLang="en-US" dirty="0"/>
              <a:t>号节点打上标记</a:t>
            </a:r>
            <a:r>
              <a:rPr lang="en-US" altLang="zh-CN" dirty="0"/>
              <a:t>rev</a:t>
            </a:r>
            <a:r>
              <a:rPr lang="zh-CN" altLang="en-US" dirty="0"/>
              <a:t>同时我们将左右儿子交换</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159" y="1974849"/>
            <a:ext cx="1857375" cy="1476375"/>
          </a:xfrm>
          <a:prstGeom prst="rect">
            <a:avLst/>
          </a:prstGeom>
        </p:spPr>
      </p:pic>
    </p:spTree>
    <p:extLst>
      <p:ext uri="{BB962C8B-B14F-4D97-AF65-F5344CB8AC3E}">
        <p14:creationId xmlns:p14="http://schemas.microsoft.com/office/powerpoint/2010/main" val="409053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1779</Words>
  <Application>Microsoft Office PowerPoint</Application>
  <PresentationFormat>宽屏</PresentationFormat>
  <Paragraphs>48</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高级数据结构——动态树</vt:lpstr>
      <vt:lpstr>什么是动态树</vt:lpstr>
      <vt:lpstr>几个定义</vt:lpstr>
      <vt:lpstr>几个定义</vt:lpstr>
      <vt:lpstr>一切操作的基础——Access</vt:lpstr>
      <vt:lpstr>一切操作的基础——Access</vt:lpstr>
      <vt:lpstr>操作二 splay</vt:lpstr>
      <vt:lpstr>操作三——make_root</vt:lpstr>
      <vt:lpstr>操作三——make_root</vt:lpstr>
      <vt:lpstr>操作四——link</vt:lpstr>
      <vt:lpstr>操作五——cut</vt:lpstr>
      <vt:lpstr>http://www.cnblogs.com/BLADEVIL/p/3510997.html</vt:lpstr>
      <vt:lpstr>HYSBZ 2049: [Sdoi2008]Cave 洞穴勘测</vt:lpstr>
      <vt:lpstr>HYSBZ 2049: [Sdoi2008]Cave 洞穴勘测</vt:lpstr>
      <vt:lpstr>HYSBZ 2002: [Hnoi2010]Bounce 弹飞绵羊</vt:lpstr>
      <vt:lpstr>2002: [Hnoi2010]Bounce 弹飞绵羊</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http://www.cnblogs.com/BLADEVIL/p/3510997.html</dc:title>
  <dc:creator>微软用户</dc:creator>
  <cp:lastModifiedBy>hanjm@zjnu.cn</cp:lastModifiedBy>
  <cp:revision>10</cp:revision>
  <dcterms:created xsi:type="dcterms:W3CDTF">2017-07-30T08:32:19Z</dcterms:created>
  <dcterms:modified xsi:type="dcterms:W3CDTF">2018-08-07T03:23:55Z</dcterms:modified>
</cp:coreProperties>
</file>