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0" r:id="rId3"/>
    <p:sldId id="290" r:id="rId4"/>
    <p:sldId id="264" r:id="rId5"/>
    <p:sldId id="291" r:id="rId6"/>
    <p:sldId id="283" r:id="rId7"/>
    <p:sldId id="284" r:id="rId8"/>
    <p:sldId id="285" r:id="rId9"/>
    <p:sldId id="292" r:id="rId10"/>
    <p:sldId id="262" r:id="rId11"/>
    <p:sldId id="263" r:id="rId12"/>
    <p:sldId id="265" r:id="rId13"/>
    <p:sldId id="293" r:id="rId14"/>
    <p:sldId id="266" r:id="rId15"/>
    <p:sldId id="267" r:id="rId16"/>
    <p:sldId id="294" r:id="rId17"/>
    <p:sldId id="273" r:id="rId18"/>
    <p:sldId id="276" r:id="rId19"/>
    <p:sldId id="274" r:id="rId20"/>
    <p:sldId id="295" r:id="rId21"/>
    <p:sldId id="297" r:id="rId22"/>
    <p:sldId id="298" r:id="rId23"/>
    <p:sldId id="300" r:id="rId24"/>
    <p:sldId id="301" r:id="rId25"/>
    <p:sldId id="278" r:id="rId26"/>
    <p:sldId id="281" r:id="rId27"/>
    <p:sldId id="280" r:id="rId28"/>
    <p:sldId id="296" r:id="rId29"/>
    <p:sldId id="286" r:id="rId30"/>
    <p:sldId id="287" r:id="rId31"/>
    <p:sldId id="28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29" autoAdjust="0"/>
  </p:normalViewPr>
  <p:slideViewPr>
    <p:cSldViewPr snapToGrid="0">
      <p:cViewPr varScale="1">
        <p:scale>
          <a:sx n="101" d="100"/>
          <a:sy n="101" d="100"/>
        </p:scale>
        <p:origin x="9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31F4F-64DB-4640-96FB-AE9178BB43D4}" type="datetimeFigureOut">
              <a:rPr lang="zh-CN" altLang="en-US" smtClean="0"/>
              <a:t>2018/7/28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46A8B-CB1C-4BE9-9510-F99314C86851}" type="slidenum">
              <a:rPr lang="zh-CN" altLang="en-US" smtClean="0"/>
              <a:t>‹#›</a:t>
            </a:fld>
            <a:endParaRPr lang="zh-CN" altLang="en-US"/>
          </a:p>
        </p:txBody>
      </p:sp>
    </p:spTree>
    <p:extLst>
      <p:ext uri="{BB962C8B-B14F-4D97-AF65-F5344CB8AC3E}">
        <p14:creationId xmlns:p14="http://schemas.microsoft.com/office/powerpoint/2010/main" val="1878684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cm.hust.edu.cn/vjudge/problem/10358/origi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POJ 1159</a:t>
            </a:r>
            <a:endParaRPr lang="zh-CN" altLang="en-US" dirty="0"/>
          </a:p>
        </p:txBody>
      </p:sp>
      <p:sp>
        <p:nvSpPr>
          <p:cNvPr id="4" name="灯片编号占位符 3"/>
          <p:cNvSpPr>
            <a:spLocks noGrp="1"/>
          </p:cNvSpPr>
          <p:nvPr>
            <p:ph type="sldNum" sz="quarter" idx="10"/>
          </p:nvPr>
        </p:nvSpPr>
        <p:spPr/>
        <p:txBody>
          <a:bodyPr/>
          <a:lstStyle/>
          <a:p>
            <a:fld id="{28646A8B-CB1C-4BE9-9510-F99314C86851}" type="slidenum">
              <a:rPr lang="zh-CN" altLang="en-US" smtClean="0"/>
              <a:t>3</a:t>
            </a:fld>
            <a:endParaRPr lang="zh-CN" altLang="en-US"/>
          </a:p>
        </p:txBody>
      </p:sp>
    </p:spTree>
    <p:extLst>
      <p:ext uri="{BB962C8B-B14F-4D97-AF65-F5344CB8AC3E}">
        <p14:creationId xmlns:p14="http://schemas.microsoft.com/office/powerpoint/2010/main" val="330704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poj3252</a:t>
            </a:r>
            <a:endParaRPr lang="zh-CN" altLang="en-US" dirty="0"/>
          </a:p>
        </p:txBody>
      </p:sp>
      <p:sp>
        <p:nvSpPr>
          <p:cNvPr id="4" name="灯片编号占位符 3"/>
          <p:cNvSpPr>
            <a:spLocks noGrp="1"/>
          </p:cNvSpPr>
          <p:nvPr>
            <p:ph type="sldNum" sz="quarter" idx="10"/>
          </p:nvPr>
        </p:nvSpPr>
        <p:spPr/>
        <p:txBody>
          <a:bodyPr/>
          <a:lstStyle/>
          <a:p>
            <a:fld id="{28646A8B-CB1C-4BE9-9510-F99314C86851}" type="slidenum">
              <a:rPr lang="zh-CN" altLang="en-US" smtClean="0"/>
              <a:t>5</a:t>
            </a:fld>
            <a:endParaRPr lang="zh-CN" altLang="en-US"/>
          </a:p>
        </p:txBody>
      </p:sp>
    </p:spTree>
    <p:extLst>
      <p:ext uri="{BB962C8B-B14F-4D97-AF65-F5344CB8AC3E}">
        <p14:creationId xmlns:p14="http://schemas.microsoft.com/office/powerpoint/2010/main" val="22658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646A8B-CB1C-4BE9-9510-F99314C86851}" type="slidenum">
              <a:rPr lang="zh-CN" altLang="en-US" smtClean="0"/>
              <a:t>10</a:t>
            </a:fld>
            <a:endParaRPr lang="zh-CN" altLang="en-US"/>
          </a:p>
        </p:txBody>
      </p:sp>
    </p:spTree>
    <p:extLst>
      <p:ext uri="{BB962C8B-B14F-4D97-AF65-F5344CB8AC3E}">
        <p14:creationId xmlns:p14="http://schemas.microsoft.com/office/powerpoint/2010/main" val="384602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hlinkClick r:id="rId3"/>
              </a:rPr>
              <a:t>POJ 1185</a:t>
            </a:r>
            <a:endParaRPr lang="zh-CN" altLang="en-US" dirty="0"/>
          </a:p>
        </p:txBody>
      </p:sp>
      <p:sp>
        <p:nvSpPr>
          <p:cNvPr id="4" name="灯片编号占位符 3"/>
          <p:cNvSpPr>
            <a:spLocks noGrp="1"/>
          </p:cNvSpPr>
          <p:nvPr>
            <p:ph type="sldNum" sz="quarter" idx="10"/>
          </p:nvPr>
        </p:nvSpPr>
        <p:spPr/>
        <p:txBody>
          <a:bodyPr/>
          <a:lstStyle/>
          <a:p>
            <a:fld id="{28646A8B-CB1C-4BE9-9510-F99314C86851}" type="slidenum">
              <a:rPr lang="zh-CN" altLang="en-US" smtClean="0"/>
              <a:t>11</a:t>
            </a:fld>
            <a:endParaRPr lang="zh-CN" altLang="en-US"/>
          </a:p>
        </p:txBody>
      </p:sp>
    </p:spTree>
    <p:extLst>
      <p:ext uri="{BB962C8B-B14F-4D97-AF65-F5344CB8AC3E}">
        <p14:creationId xmlns:p14="http://schemas.microsoft.com/office/powerpoint/2010/main" val="3388278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sz="1200" b="0" i="0" kern="1200" dirty="0">
                <a:solidFill>
                  <a:schemeClr val="tx1"/>
                </a:solidFill>
                <a:effectLst/>
                <a:latin typeface="+mn-lt"/>
                <a:ea typeface="+mn-ea"/>
                <a:cs typeface="+mn-cs"/>
              </a:rPr>
              <a:t>hdu 3507</a:t>
            </a:r>
            <a:r>
              <a:rPr lang="fr-FR" altLang="zh-CN" sz="1200" b="0" i="0" kern="1200" baseline="0" dirty="0">
                <a:solidFill>
                  <a:schemeClr val="tx1"/>
                </a:solidFill>
                <a:effectLst/>
                <a:latin typeface="+mn-lt"/>
                <a:ea typeface="+mn-ea"/>
                <a:cs typeface="+mn-cs"/>
              </a:rPr>
              <a:t> </a:t>
            </a:r>
            <a:r>
              <a:rPr lang="fr-FR" altLang="zh-CN" sz="1200" b="0" i="0" kern="1200" dirty="0">
                <a:solidFill>
                  <a:schemeClr val="tx1"/>
                </a:solidFill>
                <a:effectLst/>
                <a:latin typeface="+mn-lt"/>
                <a:ea typeface="+mn-ea"/>
                <a:cs typeface="+mn-cs"/>
              </a:rPr>
              <a:t>poj 3709</a:t>
            </a:r>
          </a:p>
          <a:p>
            <a:endParaRPr lang="zh-CN" altLang="en-US" dirty="0"/>
          </a:p>
        </p:txBody>
      </p:sp>
      <p:sp>
        <p:nvSpPr>
          <p:cNvPr id="4" name="灯片编号占位符 3"/>
          <p:cNvSpPr>
            <a:spLocks noGrp="1"/>
          </p:cNvSpPr>
          <p:nvPr>
            <p:ph type="sldNum" sz="quarter" idx="10"/>
          </p:nvPr>
        </p:nvSpPr>
        <p:spPr/>
        <p:txBody>
          <a:bodyPr/>
          <a:lstStyle/>
          <a:p>
            <a:fld id="{28646A8B-CB1C-4BE9-9510-F99314C86851}" type="slidenum">
              <a:rPr lang="zh-CN" altLang="en-US" smtClean="0"/>
              <a:t>15</a:t>
            </a:fld>
            <a:endParaRPr lang="zh-CN" altLang="en-US"/>
          </a:p>
        </p:txBody>
      </p:sp>
    </p:spTree>
    <p:extLst>
      <p:ext uri="{BB962C8B-B14F-4D97-AF65-F5344CB8AC3E}">
        <p14:creationId xmlns:p14="http://schemas.microsoft.com/office/powerpoint/2010/main" val="3956997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hdu</a:t>
            </a:r>
            <a:r>
              <a:rPr lang="en-US" altLang="zh-CN" sz="1200" b="0" i="0" kern="1200" dirty="0">
                <a:solidFill>
                  <a:schemeClr val="tx1"/>
                </a:solidFill>
                <a:effectLst/>
                <a:latin typeface="+mn-lt"/>
                <a:ea typeface="+mn-ea"/>
                <a:cs typeface="+mn-cs"/>
              </a:rPr>
              <a:t> 3516 POJ1160</a:t>
            </a:r>
            <a:endParaRPr lang="en-US" altLang="zh-CN" dirty="0"/>
          </a:p>
          <a:p>
            <a:r>
              <a:rPr lang="en-US" altLang="zh-CN" dirty="0"/>
              <a:t>http://blog.csdn.net/a2520123/article/details/7835355</a:t>
            </a:r>
            <a:endParaRPr lang="zh-CN" altLang="en-US" dirty="0"/>
          </a:p>
        </p:txBody>
      </p:sp>
      <p:sp>
        <p:nvSpPr>
          <p:cNvPr id="4" name="灯片编号占位符 3"/>
          <p:cNvSpPr>
            <a:spLocks noGrp="1"/>
          </p:cNvSpPr>
          <p:nvPr>
            <p:ph type="sldNum" sz="quarter" idx="10"/>
          </p:nvPr>
        </p:nvSpPr>
        <p:spPr/>
        <p:txBody>
          <a:bodyPr/>
          <a:lstStyle/>
          <a:p>
            <a:fld id="{28646A8B-CB1C-4BE9-9510-F99314C86851}" type="slidenum">
              <a:rPr lang="zh-CN" altLang="en-US" smtClean="0"/>
              <a:t>27</a:t>
            </a:fld>
            <a:endParaRPr lang="zh-CN" altLang="en-US"/>
          </a:p>
        </p:txBody>
      </p:sp>
    </p:spTree>
    <p:extLst>
      <p:ext uri="{BB962C8B-B14F-4D97-AF65-F5344CB8AC3E}">
        <p14:creationId xmlns:p14="http://schemas.microsoft.com/office/powerpoint/2010/main" val="3205941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hdu</a:t>
            </a:r>
            <a:r>
              <a:rPr lang="en-US" altLang="zh-CN" sz="1200" b="0" i="0" kern="1200" dirty="0">
                <a:solidFill>
                  <a:schemeClr val="tx1"/>
                </a:solidFill>
                <a:effectLst/>
                <a:latin typeface="+mn-lt"/>
                <a:ea typeface="+mn-ea"/>
                <a:cs typeface="+mn-cs"/>
              </a:rPr>
              <a:t> 3516 </a:t>
            </a:r>
            <a:r>
              <a:rPr lang="en-US" altLang="zh-CN" sz="1200" b="0" i="0" kern="1200" dirty="0" err="1">
                <a:solidFill>
                  <a:schemeClr val="tx1"/>
                </a:solidFill>
                <a:effectLst/>
                <a:latin typeface="+mn-lt"/>
                <a:ea typeface="+mn-ea"/>
                <a:cs typeface="+mn-cs"/>
              </a:rPr>
              <a:t>hdu</a:t>
            </a:r>
            <a:r>
              <a:rPr lang="en-US" altLang="zh-CN" sz="1200" b="0" i="0" kern="1200" dirty="0">
                <a:solidFill>
                  <a:schemeClr val="tx1"/>
                </a:solidFill>
                <a:effectLst/>
                <a:latin typeface="+mn-lt"/>
                <a:ea typeface="+mn-ea"/>
                <a:cs typeface="+mn-cs"/>
              </a:rPr>
              <a:t> 1729 POJ1160</a:t>
            </a:r>
            <a:endParaRPr lang="en-US" altLang="zh-CN" dirty="0"/>
          </a:p>
          <a:p>
            <a:r>
              <a:rPr lang="en-US" altLang="zh-CN" dirty="0"/>
              <a:t>http://blog.csdn.net/a2520123/article/details/7835355</a:t>
            </a:r>
            <a:endParaRPr lang="zh-CN" altLang="en-US" dirty="0"/>
          </a:p>
        </p:txBody>
      </p:sp>
      <p:sp>
        <p:nvSpPr>
          <p:cNvPr id="4" name="灯片编号占位符 3"/>
          <p:cNvSpPr>
            <a:spLocks noGrp="1"/>
          </p:cNvSpPr>
          <p:nvPr>
            <p:ph type="sldNum" sz="quarter" idx="10"/>
          </p:nvPr>
        </p:nvSpPr>
        <p:spPr/>
        <p:txBody>
          <a:bodyPr/>
          <a:lstStyle/>
          <a:p>
            <a:fld id="{28646A8B-CB1C-4BE9-9510-F99314C86851}" type="slidenum">
              <a:rPr lang="zh-CN" altLang="en-US" smtClean="0"/>
              <a:t>28</a:t>
            </a:fld>
            <a:endParaRPr lang="zh-CN" altLang="en-US"/>
          </a:p>
        </p:txBody>
      </p:sp>
    </p:spTree>
    <p:extLst>
      <p:ext uri="{BB962C8B-B14F-4D97-AF65-F5344CB8AC3E}">
        <p14:creationId xmlns:p14="http://schemas.microsoft.com/office/powerpoint/2010/main" val="1218276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poj</a:t>
            </a:r>
            <a:r>
              <a:rPr lang="en-US" altLang="zh-CN" dirty="0"/>
              <a:t> 3506</a:t>
            </a:r>
            <a:endParaRPr lang="zh-CN" altLang="en-US" dirty="0"/>
          </a:p>
        </p:txBody>
      </p:sp>
      <p:sp>
        <p:nvSpPr>
          <p:cNvPr id="4" name="灯片编号占位符 3"/>
          <p:cNvSpPr>
            <a:spLocks noGrp="1"/>
          </p:cNvSpPr>
          <p:nvPr>
            <p:ph type="sldNum" sz="quarter" idx="10"/>
          </p:nvPr>
        </p:nvSpPr>
        <p:spPr/>
        <p:txBody>
          <a:bodyPr/>
          <a:lstStyle/>
          <a:p>
            <a:fld id="{28646A8B-CB1C-4BE9-9510-F99314C86851}" type="slidenum">
              <a:rPr lang="zh-CN" altLang="en-US" smtClean="0"/>
              <a:t>31</a:t>
            </a:fld>
            <a:endParaRPr lang="zh-CN" altLang="en-US"/>
          </a:p>
        </p:txBody>
      </p:sp>
    </p:spTree>
    <p:extLst>
      <p:ext uri="{BB962C8B-B14F-4D97-AF65-F5344CB8AC3E}">
        <p14:creationId xmlns:p14="http://schemas.microsoft.com/office/powerpoint/2010/main" val="349283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90931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166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0C3BD-C7B5-4AA2-9D86-E0E4B989EECC}"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7640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12275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0C3BD-C7B5-4AA2-9D86-E0E4B989EECC}"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0468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1194558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2047843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15565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252702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285183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202114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36326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2378036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3566066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336286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FDBDCC8-2082-49FC-880C-0CEB391EFF86}" type="datetimeFigureOut">
              <a:rPr lang="zh-CN" altLang="en-US" smtClean="0"/>
              <a:t>2018/7/28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263978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DBDCC8-2082-49FC-880C-0CEB391EFF86}" type="datetimeFigureOut">
              <a:rPr lang="zh-CN" altLang="en-US" smtClean="0"/>
              <a:t>2018/7/28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40C3BD-C7B5-4AA2-9D86-E0E4B989EECC}" type="slidenum">
              <a:rPr lang="zh-CN" altLang="en-US" smtClean="0"/>
              <a:t>‹#›</a:t>
            </a:fld>
            <a:endParaRPr lang="zh-CN" altLang="en-US"/>
          </a:p>
        </p:txBody>
      </p:sp>
    </p:spTree>
    <p:extLst>
      <p:ext uri="{BB962C8B-B14F-4D97-AF65-F5344CB8AC3E}">
        <p14:creationId xmlns:p14="http://schemas.microsoft.com/office/powerpoint/2010/main" val="2139054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33793" y="822960"/>
            <a:ext cx="5113483" cy="873296"/>
          </a:xfrm>
        </p:spPr>
        <p:txBody>
          <a:bodyPr/>
          <a:lstStyle/>
          <a:p>
            <a:pPr algn="ctr"/>
            <a:r>
              <a:rPr lang="zh-CN" altLang="en-US" dirty="0"/>
              <a:t>动态规划的优化</a:t>
            </a:r>
          </a:p>
        </p:txBody>
      </p:sp>
      <p:sp>
        <p:nvSpPr>
          <p:cNvPr id="5" name="副标题 4">
            <a:extLst>
              <a:ext uri="{FF2B5EF4-FFF2-40B4-BE49-F238E27FC236}">
                <a16:creationId xmlns:a16="http://schemas.microsoft.com/office/drawing/2014/main" id="{E26AAB0C-A210-4CDA-ACFA-63BB513CA66B}"/>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1814519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970" y="435171"/>
            <a:ext cx="8596668" cy="847719"/>
          </a:xfrm>
        </p:spPr>
        <p:txBody>
          <a:bodyPr>
            <a:normAutofit/>
          </a:bodyPr>
          <a:lstStyle/>
          <a:p>
            <a:r>
              <a:rPr lang="zh-CN" altLang="en-US" dirty="0">
                <a:latin typeface="微软雅黑 Light" panose="020B0502040204020203" pitchFamily="34" charset="-122"/>
                <a:ea typeface="微软雅黑 Light" panose="020B0502040204020203" pitchFamily="34" charset="-122"/>
              </a:rPr>
              <a:t>方法三、</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先食我大例题：</a:t>
            </a:r>
            <a:endParaRPr lang="en-US" altLang="zh-CN" dirty="0">
              <a:latin typeface="微软雅黑 Light" panose="020B0502040204020203" pitchFamily="34" charset="-122"/>
              <a:ea typeface="微软雅黑 Light" panose="020B0502040204020203" pitchFamily="34" charset="-122"/>
            </a:endParaRPr>
          </a:p>
        </p:txBody>
      </p:sp>
      <p:sp>
        <p:nvSpPr>
          <p:cNvPr id="5" name="矩形 4"/>
          <p:cNvSpPr/>
          <p:nvPr/>
        </p:nvSpPr>
        <p:spPr>
          <a:xfrm>
            <a:off x="3433865" y="1282890"/>
            <a:ext cx="2646878" cy="830997"/>
          </a:xfrm>
          <a:prstGeom prst="rect">
            <a:avLst/>
          </a:prstGeom>
        </p:spPr>
        <p:txBody>
          <a:bodyPr wrap="none">
            <a:spAutoFit/>
          </a:bodyPr>
          <a:lstStyle/>
          <a:p>
            <a:r>
              <a:rPr lang="zh-CN" altLang="en-US" sz="4800" dirty="0">
                <a:latin typeface="微软雅黑 Light" panose="020B0502040204020203" pitchFamily="34" charset="-122"/>
                <a:ea typeface="微软雅黑 Light" panose="020B0502040204020203" pitchFamily="34" charset="-122"/>
              </a:rPr>
              <a:t>炮兵阵地</a:t>
            </a:r>
            <a:endParaRPr lang="en-US" altLang="zh-CN" sz="4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618493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25573" y="232728"/>
            <a:ext cx="877100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zh-CN" sz="240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司令部的将军们打算在N*M的网格地图上部署他们的炮兵部队。一个N*M的地图由N行M列组成，地图的每一格可能是山地（用“H” 表示），也可能是平原（用“P”表示），如</a:t>
            </a:r>
            <a:r>
              <a:rPr kumimoji="0" lang="zh-CN" altLang="en-US" sz="240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右</a:t>
            </a:r>
            <a:r>
              <a:rPr kumimoji="0" lang="zh-CN" altLang="zh-CN" sz="240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图。在每一格平原地形上最多可以布置一支炮兵部队（山地上不能够部署炮兵部队）；一支炮兵部队在地图上的攻击范围如图中黑色区域所示： </a:t>
            </a:r>
            <a:br>
              <a:rPr kumimoji="0" lang="zh-CN" altLang="zh-CN" sz="2000" i="0" u="none" strike="noStrike" cap="none" normalizeH="0" baseline="0" dirty="0">
                <a:ln>
                  <a:noFill/>
                </a:ln>
                <a:solidFill>
                  <a:schemeClr val="tx1"/>
                </a:solidFill>
                <a:effectLst/>
                <a:ea typeface="宋体" panose="02010600030101010101" pitchFamily="2" charset="-122"/>
              </a:rPr>
            </a:br>
            <a:r>
              <a:rPr kumimoji="0" lang="zh-CN" altLang="zh-CN" sz="240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如果在地图中的灰色所标识的平原上部署一支炮兵部队，则图中的黑色的网格表示它能够攻击到的区域：沿横向左右各两格，沿纵向上下各两格。图上其它白色网格均攻击不到。从图上可见炮兵的攻击范围不受地形的影响。 </a:t>
            </a:r>
            <a:br>
              <a:rPr kumimoji="0" lang="zh-CN" altLang="zh-CN" sz="240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br>
            <a:r>
              <a:rPr kumimoji="0" lang="zh-CN" altLang="zh-CN" sz="240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现在，将军们规划如何部署炮兵部队，在防止误伤的前提下（保证任何两支炮兵部队之间不能互相攻击，即任何一支炮兵部队都不在其他支炮兵部队的攻击范围内），在整个地图区域内最多能够摆放多少我军的炮兵部队。</a:t>
            </a:r>
            <a:r>
              <a:rPr kumimoji="0" lang="zh-CN" altLang="zh-CN" sz="2000" i="0" u="none" strike="noStrike" cap="none" normalizeH="0" baseline="0" dirty="0">
                <a:ln>
                  <a:noFill/>
                </a:ln>
                <a:solidFill>
                  <a:schemeClr val="tx1"/>
                </a:solidFill>
                <a:effectLst/>
                <a:cs typeface="Arial" panose="020B0604020202020204" pitchFamily="34" charset="0"/>
              </a:rPr>
              <a:t> </a:t>
            </a:r>
            <a:r>
              <a:rPr lang="en-US" altLang="zh-CN" sz="2000" dirty="0">
                <a:cs typeface="Arial" panose="020B0604020202020204" pitchFamily="34" charset="0"/>
              </a:rPr>
              <a:t>(N &lt;=100,M&lt;=10)</a:t>
            </a:r>
            <a:endParaRPr kumimoji="0" lang="zh-CN" altLang="zh-CN" sz="240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endParaRPr>
          </a:p>
        </p:txBody>
      </p:sp>
      <p:pic>
        <p:nvPicPr>
          <p:cNvPr id="1026" name="Picture 2" descr="http://acm.pku.edu.cn/JudgeOnline/images/1185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581" y="232728"/>
            <a:ext cx="2817915" cy="2421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07243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0164" y="885461"/>
            <a:ext cx="8900313"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好了我们开始</a:t>
            </a:r>
            <a:r>
              <a:rPr kumimoji="0" lang="en-US" altLang="zh-CN" sz="280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YY</a:t>
            </a:r>
            <a:r>
              <a:rPr kumimoji="0" lang="zh-CN" altLang="en-US" sz="280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吧</a:t>
            </a:r>
            <a:endParaRPr kumimoji="0" lang="en-US" altLang="zh-CN" sz="280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lvl="0"/>
            <a:r>
              <a:rPr lang="zh-CN" altLang="en-US" sz="2800" dirty="0">
                <a:solidFill>
                  <a:srgbClr val="000000"/>
                </a:solidFill>
                <a:latin typeface="宋体" panose="02010600030101010101" pitchFamily="2" charset="-122"/>
                <a:ea typeface="宋体" panose="02010600030101010101" pitchFamily="2" charset="-122"/>
                <a:cs typeface="Arial" panose="020B0604020202020204" pitchFamily="34" charset="0"/>
              </a:rPr>
              <a:t>第一发：直接上来刚状压</a:t>
            </a:r>
            <a:r>
              <a:rPr lang="en-US" altLang="zh-CN" sz="2800" dirty="0">
                <a:solidFill>
                  <a:srgbClr val="000000"/>
                </a:solidFill>
                <a:latin typeface="宋体" panose="02010600030101010101" pitchFamily="2" charset="-122"/>
                <a:ea typeface="宋体" panose="02010600030101010101" pitchFamily="2" charset="-122"/>
                <a:cs typeface="Arial" panose="020B0604020202020204" pitchFamily="34" charset="0"/>
              </a:rPr>
              <a:t>DP</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首先来一维行数</a:t>
            </a:r>
            <a:r>
              <a:rPr kumimoji="0" lang="en-US" altLang="zh-CN" sz="280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100</a:t>
            </a:r>
            <a:r>
              <a:rPr kumimoji="0" lang="zh-CN" altLang="en-US" sz="280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，没问题，毛毛雨</a:t>
            </a:r>
            <a:endParaRPr kumimoji="0" lang="en-US" altLang="zh-CN" sz="280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dirty="0">
                <a:solidFill>
                  <a:srgbClr val="000000"/>
                </a:solidFill>
                <a:latin typeface="宋体" panose="02010600030101010101" pitchFamily="2" charset="-122"/>
                <a:ea typeface="宋体" panose="02010600030101010101" pitchFamily="2" charset="-122"/>
                <a:cs typeface="Arial" panose="020B0604020202020204" pitchFamily="34" charset="0"/>
              </a:rPr>
              <a:t>一个炮可以影响两行，所以我们需要两维存两行的数据，</a:t>
            </a:r>
            <a:r>
              <a:rPr lang="en-US" altLang="zh-CN" sz="2800" dirty="0">
                <a:solidFill>
                  <a:srgbClr val="000000"/>
                </a:solidFill>
                <a:latin typeface="宋体" panose="02010600030101010101" pitchFamily="2" charset="-122"/>
                <a:ea typeface="宋体" panose="02010600030101010101" pitchFamily="2" charset="-122"/>
                <a:cs typeface="Arial" panose="020B0604020202020204" pitchFamily="34" charset="0"/>
              </a:rPr>
              <a:t>2^10*2^10</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dirty="0">
                <a:solidFill>
                  <a:srgbClr val="000000"/>
                </a:solidFill>
                <a:latin typeface="宋体" panose="02010600030101010101" pitchFamily="2" charset="-122"/>
                <a:ea typeface="宋体" panose="02010600030101010101" pitchFamily="2" charset="-122"/>
                <a:cs typeface="Arial" panose="020B0604020202020204" pitchFamily="34" charset="0"/>
              </a:rPr>
              <a:t>好的，空间复杂度</a:t>
            </a:r>
            <a:r>
              <a:rPr lang="en-US" altLang="zh-CN" sz="2800" dirty="0">
                <a:solidFill>
                  <a:srgbClr val="000000"/>
                </a:solidFill>
                <a:latin typeface="宋体" panose="02010600030101010101" pitchFamily="2" charset="-122"/>
                <a:ea typeface="宋体" panose="02010600030101010101" pitchFamily="2" charset="-122"/>
                <a:cs typeface="Arial" panose="020B0604020202020204" pitchFamily="34" charset="0"/>
              </a:rPr>
              <a:t>10^8</a:t>
            </a:r>
            <a:r>
              <a:rPr lang="zh-CN" altLang="en-US" sz="2800" dirty="0">
                <a:solidFill>
                  <a:srgbClr val="000000"/>
                </a:solidFill>
                <a:latin typeface="宋体" panose="02010600030101010101" pitchFamily="2" charset="-122"/>
                <a:ea typeface="宋体" panose="02010600030101010101" pitchFamily="2" charset="-122"/>
                <a:cs typeface="Arial" panose="020B0604020202020204" pitchFamily="34" charset="0"/>
              </a:rPr>
              <a:t>，想都不用想，爆了</a:t>
            </a:r>
            <a:endParaRPr lang="en-US" altLang="zh-CN" sz="2800" dirty="0">
              <a:solidFill>
                <a:srgbClr val="000000"/>
              </a:solidFill>
              <a:latin typeface="宋体" panose="02010600030101010101" pitchFamily="2" charset="-122"/>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800" dirty="0">
              <a:solidFill>
                <a:srgbClr val="000000"/>
              </a:solidFill>
              <a:latin typeface="宋体" panose="02010600030101010101" pitchFamily="2" charset="-122"/>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空间复杂度可以用滚动数组优化一发，但对时间复杂度没什么用</a:t>
            </a:r>
            <a:endParaRPr kumimoji="0" lang="en-US" altLang="zh-CN" sz="280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solidFill>
                <a:srgbClr val="000000"/>
              </a:solidFill>
              <a:latin typeface="宋体" panose="02010600030101010101" pitchFamily="2" charset="-122"/>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6493579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80">
                                          <p:stCondLst>
                                            <p:cond delay="0"/>
                                          </p:stCondLst>
                                        </p:cTn>
                                        <p:tgtEl>
                                          <p:spTgt spid="4">
                                            <p:txEl>
                                              <p:pRg st="1" end="1"/>
                                            </p:txEl>
                                          </p:spTgt>
                                        </p:tgtEl>
                                      </p:cBhvr>
                                    </p:animEffect>
                                    <p:anim calcmode="lin" valueType="num">
                                      <p:cBhvr>
                                        <p:cTn id="13"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1" end="1"/>
                                            </p:txEl>
                                          </p:spTgt>
                                        </p:tgtEl>
                                      </p:cBhvr>
                                      <p:to x="100000" y="60000"/>
                                    </p:animScale>
                                    <p:animScale>
                                      <p:cBhvr>
                                        <p:cTn id="19" dur="166" decel="50000">
                                          <p:stCondLst>
                                            <p:cond delay="676"/>
                                          </p:stCondLst>
                                        </p:cTn>
                                        <p:tgtEl>
                                          <p:spTgt spid="4">
                                            <p:txEl>
                                              <p:pRg st="1" end="1"/>
                                            </p:txEl>
                                          </p:spTgt>
                                        </p:tgtEl>
                                      </p:cBhvr>
                                      <p:to x="100000" y="100000"/>
                                    </p:animScale>
                                    <p:animScale>
                                      <p:cBhvr>
                                        <p:cTn id="20" dur="26">
                                          <p:stCondLst>
                                            <p:cond delay="1312"/>
                                          </p:stCondLst>
                                        </p:cTn>
                                        <p:tgtEl>
                                          <p:spTgt spid="4">
                                            <p:txEl>
                                              <p:pRg st="1" end="1"/>
                                            </p:txEl>
                                          </p:spTgt>
                                        </p:tgtEl>
                                      </p:cBhvr>
                                      <p:to x="100000" y="80000"/>
                                    </p:animScale>
                                    <p:animScale>
                                      <p:cBhvr>
                                        <p:cTn id="21" dur="166" decel="50000">
                                          <p:stCondLst>
                                            <p:cond delay="1338"/>
                                          </p:stCondLst>
                                        </p:cTn>
                                        <p:tgtEl>
                                          <p:spTgt spid="4">
                                            <p:txEl>
                                              <p:pRg st="1" end="1"/>
                                            </p:txEl>
                                          </p:spTgt>
                                        </p:tgtEl>
                                      </p:cBhvr>
                                      <p:to x="100000" y="100000"/>
                                    </p:animScale>
                                    <p:animScale>
                                      <p:cBhvr>
                                        <p:cTn id="22" dur="26">
                                          <p:stCondLst>
                                            <p:cond delay="1642"/>
                                          </p:stCondLst>
                                        </p:cTn>
                                        <p:tgtEl>
                                          <p:spTgt spid="4">
                                            <p:txEl>
                                              <p:pRg st="1" end="1"/>
                                            </p:txEl>
                                          </p:spTgt>
                                        </p:tgtEl>
                                      </p:cBhvr>
                                      <p:to x="100000" y="90000"/>
                                    </p:animScale>
                                    <p:animScale>
                                      <p:cBhvr>
                                        <p:cTn id="23" dur="166" decel="50000">
                                          <p:stCondLst>
                                            <p:cond delay="1668"/>
                                          </p:stCondLst>
                                        </p:cTn>
                                        <p:tgtEl>
                                          <p:spTgt spid="4">
                                            <p:txEl>
                                              <p:pRg st="1" end="1"/>
                                            </p:txEl>
                                          </p:spTgt>
                                        </p:tgtEl>
                                      </p:cBhvr>
                                      <p:to x="100000" y="100000"/>
                                    </p:animScale>
                                    <p:animScale>
                                      <p:cBhvr>
                                        <p:cTn id="24" dur="26">
                                          <p:stCondLst>
                                            <p:cond delay="1808"/>
                                          </p:stCondLst>
                                        </p:cTn>
                                        <p:tgtEl>
                                          <p:spTgt spid="4">
                                            <p:txEl>
                                              <p:pRg st="1" end="1"/>
                                            </p:txEl>
                                          </p:spTgt>
                                        </p:tgtEl>
                                      </p:cBhvr>
                                      <p:to x="100000" y="95000"/>
                                    </p:animScale>
                                    <p:animScale>
                                      <p:cBhvr>
                                        <p:cTn id="25" dur="166" decel="50000">
                                          <p:stCondLst>
                                            <p:cond delay="1834"/>
                                          </p:stCondLst>
                                        </p:cTn>
                                        <p:tgtEl>
                                          <p:spTgt spid="4">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wipe(down)">
                                      <p:cBhvr>
                                        <p:cTn id="30" dur="5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5" dur="5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 calcmode="lin" valueType="num">
                                      <p:cBhvr>
                                        <p:cTn id="40"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fade">
                                      <p:cBhvr>
                                        <p:cTn id="47" dur="1000"/>
                                        <p:tgtEl>
                                          <p:spTgt spid="4">
                                            <p:txEl>
                                              <p:pRg st="6" end="6"/>
                                            </p:txEl>
                                          </p:spTgt>
                                        </p:tgtEl>
                                      </p:cBhvr>
                                    </p:animEffect>
                                    <p:anim calcmode="lin" valueType="num">
                                      <p:cBhvr>
                                        <p:cTn id="4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3561" y="421523"/>
            <a:ext cx="8596668" cy="5460662"/>
          </a:xfrm>
        </p:spPr>
        <p:txBody>
          <a:bodyPr>
            <a:noAutofit/>
          </a:bodyPr>
          <a:lstStyle/>
          <a:p>
            <a:pPr marL="0" indent="0">
              <a:buNone/>
            </a:pPr>
            <a:r>
              <a:rPr lang="zh-CN" altLang="en-US" sz="2800" b="1" dirty="0">
                <a:latin typeface="微软雅黑 Light" panose="020B0502040204020203" pitchFamily="34" charset="-122"/>
                <a:ea typeface="微软雅黑 Light" panose="020B0502040204020203" pitchFamily="34" charset="-122"/>
              </a:rPr>
              <a:t>这时候，我们可以想一下，对于之前用</a:t>
            </a:r>
            <a:r>
              <a:rPr lang="en-US" altLang="zh-CN" sz="2800" b="1" dirty="0">
                <a:latin typeface="微软雅黑 Light" panose="020B0502040204020203" pitchFamily="34" charset="-122"/>
                <a:ea typeface="微软雅黑 Light" panose="020B0502040204020203" pitchFamily="34" charset="-122"/>
              </a:rPr>
              <a:t>2^10</a:t>
            </a:r>
            <a:r>
              <a:rPr lang="zh-CN" altLang="en-US" sz="2800" b="1" dirty="0">
                <a:latin typeface="微软雅黑 Light" panose="020B0502040204020203" pitchFamily="34" charset="-122"/>
                <a:ea typeface="微软雅黑 Light" panose="020B0502040204020203" pitchFamily="34" charset="-122"/>
              </a:rPr>
              <a:t>所存储的所有状态中，比如</a:t>
            </a:r>
            <a:r>
              <a:rPr lang="en-US" altLang="zh-CN" sz="2800" b="1" dirty="0">
                <a:latin typeface="微软雅黑 Light" panose="020B0502040204020203" pitchFamily="34" charset="-122"/>
                <a:ea typeface="微软雅黑 Light" panose="020B0502040204020203" pitchFamily="34" charset="-122"/>
              </a:rPr>
              <a:t>…11…</a:t>
            </a:r>
            <a:r>
              <a:rPr lang="zh-CN" altLang="en-US" sz="2800" b="1" dirty="0">
                <a:latin typeface="微软雅黑 Light" panose="020B0502040204020203" pitchFamily="34" charset="-122"/>
                <a:ea typeface="微软雅黑 Light" panose="020B0502040204020203" pitchFamily="34" charset="-122"/>
              </a:rPr>
              <a:t>或者</a:t>
            </a:r>
            <a:r>
              <a:rPr lang="en-US" altLang="zh-CN" sz="2800" b="1" dirty="0">
                <a:latin typeface="微软雅黑 Light" panose="020B0502040204020203" pitchFamily="34" charset="-122"/>
                <a:ea typeface="微软雅黑 Light" panose="020B0502040204020203" pitchFamily="34" charset="-122"/>
              </a:rPr>
              <a:t>…101…</a:t>
            </a:r>
            <a:r>
              <a:rPr lang="zh-CN" altLang="en-US" sz="2800" b="1" dirty="0">
                <a:latin typeface="微软雅黑 Light" panose="020B0502040204020203" pitchFamily="34" charset="-122"/>
                <a:ea typeface="微软雅黑 Light" panose="020B0502040204020203" pitchFamily="34" charset="-122"/>
              </a:rPr>
              <a:t>之类的情况是不可能出现的，而这类状态在</a:t>
            </a:r>
            <a:r>
              <a:rPr lang="en-US" altLang="zh-CN" sz="2800" b="1" dirty="0">
                <a:latin typeface="微软雅黑 Light" panose="020B0502040204020203" pitchFamily="34" charset="-122"/>
                <a:ea typeface="微软雅黑 Light" panose="020B0502040204020203" pitchFamily="34" charset="-122"/>
              </a:rPr>
              <a:t>2^10</a:t>
            </a:r>
            <a:r>
              <a:rPr lang="zh-CN" altLang="en-US" sz="2800" b="1" dirty="0">
                <a:latin typeface="微软雅黑 Light" panose="020B0502040204020203" pitchFamily="34" charset="-122"/>
                <a:ea typeface="微软雅黑 Light" panose="020B0502040204020203" pitchFamily="34" charset="-122"/>
              </a:rPr>
              <a:t>中十分的普遍。</a:t>
            </a:r>
          </a:p>
          <a:p>
            <a:pPr marL="0" indent="0">
              <a:buNone/>
            </a:pPr>
            <a:r>
              <a:rPr lang="zh-CN" altLang="en-US" sz="2800" b="1" dirty="0">
                <a:latin typeface="微软雅黑 Light" panose="020B0502040204020203" pitchFamily="34" charset="-122"/>
                <a:ea typeface="微软雅黑 Light" panose="020B0502040204020203" pitchFamily="34" charset="-122"/>
              </a:rPr>
              <a:t>比如说，我们可以试试大小为</a:t>
            </a:r>
            <a:r>
              <a:rPr lang="en-US" altLang="zh-CN" sz="2800" b="1" dirty="0">
                <a:latin typeface="微软雅黑 Light" panose="020B0502040204020203" pitchFamily="34" charset="-122"/>
                <a:ea typeface="微软雅黑 Light" panose="020B0502040204020203" pitchFamily="34" charset="-122"/>
              </a:rPr>
              <a:t>4</a:t>
            </a:r>
            <a:r>
              <a:rPr lang="zh-CN" altLang="en-US" sz="2800" b="1" dirty="0">
                <a:latin typeface="微软雅黑 Light" panose="020B0502040204020203" pitchFamily="34" charset="-122"/>
                <a:ea typeface="微软雅黑 Light" panose="020B0502040204020203" pitchFamily="34" charset="-122"/>
              </a:rPr>
              <a:t>的一列，按理来说有</a:t>
            </a:r>
            <a:r>
              <a:rPr lang="en-US" altLang="zh-CN" sz="2800" b="1" dirty="0">
                <a:latin typeface="微软雅黑 Light" panose="020B0502040204020203" pitchFamily="34" charset="-122"/>
                <a:ea typeface="微软雅黑 Light" panose="020B0502040204020203" pitchFamily="34" charset="-122"/>
              </a:rPr>
              <a:t>2^4=16</a:t>
            </a:r>
            <a:r>
              <a:rPr lang="zh-CN" altLang="en-US" sz="2800" b="1" dirty="0">
                <a:latin typeface="微软雅黑 Light" panose="020B0502040204020203" pitchFamily="34" charset="-122"/>
                <a:ea typeface="微软雅黑 Light" panose="020B0502040204020203" pitchFamily="34" charset="-122"/>
              </a:rPr>
              <a:t>种状态，但实际上只有</a:t>
            </a:r>
            <a:r>
              <a:rPr lang="en-US" altLang="zh-CN" sz="2800" b="1" dirty="0">
                <a:latin typeface="微软雅黑 Light" panose="020B0502040204020203" pitchFamily="34" charset="-122"/>
                <a:ea typeface="微软雅黑 Light" panose="020B0502040204020203" pitchFamily="34" charset="-122"/>
              </a:rPr>
              <a:t>0000,0001,1001</a:t>
            </a:r>
            <a:r>
              <a:rPr lang="zh-CN" altLang="en-US" sz="2800" b="1" dirty="0">
                <a:latin typeface="微软雅黑 Light" panose="020B0502040204020203" pitchFamily="34" charset="-122"/>
                <a:ea typeface="微软雅黑 Light" panose="020B0502040204020203" pitchFamily="34" charset="-122"/>
              </a:rPr>
              <a:t>，</a:t>
            </a:r>
            <a:r>
              <a:rPr lang="en-US" altLang="zh-CN" sz="2800" b="1" dirty="0">
                <a:latin typeface="微软雅黑 Light" panose="020B0502040204020203" pitchFamily="34" charset="-122"/>
                <a:ea typeface="微软雅黑 Light" panose="020B0502040204020203" pitchFamily="34" charset="-122"/>
              </a:rPr>
              <a:t>0010,0100</a:t>
            </a:r>
            <a:r>
              <a:rPr lang="zh-CN" altLang="en-US" sz="2800" b="1" dirty="0">
                <a:latin typeface="微软雅黑 Light" panose="020B0502040204020203" pitchFamily="34" charset="-122"/>
                <a:ea typeface="微软雅黑 Light" panose="020B0502040204020203" pitchFamily="34" charset="-122"/>
              </a:rPr>
              <a:t>以及</a:t>
            </a:r>
            <a:r>
              <a:rPr lang="en-US" altLang="zh-CN" sz="2800" b="1" dirty="0">
                <a:latin typeface="微软雅黑 Light" panose="020B0502040204020203" pitchFamily="34" charset="-122"/>
                <a:ea typeface="微软雅黑 Light" panose="020B0502040204020203" pitchFamily="34" charset="-122"/>
              </a:rPr>
              <a:t>1000</a:t>
            </a:r>
            <a:r>
              <a:rPr lang="zh-CN" altLang="en-US" sz="2800" b="1" dirty="0">
                <a:latin typeface="微软雅黑 Light" panose="020B0502040204020203" pitchFamily="34" charset="-122"/>
                <a:ea typeface="微软雅黑 Light" panose="020B0502040204020203" pitchFamily="34" charset="-122"/>
              </a:rPr>
              <a:t>五种状态而已。</a:t>
            </a:r>
          </a:p>
          <a:p>
            <a:pPr marL="0" indent="0">
              <a:buNone/>
            </a:pPr>
            <a:r>
              <a:rPr lang="zh-CN" altLang="en-US" sz="2800" b="1" dirty="0">
                <a:latin typeface="微软雅黑 Light" panose="020B0502040204020203" pitchFamily="34" charset="-122"/>
                <a:ea typeface="微软雅黑 Light" panose="020B0502040204020203" pitchFamily="34" charset="-122"/>
              </a:rPr>
              <a:t>那么就出来了，先用搜索把所有状态</a:t>
            </a:r>
            <a:r>
              <a:rPr lang="en-US" altLang="zh-CN" sz="2800" b="1" dirty="0">
                <a:latin typeface="微软雅黑 Light" panose="020B0502040204020203" pitchFamily="34" charset="-122"/>
                <a:ea typeface="微软雅黑 Light" panose="020B0502040204020203" pitchFamily="34" charset="-122"/>
              </a:rPr>
              <a:t>for</a:t>
            </a:r>
            <a:r>
              <a:rPr lang="zh-CN" altLang="en-US" sz="2800" b="1" dirty="0">
                <a:latin typeface="微软雅黑 Light" panose="020B0502040204020203" pitchFamily="34" charset="-122"/>
                <a:ea typeface="微软雅黑 Light" panose="020B0502040204020203" pitchFamily="34" charset="-122"/>
              </a:rPr>
              <a:t>一遍，存下可行的状态，</a:t>
            </a:r>
            <a:r>
              <a:rPr lang="en-US" altLang="zh-CN" sz="2800" b="1" dirty="0">
                <a:latin typeface="微软雅黑 Light" panose="020B0502040204020203" pitchFamily="34" charset="-122"/>
                <a:ea typeface="微软雅黑 Light" panose="020B0502040204020203" pitchFamily="34" charset="-122"/>
              </a:rPr>
              <a:t>10</a:t>
            </a:r>
            <a:r>
              <a:rPr lang="zh-CN" altLang="en-US" sz="2800" b="1" dirty="0">
                <a:latin typeface="微软雅黑 Light" panose="020B0502040204020203" pitchFamily="34" charset="-122"/>
                <a:ea typeface="微软雅黑 Light" panose="020B0502040204020203" pitchFamily="34" charset="-122"/>
              </a:rPr>
              <a:t>列只有</a:t>
            </a:r>
            <a:r>
              <a:rPr lang="en-US" altLang="zh-CN" sz="2800" b="1" dirty="0">
                <a:latin typeface="微软雅黑 Light" panose="020B0502040204020203" pitchFamily="34" charset="-122"/>
                <a:ea typeface="微软雅黑 Light" panose="020B0502040204020203" pitchFamily="34" charset="-122"/>
              </a:rPr>
              <a:t>60</a:t>
            </a:r>
            <a:r>
              <a:rPr lang="zh-CN" altLang="en-US" sz="2800" b="1" dirty="0">
                <a:latin typeface="微软雅黑 Light" panose="020B0502040204020203" pitchFamily="34" charset="-122"/>
                <a:ea typeface="微软雅黑 Light" panose="020B0502040204020203" pitchFamily="34" charset="-122"/>
              </a:rPr>
              <a:t>左右的状态，开大点</a:t>
            </a:r>
            <a:r>
              <a:rPr lang="en-US" altLang="zh-CN" sz="2800" b="1" dirty="0">
                <a:latin typeface="微软雅黑 Light" panose="020B0502040204020203" pitchFamily="34" charset="-122"/>
                <a:ea typeface="微软雅黑 Light" panose="020B0502040204020203" pitchFamily="34" charset="-122"/>
              </a:rPr>
              <a:t>DP[100][61][61]</a:t>
            </a:r>
          </a:p>
          <a:p>
            <a:pPr marL="0" indent="0">
              <a:buNone/>
            </a:pPr>
            <a:r>
              <a:rPr lang="en-US" altLang="zh-CN" sz="2800" b="1" dirty="0">
                <a:latin typeface="微软雅黑 Light" panose="020B0502040204020203" pitchFamily="34" charset="-122"/>
                <a:ea typeface="微软雅黑 Light" panose="020B0502040204020203" pitchFamily="34" charset="-122"/>
              </a:rPr>
              <a:t>AC</a:t>
            </a:r>
          </a:p>
        </p:txBody>
      </p:sp>
    </p:spTree>
    <p:extLst>
      <p:ext uri="{BB962C8B-B14F-4D97-AF65-F5344CB8AC3E}">
        <p14:creationId xmlns:p14="http://schemas.microsoft.com/office/powerpoint/2010/main" val="23352704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3561" y="421523"/>
            <a:ext cx="8596668" cy="5460662"/>
          </a:xfrm>
        </p:spPr>
        <p:txBody>
          <a:bodyPr>
            <a:noAutofit/>
          </a:bodyPr>
          <a:lstStyle/>
          <a:p>
            <a:r>
              <a:rPr lang="zh-CN" altLang="en-US" sz="2800" b="1" dirty="0">
                <a:latin typeface="微软雅黑 Light" panose="020B0502040204020203" pitchFamily="34" charset="-122"/>
                <a:ea typeface="微软雅黑 Light" panose="020B0502040204020203" pitchFamily="34" charset="-122"/>
              </a:rPr>
              <a:t>总结</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方法三、消除冗余的无用状态</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这种方法的应用常见于状压</a:t>
            </a:r>
            <a:r>
              <a:rPr lang="en-US" altLang="zh-CN" sz="2800" b="1" dirty="0">
                <a:latin typeface="微软雅黑 Light" panose="020B0502040204020203" pitchFamily="34" charset="-122"/>
                <a:ea typeface="微软雅黑 Light" panose="020B0502040204020203" pitchFamily="34" charset="-122"/>
              </a:rPr>
              <a:t>DP</a:t>
            </a:r>
            <a:r>
              <a:rPr lang="zh-CN" altLang="en-US" sz="2800" b="1" dirty="0">
                <a:latin typeface="微软雅黑 Light" panose="020B0502040204020203" pitchFamily="34" charset="-122"/>
                <a:ea typeface="微软雅黑 Light" panose="020B0502040204020203" pitchFamily="34" charset="-122"/>
              </a:rPr>
              <a:t>，通过减少状态总数，有时候可以大幅度降低题目的复杂度</a:t>
            </a:r>
            <a:endParaRPr lang="en-US" altLang="zh-CN" sz="2800" b="1" dirty="0">
              <a:latin typeface="微软雅黑 Light" panose="020B0502040204020203" pitchFamily="34" charset="-122"/>
              <a:ea typeface="微软雅黑 Light" panose="020B0502040204020203" pitchFamily="34" charset="-122"/>
            </a:endParaRPr>
          </a:p>
          <a:p>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接下来的方法主要是减少状态转移所转移的状态数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0173040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970" y="435171"/>
            <a:ext cx="8596668" cy="5460662"/>
          </a:xfrm>
        </p:spPr>
        <p:txBody>
          <a:bodyPr>
            <a:normAutofit/>
          </a:bodyPr>
          <a:lstStyle/>
          <a:p>
            <a:r>
              <a:rPr lang="zh-CN" altLang="en-US" sz="2800" b="1" dirty="0">
                <a:latin typeface="微软雅黑 Light" panose="020B0502040204020203" pitchFamily="34" charset="-122"/>
                <a:ea typeface="微软雅黑 Light" panose="020B0502040204020203" pitchFamily="34" charset="-122"/>
              </a:rPr>
              <a:t>好的，下面我们开始进入找规律写题的坑</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例题打头</a:t>
            </a:r>
            <a:endParaRPr lang="en-US" altLang="zh-CN" sz="2800" b="1" dirty="0">
              <a:latin typeface="微软雅黑 Light" panose="020B0502040204020203" pitchFamily="34" charset="-122"/>
              <a:ea typeface="微软雅黑 Light" panose="020B0502040204020203" pitchFamily="34" charset="-122"/>
            </a:endParaRPr>
          </a:p>
          <a:p>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题意</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输出正整数序列</a:t>
            </a:r>
            <a:r>
              <a:rPr lang="en-US" altLang="zh-CN" sz="2800" b="1" dirty="0">
                <a:latin typeface="微软雅黑 Light" panose="020B0502040204020203" pitchFamily="34" charset="-122"/>
                <a:ea typeface="微软雅黑 Light" panose="020B0502040204020203" pitchFamily="34" charset="-122"/>
              </a:rPr>
              <a:t>a[n]</a:t>
            </a:r>
            <a:r>
              <a:rPr lang="zh-CN" altLang="en-US" sz="2800" b="1" dirty="0">
                <a:latin typeface="微软雅黑 Light" panose="020B0502040204020203" pitchFamily="34" charset="-122"/>
                <a:ea typeface="微软雅黑 Light" panose="020B0502040204020203" pitchFamily="34" charset="-122"/>
              </a:rPr>
              <a:t>，每连续输出一段的费用是连续输出的数字和的平方加上常数</a:t>
            </a:r>
            <a:r>
              <a:rPr lang="en-US" altLang="zh-CN" sz="2800" b="1" dirty="0">
                <a:latin typeface="微软雅黑 Light" panose="020B0502040204020203" pitchFamily="34" charset="-122"/>
                <a:ea typeface="微软雅黑 Light" panose="020B0502040204020203" pitchFamily="34" charset="-122"/>
              </a:rPr>
              <a:t>M</a:t>
            </a:r>
            <a:endParaRPr lang="en-US" altLang="zh-CN"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求最小费用</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981692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970" y="435170"/>
            <a:ext cx="8596668" cy="5951981"/>
          </a:xfrm>
        </p:spPr>
        <p:txBody>
          <a:bodyPr>
            <a:normAutofit/>
          </a:bodyPr>
          <a:lstStyle/>
          <a:p>
            <a:r>
              <a:rPr lang="zh-CN" altLang="en-US" sz="2800" b="1" dirty="0">
                <a:latin typeface="微软雅黑 Light" panose="020B0502040204020203" pitchFamily="34" charset="-122"/>
                <a:ea typeface="微软雅黑 Light" panose="020B0502040204020203" pitchFamily="34" charset="-122"/>
              </a:rPr>
              <a:t>输出正整数序列</a:t>
            </a:r>
            <a:r>
              <a:rPr lang="en-US" altLang="zh-CN" sz="2800" b="1" dirty="0">
                <a:latin typeface="微软雅黑 Light" panose="020B0502040204020203" pitchFamily="34" charset="-122"/>
                <a:ea typeface="微软雅黑 Light" panose="020B0502040204020203" pitchFamily="34" charset="-122"/>
              </a:rPr>
              <a:t>a[n]</a:t>
            </a:r>
            <a:r>
              <a:rPr lang="zh-CN" altLang="en-US" sz="2800" b="1" dirty="0">
                <a:latin typeface="微软雅黑 Light" panose="020B0502040204020203" pitchFamily="34" charset="-122"/>
                <a:ea typeface="微软雅黑 Light" panose="020B0502040204020203" pitchFamily="34" charset="-122"/>
              </a:rPr>
              <a:t>，每连续输出一段的费用是连续输出的数字和的平方加上常数</a:t>
            </a:r>
            <a:r>
              <a:rPr lang="en-US" altLang="zh-CN" sz="2800" b="1" dirty="0">
                <a:latin typeface="微软雅黑 Light" panose="020B0502040204020203" pitchFamily="34" charset="-122"/>
                <a:ea typeface="微软雅黑 Light" panose="020B0502040204020203" pitchFamily="34" charset="-122"/>
              </a:rPr>
              <a:t>M</a:t>
            </a:r>
          </a:p>
          <a:p>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状态转移方程：</a:t>
            </a:r>
            <a:endParaRPr lang="en-US" altLang="zh-CN" sz="2800" b="1" dirty="0">
              <a:latin typeface="微软雅黑 Light" panose="020B0502040204020203" pitchFamily="34" charset="-122"/>
              <a:ea typeface="微软雅黑 Light" panose="020B0502040204020203" pitchFamily="34" charset="-122"/>
            </a:endParaRPr>
          </a:p>
          <a:p>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]=min(</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[k]+(a[k+1]+…+a[</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])^2+M)</a:t>
            </a:r>
          </a:p>
          <a:p>
            <a:r>
              <a:rPr lang="zh-CN" altLang="en-US" sz="2800" b="1" dirty="0">
                <a:latin typeface="微软雅黑 Light" panose="020B0502040204020203" pitchFamily="34" charset="-122"/>
                <a:ea typeface="微软雅黑 Light" panose="020B0502040204020203" pitchFamily="34" charset="-122"/>
              </a:rPr>
              <a:t>我们可以先算出</a:t>
            </a:r>
            <a:r>
              <a:rPr lang="en-US" altLang="zh-CN" sz="2800" b="1" dirty="0">
                <a:latin typeface="微软雅黑 Light" panose="020B0502040204020203" pitchFamily="34" charset="-122"/>
                <a:ea typeface="微软雅黑 Light" panose="020B0502040204020203" pitchFamily="34" charset="-122"/>
              </a:rPr>
              <a:t>a[0~i]</a:t>
            </a:r>
            <a:r>
              <a:rPr lang="zh-CN" altLang="en-US" sz="2800" b="1" dirty="0">
                <a:latin typeface="微软雅黑 Light" panose="020B0502040204020203" pitchFamily="34" charset="-122"/>
                <a:ea typeface="微软雅黑 Light" panose="020B0502040204020203" pitchFamily="34" charset="-122"/>
              </a:rPr>
              <a:t>的前缀和</a:t>
            </a:r>
            <a:r>
              <a:rPr lang="en-US" altLang="zh-CN" sz="2800" b="1" dirty="0">
                <a:latin typeface="微软雅黑 Light" panose="020B0502040204020203" pitchFamily="34" charset="-122"/>
                <a:ea typeface="微软雅黑 Light" panose="020B0502040204020203" pitchFamily="34" charset="-122"/>
              </a:rPr>
              <a:t>sum[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a:t>
            </a:r>
          </a:p>
          <a:p>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]=min(</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[k]+(sum[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]-sum[k] )^2+M)</a:t>
            </a:r>
          </a:p>
          <a:p>
            <a:pPr marL="0" indent="0">
              <a:buNone/>
            </a:pP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495816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anim calcmode="lin" valueType="num">
                                      <p:cBhvr>
                                        <p:cTn id="2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970" y="435170"/>
            <a:ext cx="8596668" cy="5951981"/>
          </a:xfrm>
        </p:spPr>
        <p:txBody>
          <a:bodyPr>
            <a:normAutofit/>
          </a:bodyPr>
          <a:lstStyle/>
          <a:p>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]=min(</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[k]+(sum[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]-sum[k] )^2+M)</a:t>
            </a:r>
          </a:p>
          <a:p>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好的，我们开始暴力，先一个</a:t>
            </a:r>
            <a:r>
              <a:rPr lang="en-US" altLang="zh-CN" sz="2800" b="1" dirty="0">
                <a:latin typeface="微软雅黑 Light" panose="020B0502040204020203" pitchFamily="34" charset="-122"/>
                <a:ea typeface="微软雅黑 Light" panose="020B0502040204020203" pitchFamily="34" charset="-122"/>
              </a:rPr>
              <a:t>for</a:t>
            </a:r>
            <a:r>
              <a:rPr lang="zh-CN" altLang="en-US" sz="2800" b="1" dirty="0">
                <a:latin typeface="微软雅黑 Light" panose="020B0502040204020203" pitchFamily="34" charset="-122"/>
                <a:ea typeface="微软雅黑 Light" panose="020B0502040204020203" pitchFamily="34" charset="-122"/>
              </a:rPr>
              <a:t>来</a:t>
            </a:r>
            <a:r>
              <a:rPr lang="en-US" altLang="zh-CN" sz="2800" b="1" dirty="0">
                <a:latin typeface="微软雅黑 Light" panose="020B0502040204020203" pitchFamily="34" charset="-122"/>
                <a:ea typeface="微软雅黑 Light" panose="020B0502040204020203" pitchFamily="34" charset="-122"/>
              </a:rPr>
              <a:t>for</a:t>
            </a:r>
            <a:r>
              <a:rPr lang="zh-CN" altLang="en-US" sz="2800" b="1" dirty="0">
                <a:latin typeface="微软雅黑 Light" panose="020B0502040204020203" pitchFamily="34" charset="-122"/>
                <a:ea typeface="微软雅黑 Light" panose="020B0502040204020203" pitchFamily="34" charset="-122"/>
              </a:rPr>
              <a:t>第</a:t>
            </a:r>
            <a:r>
              <a:rPr lang="en-US" altLang="zh-CN" sz="2800" b="1" dirty="0" err="1">
                <a:latin typeface="微软雅黑 Light" panose="020B0502040204020203" pitchFamily="34" charset="-122"/>
                <a:ea typeface="微软雅黑 Light" panose="020B0502040204020203" pitchFamily="34" charset="-122"/>
              </a:rPr>
              <a:t>i</a:t>
            </a:r>
            <a:r>
              <a:rPr lang="zh-CN" altLang="en-US" sz="2800" b="1" dirty="0">
                <a:latin typeface="微软雅黑 Light" panose="020B0502040204020203" pitchFamily="34" charset="-122"/>
                <a:ea typeface="微软雅黑 Light" panose="020B0502040204020203" pitchFamily="34" charset="-122"/>
              </a:rPr>
              <a:t>位数字，再</a:t>
            </a:r>
            <a:r>
              <a:rPr lang="en-US" altLang="zh-CN" sz="2800" b="1" dirty="0">
                <a:latin typeface="微软雅黑 Light" panose="020B0502040204020203" pitchFamily="34" charset="-122"/>
                <a:ea typeface="微软雅黑 Light" panose="020B0502040204020203" pitchFamily="34" charset="-122"/>
              </a:rPr>
              <a:t>for</a:t>
            </a:r>
            <a:r>
              <a:rPr lang="zh-CN" altLang="en-US" sz="2800" b="1" dirty="0">
                <a:latin typeface="微软雅黑 Light" panose="020B0502040204020203" pitchFamily="34" charset="-122"/>
                <a:ea typeface="微软雅黑 Light" panose="020B0502040204020203" pitchFamily="34" charset="-122"/>
              </a:rPr>
              <a:t>个</a:t>
            </a:r>
            <a:r>
              <a:rPr lang="en-US" altLang="zh-CN" sz="2800" b="1" dirty="0">
                <a:latin typeface="微软雅黑 Light" panose="020B0502040204020203" pitchFamily="34" charset="-122"/>
                <a:ea typeface="微软雅黑 Light" panose="020B0502040204020203" pitchFamily="34" charset="-122"/>
              </a:rPr>
              <a:t>k</a:t>
            </a:r>
            <a:r>
              <a:rPr lang="zh-CN" altLang="en-US" sz="2800" b="1" dirty="0">
                <a:latin typeface="微软雅黑 Light" panose="020B0502040204020203" pitchFamily="34" charset="-122"/>
                <a:ea typeface="微软雅黑 Light" panose="020B0502040204020203" pitchFamily="34" charset="-122"/>
              </a:rPr>
              <a:t>来找最优解，时间复杂度</a:t>
            </a:r>
            <a:r>
              <a:rPr lang="en-US" altLang="zh-CN" sz="2800" b="1" dirty="0">
                <a:latin typeface="微软雅黑 Light" panose="020B0502040204020203" pitchFamily="34" charset="-122"/>
                <a:ea typeface="微软雅黑 Light" panose="020B0502040204020203" pitchFamily="34" charset="-122"/>
              </a:rPr>
              <a:t>O(n^2)</a:t>
            </a:r>
            <a:r>
              <a:rPr lang="zh-CN" altLang="en-US" sz="2800" b="1" dirty="0">
                <a:latin typeface="微软雅黑 Light" panose="020B0502040204020203" pitchFamily="34" charset="-122"/>
                <a:ea typeface="微软雅黑 Light" panose="020B0502040204020203" pitchFamily="34" charset="-122"/>
              </a:rPr>
              <a:t>，还行，我们来看看数据量</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找个每秒能有</a:t>
            </a:r>
            <a:r>
              <a:rPr lang="en-US" altLang="zh-CN" sz="2800" b="1" dirty="0">
                <a:latin typeface="微软雅黑 Light" panose="020B0502040204020203" pitchFamily="34" charset="-122"/>
                <a:ea typeface="微软雅黑 Light" panose="020B0502040204020203" pitchFamily="34" charset="-122"/>
              </a:rPr>
              <a:t>10^12</a:t>
            </a:r>
            <a:r>
              <a:rPr lang="zh-CN" altLang="en-US" sz="2800" b="1" dirty="0">
                <a:latin typeface="微软雅黑 Light" panose="020B0502040204020203" pitchFamily="34" charset="-122"/>
                <a:ea typeface="微软雅黑 Light" panose="020B0502040204020203" pitchFamily="34" charset="-122"/>
              </a:rPr>
              <a:t>次左右的服雾器也许能过？</a:t>
            </a:r>
            <a:endParaRPr lang="en-US" altLang="zh-CN" sz="2800" b="1" dirty="0">
              <a:latin typeface="微软雅黑 Light" panose="020B0502040204020203" pitchFamily="34" charset="-122"/>
              <a:ea typeface="微软雅黑 Light" panose="020B0502040204020203" pitchFamily="34" charset="-122"/>
            </a:endParaRPr>
          </a:p>
          <a:p>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这节课的套路开始了</a:t>
            </a:r>
            <a:endParaRPr lang="en-US" altLang="zh-CN" sz="2800" b="1" dirty="0">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2"/>
          <a:stretch>
            <a:fillRect/>
          </a:stretch>
        </p:blipFill>
        <p:spPr>
          <a:xfrm>
            <a:off x="9055637" y="435170"/>
            <a:ext cx="3114047" cy="410991"/>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5636" y="846161"/>
            <a:ext cx="3114048" cy="2961612"/>
          </a:xfrm>
          <a:prstGeom prst="rect">
            <a:avLst/>
          </a:prstGeom>
        </p:spPr>
      </p:pic>
    </p:spTree>
    <p:extLst>
      <p:ext uri="{BB962C8B-B14F-4D97-AF65-F5344CB8AC3E}">
        <p14:creationId xmlns:p14="http://schemas.microsoft.com/office/powerpoint/2010/main" val="7928701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down)">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anim calcmode="lin" valueType="num">
                                      <p:cBhvr>
                                        <p:cTn id="20" dur="2000" fill="hold"/>
                                        <p:tgtEl>
                                          <p:spTgt spid="2"/>
                                        </p:tgtEl>
                                        <p:attrNameLst>
                                          <p:attrName>ppt_w</p:attrName>
                                        </p:attrNameLst>
                                      </p:cBhvr>
                                      <p:tavLst>
                                        <p:tav tm="0" fmla="#ppt_w*sin(2.5*pi*$)">
                                          <p:val>
                                            <p:fltVal val="0"/>
                                          </p:val>
                                        </p:tav>
                                        <p:tav tm="100000">
                                          <p:val>
                                            <p:fltVal val="1"/>
                                          </p:val>
                                        </p:tav>
                                      </p:tavLst>
                                    </p:anim>
                                    <p:anim calcmode="lin" valueType="num">
                                      <p:cBhvr>
                                        <p:cTn id="21" dur="2000" fill="hold"/>
                                        <p:tgtEl>
                                          <p:spTgt spid="2"/>
                                        </p:tgtEl>
                                        <p:attrNameLst>
                                          <p:attrName>ppt_h</p:attrName>
                                        </p:attrNameLst>
                                      </p:cBhvr>
                                      <p:tavLst>
                                        <p:tav tm="0">
                                          <p:val>
                                            <p:strVal val="#ppt_h"/>
                                          </p:val>
                                        </p:tav>
                                        <p:tav tm="100000">
                                          <p:val>
                                            <p:strVal val="#ppt_h"/>
                                          </p:val>
                                        </p:tav>
                                      </p:tavLst>
                                    </p:anim>
                                  </p:childTnLst>
                                </p:cTn>
                              </p:par>
                            </p:childTnLst>
                          </p:cTn>
                        </p:par>
                        <p:par>
                          <p:cTn id="22" fill="hold">
                            <p:stCondLst>
                              <p:cond delay="2000"/>
                            </p:stCondLst>
                            <p:childTnLst>
                              <p:par>
                                <p:cTn id="23" presetID="53" presetClass="entr" presetSubtype="16" fill="hold" nodeType="afterEffect">
                                  <p:stCondLst>
                                    <p:cond delay="100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p:cTn id="40"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1"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2"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9914" y="436728"/>
            <a:ext cx="8596668" cy="4621995"/>
          </a:xfrm>
        </p:spPr>
        <p:txBody>
          <a:bodyPr>
            <a:normAutofit lnSpcReduction="10000"/>
          </a:bodyPr>
          <a:lstStyle/>
          <a:p>
            <a:r>
              <a:rPr lang="zh-CN" altLang="en-US" sz="2800" b="1" dirty="0">
                <a:latin typeface="微软雅黑 Light" panose="020B0502040204020203" pitchFamily="34" charset="-122"/>
                <a:ea typeface="微软雅黑 Light" panose="020B0502040204020203" pitchFamily="34" charset="-122"/>
              </a:rPr>
              <a:t>开始套路</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先让我们假设对于</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a:t>
            </a:r>
            <a:r>
              <a:rPr lang="en-US" altLang="zh-CN" sz="2800" b="1" dirty="0">
                <a:latin typeface="微软雅黑 Light" panose="020B0502040204020203" pitchFamily="34" charset="-122"/>
                <a:ea typeface="微软雅黑 Light" panose="020B0502040204020203" pitchFamily="34" charset="-122"/>
              </a:rPr>
              <a:t>p&gt;j</a:t>
            </a:r>
            <a:r>
              <a:rPr lang="zh-CN" altLang="en-US" sz="2800" b="1" dirty="0">
                <a:latin typeface="微软雅黑 Light" panose="020B0502040204020203" pitchFamily="34" charset="-122"/>
                <a:ea typeface="微软雅黑 Light" panose="020B0502040204020203" pitchFamily="34" charset="-122"/>
              </a:rPr>
              <a:t>，</a:t>
            </a:r>
            <a:r>
              <a:rPr lang="en-US" altLang="zh-CN" sz="2800" b="1" dirty="0">
                <a:latin typeface="微软雅黑 Light" panose="020B0502040204020203" pitchFamily="34" charset="-122"/>
                <a:ea typeface="微软雅黑 Light" panose="020B0502040204020203" pitchFamily="34" charset="-122"/>
              </a:rPr>
              <a:t>p</a:t>
            </a:r>
            <a:r>
              <a:rPr lang="zh-CN" altLang="en-US" sz="2800" b="1" dirty="0">
                <a:latin typeface="微软雅黑 Light" panose="020B0502040204020203" pitchFamily="34" charset="-122"/>
                <a:ea typeface="微软雅黑 Light" panose="020B0502040204020203" pitchFamily="34" charset="-122"/>
              </a:rPr>
              <a:t>可以使得</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得到更优解</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那么我们可以得到</a:t>
            </a:r>
            <a:endParaRPr lang="en-US" altLang="zh-CN" sz="2800" b="1" dirty="0">
              <a:latin typeface="微软雅黑 Light" panose="020B0502040204020203" pitchFamily="34" charset="-122"/>
              <a:ea typeface="微软雅黑 Light" panose="020B0502040204020203" pitchFamily="34" charset="-122"/>
            </a:endParaRPr>
          </a:p>
          <a:p>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[j]+(sum[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]-sum[j] )^2+M&gt;=</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[p]+(sum[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]-sum[p] )^2+M</a:t>
            </a:r>
          </a:p>
          <a:p>
            <a:r>
              <a:rPr lang="zh-CN" altLang="en-US" sz="2800" b="1" dirty="0">
                <a:latin typeface="微软雅黑 Light" panose="020B0502040204020203" pitchFamily="34" charset="-122"/>
                <a:ea typeface="微软雅黑 Light" panose="020B0502040204020203" pitchFamily="34" charset="-122"/>
              </a:rPr>
              <a:t>然后让我们拆掉常数项</a:t>
            </a:r>
            <a:r>
              <a:rPr lang="en-US" altLang="zh-CN" sz="2800" b="1" dirty="0">
                <a:latin typeface="微软雅黑 Light" panose="020B0502040204020203" pitchFamily="34" charset="-122"/>
                <a:ea typeface="微软雅黑 Light" panose="020B0502040204020203" pitchFamily="34" charset="-122"/>
              </a:rPr>
              <a:t>M</a:t>
            </a:r>
            <a:r>
              <a:rPr lang="zh-CN" altLang="en-US" sz="2800" b="1" dirty="0">
                <a:latin typeface="微软雅黑 Light" panose="020B0502040204020203" pitchFamily="34" charset="-122"/>
                <a:ea typeface="微软雅黑 Light" panose="020B0502040204020203" pitchFamily="34" charset="-122"/>
              </a:rPr>
              <a:t>和拆开平方后的</a:t>
            </a:r>
            <a:r>
              <a:rPr lang="en-US" altLang="zh-CN" sz="2800" b="1" dirty="0">
                <a:latin typeface="微软雅黑 Light" panose="020B0502040204020203" pitchFamily="34" charset="-122"/>
                <a:ea typeface="微软雅黑 Light" panose="020B0502040204020203" pitchFamily="34" charset="-122"/>
              </a:rPr>
              <a:t>sum[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]^2</a:t>
            </a:r>
            <a:r>
              <a:rPr lang="zh-CN" altLang="en-US" sz="2800" b="1" dirty="0">
                <a:latin typeface="微软雅黑 Light" panose="020B0502040204020203" pitchFamily="34" charset="-122"/>
                <a:ea typeface="微软雅黑 Light" panose="020B0502040204020203" pitchFamily="34" charset="-122"/>
              </a:rPr>
              <a:t>得到</a:t>
            </a:r>
            <a:endParaRPr lang="en-US" altLang="zh-CN" sz="2800" b="1" dirty="0">
              <a:latin typeface="微软雅黑 Light" panose="020B0502040204020203" pitchFamily="34" charset="-122"/>
              <a:ea typeface="微软雅黑 Light" panose="020B0502040204020203" pitchFamily="34" charset="-122"/>
            </a:endParaRPr>
          </a:p>
          <a:p>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[j]-2sum[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 sum[j] +sum[j]^2&gt;= </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[p]-2sum[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 sum[p] +sum[p]^2</a:t>
            </a:r>
          </a:p>
          <a:p>
            <a:endParaRPr lang="zh-CN" altLang="en-US" dirty="0"/>
          </a:p>
        </p:txBody>
      </p:sp>
    </p:spTree>
    <p:extLst>
      <p:ext uri="{BB962C8B-B14F-4D97-AF65-F5344CB8AC3E}">
        <p14:creationId xmlns:p14="http://schemas.microsoft.com/office/powerpoint/2010/main" val="14009128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970" y="435170"/>
            <a:ext cx="8596668" cy="5951981"/>
          </a:xfrm>
        </p:spPr>
        <p:txBody>
          <a:bodyPr>
            <a:normAutofit/>
          </a:bodyPr>
          <a:lstStyle/>
          <a:p>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[j]-2sum[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 sum[j] +sum[j]^2&gt;= </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[p]-2sum[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 sum[p] +sum[p]^2</a:t>
            </a:r>
          </a:p>
          <a:p>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然后移项，把与</a:t>
            </a:r>
            <a:r>
              <a:rPr lang="en-US" altLang="zh-CN" sz="2800" b="1" dirty="0" err="1">
                <a:latin typeface="微软雅黑 Light" panose="020B0502040204020203" pitchFamily="34" charset="-122"/>
                <a:ea typeface="微软雅黑 Light" panose="020B0502040204020203" pitchFamily="34" charset="-122"/>
              </a:rPr>
              <a:t>i</a:t>
            </a:r>
            <a:r>
              <a:rPr lang="zh-CN" altLang="en-US" sz="2800" b="1" dirty="0">
                <a:latin typeface="微软雅黑 Light" panose="020B0502040204020203" pitchFamily="34" charset="-122"/>
                <a:ea typeface="微软雅黑 Light" panose="020B0502040204020203" pitchFamily="34" charset="-122"/>
              </a:rPr>
              <a:t>有关的变量移到一边</a:t>
            </a:r>
            <a:endParaRPr lang="en-US" altLang="zh-CN" sz="2800" b="1" dirty="0">
              <a:latin typeface="微软雅黑 Light" panose="020B0502040204020203" pitchFamily="34" charset="-122"/>
              <a:ea typeface="微软雅黑 Light" panose="020B0502040204020203" pitchFamily="34" charset="-122"/>
            </a:endParaRPr>
          </a:p>
          <a:p>
            <a:r>
              <a:rPr lang="en-US" altLang="zh-CN" sz="2800" b="1" dirty="0">
                <a:latin typeface="微软雅黑 Light" panose="020B0502040204020203" pitchFamily="34" charset="-122"/>
                <a:ea typeface="微软雅黑 Light" panose="020B0502040204020203" pitchFamily="34" charset="-122"/>
              </a:rPr>
              <a:t>(</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[j]+sum[j]^2)-(</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[p]+sum[p]^2)&gt;= 2sum[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](sum[j] - sum[p] )</a:t>
            </a:r>
          </a:p>
          <a:p>
            <a:r>
              <a:rPr lang="zh-CN" altLang="en-US" sz="2800" b="1" dirty="0">
                <a:latin typeface="微软雅黑 Light" panose="020B0502040204020203" pitchFamily="34" charset="-122"/>
                <a:ea typeface="微软雅黑 Light" panose="020B0502040204020203" pitchFamily="34" charset="-122"/>
              </a:rPr>
              <a:t>根据我们的定义，</a:t>
            </a:r>
            <a:r>
              <a:rPr lang="en-US" altLang="zh-CN" sz="2800" b="1" dirty="0">
                <a:latin typeface="微软雅黑 Light" panose="020B0502040204020203" pitchFamily="34" charset="-122"/>
                <a:ea typeface="微软雅黑 Light" panose="020B0502040204020203" pitchFamily="34" charset="-122"/>
              </a:rPr>
              <a:t>p&gt;j</a:t>
            </a:r>
            <a:r>
              <a:rPr lang="zh-CN" altLang="en-US" sz="2800" b="1" dirty="0">
                <a:latin typeface="微软雅黑 Light" panose="020B0502040204020203" pitchFamily="34" charset="-122"/>
                <a:ea typeface="微软雅黑 Light" panose="020B0502040204020203" pitchFamily="34" charset="-122"/>
              </a:rPr>
              <a:t>，所以移项</a:t>
            </a:r>
            <a:endParaRPr lang="en-US" altLang="zh-CN" sz="2800" b="1" dirty="0">
              <a:latin typeface="微软雅黑 Light" panose="020B0502040204020203" pitchFamily="34" charset="-122"/>
              <a:ea typeface="微软雅黑 Light" panose="020B0502040204020203" pitchFamily="34" charset="-122"/>
            </a:endParaRPr>
          </a:p>
          <a:p>
            <a:r>
              <a:rPr lang="en-US" altLang="zh-CN" sz="2800" b="1" dirty="0">
                <a:latin typeface="微软雅黑 Light" panose="020B0502040204020203" pitchFamily="34" charset="-122"/>
                <a:ea typeface="微软雅黑 Light" panose="020B0502040204020203" pitchFamily="34" charset="-122"/>
              </a:rPr>
              <a:t>((</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[j]+sum[j]^2)-(</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[p]+sum[p]^2))/2(sum[j] - sum[p] )&lt;=sum[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2164293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anim calcmode="lin" valueType="num">
                                      <p:cBhvr>
                                        <p:cTn id="1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anim calcmode="lin" valueType="num">
                                      <p:cBhvr>
                                        <p:cTn id="2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6365" y="839789"/>
            <a:ext cx="4058606" cy="691831"/>
          </a:xfrm>
        </p:spPr>
        <p:txBody>
          <a:bodyPr>
            <a:normAutofit/>
          </a:bodyPr>
          <a:lstStyle/>
          <a:p>
            <a:pPr algn="ctr"/>
            <a:r>
              <a:rPr lang="zh-CN" altLang="en-US" dirty="0"/>
              <a:t>动态规划的优化</a:t>
            </a:r>
          </a:p>
        </p:txBody>
      </p:sp>
      <p:sp>
        <p:nvSpPr>
          <p:cNvPr id="3" name="内容占位符 2"/>
          <p:cNvSpPr>
            <a:spLocks noGrp="1"/>
          </p:cNvSpPr>
          <p:nvPr>
            <p:ph idx="1"/>
          </p:nvPr>
        </p:nvSpPr>
        <p:spPr>
          <a:xfrm>
            <a:off x="677334" y="1637731"/>
            <a:ext cx="8596668" cy="4790365"/>
          </a:xfrm>
        </p:spPr>
        <p:txBody>
          <a:bodyPr>
            <a:normAutofit/>
          </a:bodyPr>
          <a:lstStyle/>
          <a:p>
            <a:r>
              <a:rPr lang="zh-CN" altLang="en-US" sz="2800" b="1" dirty="0">
                <a:latin typeface="微软雅黑 Light" panose="020B0502040204020203" pitchFamily="34" charset="-122"/>
                <a:ea typeface="微软雅黑 Light" panose="020B0502040204020203" pitchFamily="34" charset="-122"/>
              </a:rPr>
              <a:t>优化一、滚动数组优化</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适用范围：</a:t>
            </a:r>
            <a:endParaRPr lang="en-US" altLang="zh-CN" sz="2800" b="1" dirty="0">
              <a:latin typeface="微软雅黑 Light" panose="020B0502040204020203" pitchFamily="34" charset="-122"/>
              <a:ea typeface="微软雅黑 Light" panose="020B0502040204020203" pitchFamily="34" charset="-122"/>
            </a:endParaRPr>
          </a:p>
          <a:p>
            <a:r>
              <a:rPr lang="en-US" altLang="zh-CN" sz="2800" b="1" dirty="0">
                <a:latin typeface="微软雅黑 Light" panose="020B0502040204020203" pitchFamily="34" charset="-122"/>
                <a:ea typeface="微软雅黑 Light" panose="020B0502040204020203" pitchFamily="34" charset="-122"/>
              </a:rPr>
              <a:t>1</a:t>
            </a:r>
            <a:r>
              <a:rPr lang="zh-CN" altLang="en-US" sz="2800" b="1" dirty="0">
                <a:latin typeface="微软雅黑 Light" panose="020B0502040204020203" pitchFamily="34" charset="-122"/>
                <a:ea typeface="微软雅黑 Light" panose="020B0502040204020203" pitchFamily="34" charset="-122"/>
              </a:rPr>
              <a:t>、能进行对于各状态的层序遍历（废话）</a:t>
            </a:r>
            <a:endParaRPr lang="en-US" altLang="zh-CN" sz="2800" b="1" dirty="0">
              <a:latin typeface="微软雅黑 Light" panose="020B0502040204020203" pitchFamily="34" charset="-122"/>
              <a:ea typeface="微软雅黑 Light" panose="020B0502040204020203" pitchFamily="34" charset="-122"/>
            </a:endParaRPr>
          </a:p>
          <a:p>
            <a:r>
              <a:rPr lang="en-US" altLang="zh-CN" sz="2800" b="1" dirty="0">
                <a:latin typeface="微软雅黑 Light" panose="020B0502040204020203" pitchFamily="34" charset="-122"/>
                <a:ea typeface="微软雅黑 Light" panose="020B0502040204020203" pitchFamily="34" charset="-122"/>
              </a:rPr>
              <a:t>2</a:t>
            </a:r>
            <a:r>
              <a:rPr lang="zh-CN" altLang="en-US" sz="2800" b="1" dirty="0">
                <a:latin typeface="微软雅黑 Light" panose="020B0502040204020203" pitchFamily="34" charset="-122"/>
                <a:ea typeface="微软雅黑 Light" panose="020B0502040204020203" pitchFamily="34" charset="-122"/>
              </a:rPr>
              <a:t>、对于一个状态能知道它最多由多少层以前的状态转移得到或最大可转移到多少层之后的状态</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550270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970" y="435170"/>
            <a:ext cx="8596668" cy="5951981"/>
          </a:xfrm>
        </p:spPr>
        <p:txBody>
          <a:bodyPr>
            <a:normAutofit/>
          </a:bodyPr>
          <a:lstStyle/>
          <a:p>
            <a:r>
              <a:rPr lang="en-US" altLang="zh-CN" sz="2800" b="1" dirty="0">
                <a:latin typeface="微软雅黑 Light" panose="020B0502040204020203" pitchFamily="34" charset="-122"/>
                <a:ea typeface="微软雅黑 Light" panose="020B0502040204020203" pitchFamily="34" charset="-122"/>
              </a:rPr>
              <a:t>((</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[j]+sum[j]^2)-(</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[p]+sum[p]^2))/2(sum[j] - sum[p] )&lt;=sum[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a:t>
            </a:r>
          </a:p>
          <a:p>
            <a:r>
              <a:rPr lang="zh-CN" altLang="en-US" sz="2800" b="1" dirty="0">
                <a:latin typeface="微软雅黑 Light" panose="020B0502040204020203" pitchFamily="34" charset="-122"/>
                <a:ea typeface="微软雅黑 Light" panose="020B0502040204020203" pitchFamily="34" charset="-122"/>
              </a:rPr>
              <a:t>我们中间没有经过任何放缩，也就是说上面这个东西和原来的式子是等价的，对于某个</a:t>
            </a:r>
            <a:r>
              <a:rPr lang="en-US" altLang="zh-CN" sz="2800" b="1" dirty="0" err="1">
                <a:latin typeface="微软雅黑 Light" panose="020B0502040204020203" pitchFamily="34" charset="-122"/>
                <a:ea typeface="微软雅黑 Light" panose="020B0502040204020203" pitchFamily="34" charset="-122"/>
              </a:rPr>
              <a:t>i</a:t>
            </a:r>
            <a:r>
              <a:rPr lang="zh-CN" altLang="en-US" sz="2800" b="1" dirty="0">
                <a:latin typeface="微软雅黑 Light" panose="020B0502040204020203" pitchFamily="34" charset="-122"/>
                <a:ea typeface="微软雅黑 Light" panose="020B0502040204020203" pitchFamily="34" charset="-122"/>
              </a:rPr>
              <a:t>，若以上不等式成立，则</a:t>
            </a:r>
            <a:r>
              <a:rPr lang="en-US" altLang="zh-CN" sz="2800" b="1" dirty="0">
                <a:latin typeface="微软雅黑 Light" panose="020B0502040204020203" pitchFamily="34" charset="-122"/>
                <a:ea typeface="微软雅黑 Light" panose="020B0502040204020203" pitchFamily="34" charset="-122"/>
              </a:rPr>
              <a:t>p</a:t>
            </a:r>
            <a:r>
              <a:rPr lang="zh-CN" altLang="en-US" sz="2800" b="1" dirty="0">
                <a:latin typeface="微软雅黑 Light" panose="020B0502040204020203" pitchFamily="34" charset="-122"/>
                <a:ea typeface="微软雅黑 Light" panose="020B0502040204020203" pitchFamily="34" charset="-122"/>
              </a:rPr>
              <a:t>优于</a:t>
            </a:r>
            <a:r>
              <a:rPr lang="en-US" altLang="zh-CN" sz="2800" b="1" dirty="0">
                <a:latin typeface="微软雅黑 Light" panose="020B0502040204020203" pitchFamily="34" charset="-122"/>
                <a:ea typeface="微软雅黑 Light" panose="020B0502040204020203" pitchFamily="34" charset="-122"/>
              </a:rPr>
              <a:t>j</a:t>
            </a:r>
          </a:p>
          <a:p>
            <a:r>
              <a:rPr lang="zh-CN" altLang="en-US" sz="2800" b="1" dirty="0">
                <a:latin typeface="微软雅黑 Light" panose="020B0502040204020203" pitchFamily="34" charset="-122"/>
                <a:ea typeface="微软雅黑 Light" panose="020B0502040204020203" pitchFamily="34" charset="-122"/>
              </a:rPr>
              <a:t>而</a:t>
            </a:r>
            <a:r>
              <a:rPr lang="en-US" altLang="zh-CN" sz="2800" b="1" dirty="0">
                <a:latin typeface="微软雅黑 Light" panose="020B0502040204020203" pitchFamily="34" charset="-122"/>
                <a:ea typeface="微软雅黑 Light" panose="020B0502040204020203" pitchFamily="34" charset="-122"/>
              </a:rPr>
              <a:t>sum[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是随着</a:t>
            </a:r>
            <a:r>
              <a:rPr lang="en-US" altLang="zh-CN" sz="2800" b="1" dirty="0" err="1">
                <a:latin typeface="微软雅黑 Light" panose="020B0502040204020203" pitchFamily="34" charset="-122"/>
                <a:ea typeface="微软雅黑 Light" panose="020B0502040204020203" pitchFamily="34" charset="-122"/>
              </a:rPr>
              <a:t>i</a:t>
            </a:r>
            <a:r>
              <a:rPr lang="zh-CN" altLang="en-US" sz="2800" b="1" dirty="0">
                <a:latin typeface="微软雅黑 Light" panose="020B0502040204020203" pitchFamily="34" charset="-122"/>
                <a:ea typeface="微软雅黑 Light" panose="020B0502040204020203" pitchFamily="34" charset="-122"/>
              </a:rPr>
              <a:t>的值单调递增的，不等式左端则和</a:t>
            </a:r>
            <a:r>
              <a:rPr lang="en-US" altLang="zh-CN" sz="2800" b="1" dirty="0" err="1">
                <a:latin typeface="微软雅黑 Light" panose="020B0502040204020203" pitchFamily="34" charset="-122"/>
                <a:ea typeface="微软雅黑 Light" panose="020B0502040204020203" pitchFamily="34" charset="-122"/>
              </a:rPr>
              <a:t>i</a:t>
            </a:r>
            <a:r>
              <a:rPr lang="zh-CN" altLang="en-US" sz="2800" b="1" dirty="0">
                <a:latin typeface="微软雅黑 Light" panose="020B0502040204020203" pitchFamily="34" charset="-122"/>
                <a:ea typeface="微软雅黑 Light" panose="020B0502040204020203" pitchFamily="34" charset="-122"/>
              </a:rPr>
              <a:t>无关，一旦对于某个</a:t>
            </a:r>
            <a:r>
              <a:rPr lang="en-US" altLang="zh-CN" sz="2800" b="1" dirty="0" err="1">
                <a:latin typeface="微软雅黑 Light" panose="020B0502040204020203" pitchFamily="34" charset="-122"/>
                <a:ea typeface="微软雅黑 Light" panose="020B0502040204020203" pitchFamily="34" charset="-122"/>
              </a:rPr>
              <a:t>i</a:t>
            </a:r>
            <a:r>
              <a:rPr lang="zh-CN" altLang="en-US" sz="2800" b="1" dirty="0">
                <a:latin typeface="微软雅黑 Light" panose="020B0502040204020203" pitchFamily="34" charset="-122"/>
                <a:ea typeface="微软雅黑 Light" panose="020B0502040204020203" pitchFamily="34" charset="-122"/>
              </a:rPr>
              <a:t>上述不等式满足，则对于</a:t>
            </a:r>
            <a:r>
              <a:rPr lang="en-US" altLang="zh-CN" sz="2800" b="1" dirty="0">
                <a:latin typeface="微软雅黑 Light" panose="020B0502040204020203" pitchFamily="34" charset="-122"/>
                <a:ea typeface="微软雅黑 Light" panose="020B0502040204020203" pitchFamily="34" charset="-122"/>
              </a:rPr>
              <a:t>i+1</a:t>
            </a:r>
            <a:r>
              <a:rPr lang="zh-CN" altLang="en-US" sz="2800" b="1" dirty="0">
                <a:latin typeface="微软雅黑 Light" panose="020B0502040204020203" pitchFamily="34" charset="-122"/>
                <a:ea typeface="微软雅黑 Light" panose="020B0502040204020203" pitchFamily="34" charset="-122"/>
              </a:rPr>
              <a:t>来说，上述不等式依然成立</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所以</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在对于</a:t>
            </a:r>
            <a:r>
              <a:rPr lang="en-US" altLang="zh-CN" sz="2800" b="1" dirty="0" err="1">
                <a:latin typeface="微软雅黑 Light" panose="020B0502040204020203" pitchFamily="34" charset="-122"/>
                <a:ea typeface="微软雅黑 Light" panose="020B0502040204020203" pitchFamily="34" charset="-122"/>
              </a:rPr>
              <a:t>i</a:t>
            </a:r>
            <a:r>
              <a:rPr lang="zh-CN" altLang="en-US" sz="2800" b="1" dirty="0">
                <a:latin typeface="微软雅黑 Light" panose="020B0502040204020203" pitchFamily="34" charset="-122"/>
                <a:ea typeface="微软雅黑 Light" panose="020B0502040204020203" pitchFamily="34" charset="-122"/>
              </a:rPr>
              <a:t>的</a:t>
            </a:r>
            <a:r>
              <a:rPr lang="en-US" altLang="zh-CN" sz="2800" b="1" dirty="0">
                <a:latin typeface="微软雅黑 Light" panose="020B0502040204020203" pitchFamily="34" charset="-122"/>
                <a:ea typeface="微软雅黑 Light" panose="020B0502040204020203" pitchFamily="34" charset="-122"/>
              </a:rPr>
              <a:t>for</a:t>
            </a:r>
            <a:r>
              <a:rPr lang="zh-CN" altLang="en-US" sz="2800" b="1" dirty="0">
                <a:latin typeface="微软雅黑 Light" panose="020B0502040204020203" pitchFamily="34" charset="-122"/>
                <a:ea typeface="微软雅黑 Light" panose="020B0502040204020203" pitchFamily="34" charset="-122"/>
              </a:rPr>
              <a:t>中，最优选择</a:t>
            </a:r>
            <a:r>
              <a:rPr lang="en-US" altLang="zh-CN" sz="2800" b="1" dirty="0">
                <a:latin typeface="微软雅黑 Light" panose="020B0502040204020203" pitchFamily="34" charset="-122"/>
                <a:ea typeface="微软雅黑 Light" panose="020B0502040204020203" pitchFamily="34" charset="-122"/>
              </a:rPr>
              <a:t>k</a:t>
            </a:r>
            <a:r>
              <a:rPr lang="zh-CN" altLang="en-US" sz="2800" b="1" dirty="0">
                <a:latin typeface="微软雅黑 Light" panose="020B0502040204020203" pitchFamily="34" charset="-122"/>
                <a:ea typeface="微软雅黑 Light" panose="020B0502040204020203" pitchFamily="34" charset="-122"/>
              </a:rPr>
              <a:t>只上升不下降。</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710793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8"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heel(8)">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heel(8)">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970" y="435170"/>
            <a:ext cx="8596668" cy="5951981"/>
          </a:xfrm>
        </p:spPr>
        <p:txBody>
          <a:bodyPr>
            <a:normAutofit/>
          </a:bodyPr>
          <a:lstStyle/>
          <a:p>
            <a:r>
              <a:rPr lang="zh-CN" altLang="en-US" sz="2800" b="1" dirty="0">
                <a:latin typeface="微软雅黑 Light" panose="020B0502040204020203" pitchFamily="34" charset="-122"/>
                <a:ea typeface="微软雅黑 Light" panose="020B0502040204020203" pitchFamily="34" charset="-122"/>
              </a:rPr>
              <a:t>然并</a:t>
            </a:r>
            <a:r>
              <a:rPr lang="en-US" altLang="zh-CN" sz="2800" b="1" dirty="0">
                <a:latin typeface="微软雅黑 Light" panose="020B0502040204020203" pitchFamily="34" charset="-122"/>
                <a:ea typeface="微软雅黑 Light" panose="020B0502040204020203" pitchFamily="34" charset="-122"/>
              </a:rPr>
              <a:t>……</a:t>
            </a:r>
          </a:p>
          <a:p>
            <a:r>
              <a:rPr lang="zh-CN" altLang="en-US" sz="2800" b="1" dirty="0">
                <a:latin typeface="微软雅黑 Light" panose="020B0502040204020203" pitchFamily="34" charset="-122"/>
                <a:ea typeface="微软雅黑 Light" panose="020B0502040204020203" pitchFamily="34" charset="-122"/>
              </a:rPr>
              <a:t>对于</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的值还是要看</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[i-1]</a:t>
            </a:r>
            <a:r>
              <a:rPr lang="zh-CN" altLang="en-US" sz="2800" b="1" dirty="0">
                <a:latin typeface="微软雅黑 Light" panose="020B0502040204020203" pitchFamily="34" charset="-122"/>
                <a:ea typeface="微软雅黑 Light" panose="020B0502040204020203" pitchFamily="34" charset="-122"/>
              </a:rPr>
              <a:t>的最优分割点</a:t>
            </a:r>
            <a:r>
              <a:rPr lang="en-US" altLang="zh-CN" sz="2800" b="1" dirty="0">
                <a:latin typeface="微软雅黑 Light" panose="020B0502040204020203" pitchFamily="34" charset="-122"/>
                <a:ea typeface="微软雅黑 Light" panose="020B0502040204020203" pitchFamily="34" charset="-122"/>
              </a:rPr>
              <a:t>k</a:t>
            </a:r>
            <a:r>
              <a:rPr lang="zh-CN" altLang="en-US" sz="2800" b="1" dirty="0">
                <a:latin typeface="微软雅黑 Light" panose="020B0502040204020203" pitchFamily="34" charset="-122"/>
                <a:ea typeface="微软雅黑 Light" panose="020B0502040204020203" pitchFamily="34" charset="-122"/>
              </a:rPr>
              <a:t>及其后面的所有的状况，也就是复杂度依然为</a:t>
            </a:r>
            <a:r>
              <a:rPr lang="en-US" altLang="zh-CN" sz="2800" b="1" dirty="0">
                <a:latin typeface="微软雅黑 Light" panose="020B0502040204020203" pitchFamily="34" charset="-122"/>
                <a:ea typeface="微软雅黑 Light" panose="020B0502040204020203" pitchFamily="34" charset="-122"/>
              </a:rPr>
              <a:t>O(N^2)</a:t>
            </a:r>
            <a:r>
              <a:rPr lang="zh-CN" altLang="en-US" sz="2800" b="1" dirty="0">
                <a:latin typeface="微软雅黑 Light" panose="020B0502040204020203" pitchFamily="34" charset="-122"/>
                <a:ea typeface="微软雅黑 Light" panose="020B0502040204020203" pitchFamily="34" charset="-122"/>
              </a:rPr>
              <a:t>，似乎只是一个小小的剪枝而已</a:t>
            </a:r>
            <a:r>
              <a:rPr lang="en-US" altLang="zh-CN" sz="2800" b="1" dirty="0">
                <a:latin typeface="微软雅黑 Light" panose="020B0502040204020203" pitchFamily="34" charset="-122"/>
                <a:ea typeface="微软雅黑 Light" panose="020B0502040204020203" pitchFamily="34" charset="-122"/>
              </a:rPr>
              <a:t>…..</a:t>
            </a:r>
          </a:p>
          <a:p>
            <a:r>
              <a:rPr lang="zh-CN" altLang="en-US" sz="2800" b="1" dirty="0">
                <a:latin typeface="微软雅黑 Light" panose="020B0502040204020203" pitchFamily="34" charset="-122"/>
                <a:ea typeface="微软雅黑 Light" panose="020B0502040204020203" pitchFamily="34" charset="-122"/>
              </a:rPr>
              <a:t>但是，让我们分析一下</a:t>
            </a:r>
            <a:r>
              <a:rPr lang="en-US" altLang="zh-CN" sz="2800" b="1" dirty="0">
                <a:latin typeface="微软雅黑 Light" panose="020B0502040204020203" pitchFamily="34" charset="-122"/>
                <a:ea typeface="微软雅黑 Light" panose="020B0502040204020203" pitchFamily="34" charset="-122"/>
              </a:rPr>
              <a:t>……</a:t>
            </a:r>
          </a:p>
          <a:p>
            <a:r>
              <a:rPr lang="zh-CN" altLang="en-US" sz="2800" b="1" dirty="0">
                <a:latin typeface="微软雅黑 Light" panose="020B0502040204020203" pitchFamily="34" charset="-122"/>
                <a:ea typeface="微软雅黑 Light" panose="020B0502040204020203" pitchFamily="34" charset="-122"/>
              </a:rPr>
              <a:t>我们的已知信息</a:t>
            </a:r>
            <a:r>
              <a:rPr lang="en-US" altLang="zh-CN" sz="2800" b="1" dirty="0">
                <a:latin typeface="微软雅黑 Light" panose="020B0502040204020203" pitchFamily="34" charset="-122"/>
                <a:ea typeface="微软雅黑 Light" panose="020B0502040204020203" pitchFamily="34" charset="-122"/>
              </a:rPr>
              <a:t>(f(j)-f(k))/(g(j)-g(k))&lt;=h(</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a:t>
            </a:r>
          </a:p>
          <a:p>
            <a:r>
              <a:rPr lang="zh-CN" altLang="en-US" sz="2800" b="1" dirty="0">
                <a:latin typeface="微软雅黑 Light" panose="020B0502040204020203" pitchFamily="34" charset="-122"/>
                <a:ea typeface="微软雅黑 Light" panose="020B0502040204020203" pitchFamily="34" charset="-122"/>
              </a:rPr>
              <a:t>其中</a:t>
            </a:r>
            <a:r>
              <a:rPr lang="en-US" altLang="zh-CN" sz="2800" b="1" dirty="0">
                <a:latin typeface="微软雅黑 Light" panose="020B0502040204020203" pitchFamily="34" charset="-122"/>
                <a:ea typeface="微软雅黑 Light" panose="020B0502040204020203" pitchFamily="34" charset="-122"/>
              </a:rPr>
              <a:t>h(x)</a:t>
            </a:r>
            <a:r>
              <a:rPr lang="zh-CN" altLang="en-US" sz="2800" b="1" dirty="0">
                <a:latin typeface="微软雅黑 Light" panose="020B0502040204020203" pitchFamily="34" charset="-122"/>
                <a:ea typeface="微软雅黑 Light" panose="020B0502040204020203" pitchFamily="34" charset="-122"/>
              </a:rPr>
              <a:t>随</a:t>
            </a:r>
            <a:r>
              <a:rPr lang="en-US" altLang="zh-CN" sz="2800" b="1" dirty="0">
                <a:latin typeface="微软雅黑 Light" panose="020B0502040204020203" pitchFamily="34" charset="-122"/>
                <a:ea typeface="微软雅黑 Light" panose="020B0502040204020203" pitchFamily="34" charset="-122"/>
              </a:rPr>
              <a:t>x</a:t>
            </a:r>
            <a:r>
              <a:rPr lang="zh-CN" altLang="en-US" sz="2800" b="1" dirty="0">
                <a:latin typeface="微软雅黑 Light" panose="020B0502040204020203" pitchFamily="34" charset="-122"/>
                <a:ea typeface="微软雅黑 Light" panose="020B0502040204020203" pitchFamily="34" charset="-122"/>
              </a:rPr>
              <a:t>单调不降，</a:t>
            </a:r>
            <a:r>
              <a:rPr lang="en-US" altLang="zh-CN" sz="2800" b="1" dirty="0">
                <a:latin typeface="微软雅黑 Light" panose="020B0502040204020203" pitchFamily="34" charset="-122"/>
                <a:ea typeface="微软雅黑 Light" panose="020B0502040204020203" pitchFamily="34" charset="-122"/>
              </a:rPr>
              <a:t>g(x)</a:t>
            </a:r>
            <a:r>
              <a:rPr lang="zh-CN" altLang="en-US" sz="2800" b="1" dirty="0">
                <a:latin typeface="微软雅黑 Light" panose="020B0502040204020203" pitchFamily="34" charset="-122"/>
                <a:ea typeface="微软雅黑 Light" panose="020B0502040204020203" pitchFamily="34" charset="-122"/>
              </a:rPr>
              <a:t>随</a:t>
            </a:r>
            <a:r>
              <a:rPr lang="en-US" altLang="zh-CN" sz="2800" b="1" dirty="0">
                <a:latin typeface="微软雅黑 Light" panose="020B0502040204020203" pitchFamily="34" charset="-122"/>
                <a:ea typeface="微软雅黑 Light" panose="020B0502040204020203" pitchFamily="34" charset="-122"/>
              </a:rPr>
              <a:t>x</a:t>
            </a:r>
            <a:r>
              <a:rPr lang="zh-CN" altLang="en-US" sz="2800" b="1" dirty="0">
                <a:latin typeface="微软雅黑 Light" panose="020B0502040204020203" pitchFamily="34" charset="-122"/>
                <a:ea typeface="微软雅黑 Light" panose="020B0502040204020203" pitchFamily="34" charset="-122"/>
              </a:rPr>
              <a:t>单调不降</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我们可以建立以</a:t>
            </a:r>
            <a:r>
              <a:rPr lang="en-US" altLang="zh-CN" sz="2800" b="1" dirty="0">
                <a:latin typeface="微软雅黑 Light" panose="020B0502040204020203" pitchFamily="34" charset="-122"/>
                <a:ea typeface="微软雅黑 Light" panose="020B0502040204020203" pitchFamily="34" charset="-122"/>
              </a:rPr>
              <a:t>f(x)</a:t>
            </a:r>
            <a:r>
              <a:rPr lang="zh-CN" altLang="en-US" sz="2800" b="1" dirty="0">
                <a:latin typeface="微软雅黑 Light" panose="020B0502040204020203" pitchFamily="34" charset="-122"/>
                <a:ea typeface="微软雅黑 Light" panose="020B0502040204020203" pitchFamily="34" charset="-122"/>
              </a:rPr>
              <a:t>为纵坐标，</a:t>
            </a:r>
            <a:r>
              <a:rPr lang="en-US" altLang="zh-CN" sz="2800" b="1" dirty="0">
                <a:latin typeface="微软雅黑 Light" panose="020B0502040204020203" pitchFamily="34" charset="-122"/>
                <a:ea typeface="微软雅黑 Light" panose="020B0502040204020203" pitchFamily="34" charset="-122"/>
              </a:rPr>
              <a:t>g(x)</a:t>
            </a:r>
            <a:r>
              <a:rPr lang="zh-CN" altLang="en-US" sz="2800" b="1" dirty="0">
                <a:latin typeface="微软雅黑 Light" panose="020B0502040204020203" pitchFamily="34" charset="-122"/>
                <a:ea typeface="微软雅黑 Light" panose="020B0502040204020203" pitchFamily="34" charset="-122"/>
              </a:rPr>
              <a:t>为横坐标的坐标系。</a:t>
            </a:r>
            <a:endParaRPr lang="en-US" altLang="zh-CN" sz="2800" b="1" dirty="0">
              <a:latin typeface="微软雅黑 Light" panose="020B0502040204020203" pitchFamily="34" charset="-122"/>
              <a:ea typeface="微软雅黑 Light" panose="020B0502040204020203" pitchFamily="34" charset="-122"/>
            </a:endParaRPr>
          </a:p>
          <a:p>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180341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xEl>
                                              <p:pRg st="0" end="0"/>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970" y="435170"/>
            <a:ext cx="8596668" cy="5951981"/>
          </a:xfrm>
        </p:spPr>
        <p:txBody>
          <a:bodyPr>
            <a:normAutofit/>
          </a:bodyPr>
          <a:lstStyle/>
          <a:p>
            <a:r>
              <a:rPr lang="zh-CN" altLang="en-US" sz="2800" b="1" dirty="0">
                <a:latin typeface="微软雅黑 Light" panose="020B0502040204020203" pitchFamily="34" charset="-122"/>
                <a:ea typeface="微软雅黑 Light" panose="020B0502040204020203" pitchFamily="34" charset="-122"/>
              </a:rPr>
              <a:t>对于已知的上一个最佳分割点</a:t>
            </a:r>
            <a:r>
              <a:rPr lang="en-US" altLang="zh-CN" sz="2800" b="1" dirty="0">
                <a:latin typeface="微软雅黑 Light" panose="020B0502040204020203" pitchFamily="34" charset="-122"/>
                <a:ea typeface="微软雅黑 Light" panose="020B0502040204020203" pitchFamily="34" charset="-122"/>
              </a:rPr>
              <a:t>a</a:t>
            </a:r>
            <a:r>
              <a:rPr lang="zh-CN" altLang="en-US" sz="2800" b="1" dirty="0">
                <a:latin typeface="微软雅黑 Light" panose="020B0502040204020203" pitchFamily="34" charset="-122"/>
                <a:ea typeface="微软雅黑 Light" panose="020B0502040204020203" pitchFamily="34" charset="-122"/>
              </a:rPr>
              <a:t>和任意</a:t>
            </a:r>
            <a:r>
              <a:rPr lang="en-US" altLang="zh-CN" sz="2800" b="1" dirty="0" err="1">
                <a:latin typeface="微软雅黑 Light" panose="020B0502040204020203" pitchFamily="34" charset="-122"/>
                <a:ea typeface="微软雅黑 Light" panose="020B0502040204020203" pitchFamily="34" charset="-122"/>
              </a:rPr>
              <a:t>b,c</a:t>
            </a:r>
            <a:r>
              <a:rPr lang="zh-CN" altLang="en-US" sz="2800" b="1" dirty="0">
                <a:latin typeface="微软雅黑 Light" panose="020B0502040204020203" pitchFamily="34" charset="-122"/>
                <a:ea typeface="微软雅黑 Light" panose="020B0502040204020203" pitchFamily="34" charset="-122"/>
              </a:rPr>
              <a:t>满足</a:t>
            </a:r>
            <a:r>
              <a:rPr lang="en-US" altLang="zh-CN" sz="2800" b="1" dirty="0">
                <a:latin typeface="微软雅黑 Light" panose="020B0502040204020203" pitchFamily="34" charset="-122"/>
                <a:ea typeface="微软雅黑 Light" panose="020B0502040204020203" pitchFamily="34" charset="-122"/>
              </a:rPr>
              <a:t>a&lt;b&lt;c</a:t>
            </a:r>
            <a:r>
              <a:rPr lang="zh-CN" altLang="en-US" sz="2800" b="1" dirty="0">
                <a:latin typeface="微软雅黑 Light" panose="020B0502040204020203" pitchFamily="34" charset="-122"/>
                <a:ea typeface="微软雅黑 Light" panose="020B0502040204020203" pitchFamily="34" charset="-122"/>
              </a:rPr>
              <a:t>，假设是这样的：</a:t>
            </a:r>
            <a:endParaRPr lang="en-US" altLang="zh-CN" sz="2800" b="1" dirty="0">
              <a:latin typeface="微软雅黑 Light" panose="020B0502040204020203" pitchFamily="34" charset="-122"/>
              <a:ea typeface="微软雅黑 Light" panose="020B0502040204020203" pitchFamily="34" charset="-122"/>
            </a:endParaRPr>
          </a:p>
          <a:p>
            <a:endParaRPr lang="en-US" altLang="zh-CN" sz="2800" b="1" dirty="0">
              <a:latin typeface="微软雅黑 Light" panose="020B0502040204020203" pitchFamily="34" charset="-122"/>
              <a:ea typeface="微软雅黑 Light" panose="020B0502040204020203" pitchFamily="34" charset="-122"/>
            </a:endParaRPr>
          </a:p>
          <a:p>
            <a:endParaRPr lang="en-US" altLang="zh-CN" sz="2800" b="1" dirty="0">
              <a:latin typeface="微软雅黑 Light" panose="020B0502040204020203" pitchFamily="34" charset="-122"/>
              <a:ea typeface="微软雅黑 Light" panose="020B0502040204020203" pitchFamily="34" charset="-122"/>
            </a:endParaRPr>
          </a:p>
          <a:p>
            <a:endParaRPr lang="en-US" altLang="zh-CN" sz="2800" b="1" dirty="0">
              <a:latin typeface="微软雅黑 Light" panose="020B0502040204020203" pitchFamily="34" charset="-122"/>
              <a:ea typeface="微软雅黑 Light" panose="020B0502040204020203" pitchFamily="34" charset="-122"/>
            </a:endParaRPr>
          </a:p>
          <a:p>
            <a:r>
              <a:rPr lang="en-US" altLang="zh-CN" sz="2800" b="1" dirty="0">
                <a:latin typeface="微软雅黑 Light" panose="020B0502040204020203" pitchFamily="34" charset="-122"/>
                <a:ea typeface="微软雅黑 Light" panose="020B0502040204020203" pitchFamily="34" charset="-122"/>
              </a:rPr>
              <a:t>k1&gt;k2&gt;k3</a:t>
            </a:r>
          </a:p>
          <a:p>
            <a:r>
              <a:rPr lang="zh-CN" altLang="en-US" sz="2800" b="1" dirty="0">
                <a:latin typeface="微软雅黑 Light" panose="020B0502040204020203" pitchFamily="34" charset="-122"/>
                <a:ea typeface="微软雅黑 Light" panose="020B0502040204020203" pitchFamily="34" charset="-122"/>
              </a:rPr>
              <a:t>当我们在查询</a:t>
            </a:r>
            <a:r>
              <a:rPr lang="en-US" altLang="zh-CN" sz="2800" b="1" dirty="0" err="1">
                <a:latin typeface="微软雅黑 Light" panose="020B0502040204020203" pitchFamily="34" charset="-122"/>
                <a:ea typeface="微软雅黑 Light" panose="020B0502040204020203" pitchFamily="34" charset="-122"/>
              </a:rPr>
              <a:t>i</a:t>
            </a:r>
            <a:r>
              <a:rPr lang="zh-CN" altLang="en-US" sz="2800" b="1" dirty="0">
                <a:latin typeface="微软雅黑 Light" panose="020B0502040204020203" pitchFamily="34" charset="-122"/>
                <a:ea typeface="微软雅黑 Light" panose="020B0502040204020203" pitchFamily="34" charset="-122"/>
              </a:rPr>
              <a:t>点的最优分割时，若</a:t>
            </a:r>
            <a:r>
              <a:rPr lang="en-US" altLang="zh-CN" sz="2800" b="1" dirty="0">
                <a:latin typeface="微软雅黑 Light" panose="020B0502040204020203" pitchFamily="34" charset="-122"/>
                <a:ea typeface="微软雅黑 Light" panose="020B0502040204020203" pitchFamily="34" charset="-122"/>
              </a:rPr>
              <a:t>h(x)&gt;=k1</a:t>
            </a:r>
            <a:r>
              <a:rPr lang="zh-CN" altLang="en-US" sz="2800" b="1" dirty="0">
                <a:latin typeface="微软雅黑 Light" panose="020B0502040204020203" pitchFamily="34" charset="-122"/>
                <a:ea typeface="微软雅黑 Light" panose="020B0502040204020203" pitchFamily="34" charset="-122"/>
              </a:rPr>
              <a:t>，则点</a:t>
            </a:r>
            <a:r>
              <a:rPr lang="en-US" altLang="zh-CN" sz="2800" b="1" dirty="0">
                <a:latin typeface="微软雅黑 Light" panose="020B0502040204020203" pitchFamily="34" charset="-122"/>
                <a:ea typeface="微软雅黑 Light" panose="020B0502040204020203" pitchFamily="34" charset="-122"/>
              </a:rPr>
              <a:t>b</a:t>
            </a:r>
            <a:r>
              <a:rPr lang="zh-CN" altLang="en-US" sz="2800" b="1" dirty="0">
                <a:latin typeface="微软雅黑 Light" panose="020B0502040204020203" pitchFamily="34" charset="-122"/>
                <a:ea typeface="微软雅黑 Light" panose="020B0502040204020203" pitchFamily="34" charset="-122"/>
              </a:rPr>
              <a:t>比点</a:t>
            </a:r>
            <a:r>
              <a:rPr lang="en-US" altLang="zh-CN" sz="2800" b="1" dirty="0">
                <a:latin typeface="微软雅黑 Light" panose="020B0502040204020203" pitchFamily="34" charset="-122"/>
                <a:ea typeface="微软雅黑 Light" panose="020B0502040204020203" pitchFamily="34" charset="-122"/>
              </a:rPr>
              <a:t>a</a:t>
            </a:r>
            <a:r>
              <a:rPr lang="zh-CN" altLang="en-US" sz="2800" b="1" dirty="0">
                <a:latin typeface="微软雅黑 Light" panose="020B0502040204020203" pitchFamily="34" charset="-122"/>
                <a:ea typeface="微软雅黑 Light" panose="020B0502040204020203" pitchFamily="34" charset="-122"/>
              </a:rPr>
              <a:t>更优，同样由</a:t>
            </a:r>
            <a:r>
              <a:rPr lang="en-US" altLang="zh-CN" sz="2800" b="1" dirty="0">
                <a:latin typeface="微软雅黑 Light" panose="020B0502040204020203" pitchFamily="34" charset="-122"/>
                <a:ea typeface="微软雅黑 Light" panose="020B0502040204020203" pitchFamily="34" charset="-122"/>
              </a:rPr>
              <a:t>k1&gt;k2&gt;k3</a:t>
            </a:r>
            <a:r>
              <a:rPr lang="zh-CN" altLang="en-US" sz="2800" b="1" dirty="0">
                <a:latin typeface="微软雅黑 Light" panose="020B0502040204020203" pitchFamily="34" charset="-122"/>
                <a:ea typeface="微软雅黑 Light" panose="020B0502040204020203" pitchFamily="34" charset="-122"/>
              </a:rPr>
              <a:t>可得点</a:t>
            </a:r>
            <a:r>
              <a:rPr lang="en-US" altLang="zh-CN" sz="2800" b="1" dirty="0">
                <a:latin typeface="微软雅黑 Light" panose="020B0502040204020203" pitchFamily="34" charset="-122"/>
                <a:ea typeface="微软雅黑 Light" panose="020B0502040204020203" pitchFamily="34" charset="-122"/>
              </a:rPr>
              <a:t>c</a:t>
            </a:r>
            <a:r>
              <a:rPr lang="zh-CN" altLang="en-US" sz="2800" b="1" dirty="0">
                <a:latin typeface="微软雅黑 Light" panose="020B0502040204020203" pitchFamily="34" charset="-122"/>
                <a:ea typeface="微软雅黑 Light" panose="020B0502040204020203" pitchFamily="34" charset="-122"/>
              </a:rPr>
              <a:t>比点</a:t>
            </a:r>
            <a:r>
              <a:rPr lang="en-US" altLang="zh-CN" sz="2800" b="1" dirty="0">
                <a:latin typeface="微软雅黑 Light" panose="020B0502040204020203" pitchFamily="34" charset="-122"/>
                <a:ea typeface="微软雅黑 Light" panose="020B0502040204020203" pitchFamily="34" charset="-122"/>
              </a:rPr>
              <a:t>d</a:t>
            </a:r>
            <a:r>
              <a:rPr lang="zh-CN" altLang="en-US" sz="2800" b="1" dirty="0">
                <a:latin typeface="微软雅黑 Light" panose="020B0502040204020203" pitchFamily="34" charset="-122"/>
                <a:ea typeface="微软雅黑 Light" panose="020B0502040204020203" pitchFamily="34" charset="-122"/>
              </a:rPr>
              <a:t>更优</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若</a:t>
            </a:r>
            <a:r>
              <a:rPr lang="en-US" altLang="zh-CN" sz="2800" b="1" dirty="0">
                <a:latin typeface="微软雅黑 Light" panose="020B0502040204020203" pitchFamily="34" charset="-122"/>
                <a:ea typeface="微软雅黑 Light" panose="020B0502040204020203" pitchFamily="34" charset="-122"/>
              </a:rPr>
              <a:t>h(x)&gt;=k2</a:t>
            </a:r>
            <a:r>
              <a:rPr lang="zh-CN" altLang="en-US" sz="2800" b="1" dirty="0">
                <a:latin typeface="微软雅黑 Light" panose="020B0502040204020203" pitchFamily="34" charset="-122"/>
                <a:ea typeface="微软雅黑 Light" panose="020B0502040204020203" pitchFamily="34" charset="-122"/>
              </a:rPr>
              <a:t>，则点</a:t>
            </a:r>
            <a:r>
              <a:rPr lang="en-US" altLang="zh-CN" sz="2800" b="1" dirty="0">
                <a:latin typeface="微软雅黑 Light" panose="020B0502040204020203" pitchFamily="34" charset="-122"/>
                <a:ea typeface="微软雅黑 Light" panose="020B0502040204020203" pitchFamily="34" charset="-122"/>
              </a:rPr>
              <a:t>c</a:t>
            </a:r>
            <a:r>
              <a:rPr lang="zh-CN" altLang="en-US" sz="2800" b="1" dirty="0">
                <a:latin typeface="微软雅黑 Light" panose="020B0502040204020203" pitchFamily="34" charset="-122"/>
                <a:ea typeface="微软雅黑 Light" panose="020B0502040204020203" pitchFamily="34" charset="-122"/>
              </a:rPr>
              <a:t>同样比</a:t>
            </a:r>
            <a:r>
              <a:rPr lang="en-US" altLang="zh-CN" sz="2800" b="1" dirty="0" err="1">
                <a:latin typeface="微软雅黑 Light" panose="020B0502040204020203" pitchFamily="34" charset="-122"/>
                <a:ea typeface="微软雅黑 Light" panose="020B0502040204020203" pitchFamily="34" charset="-122"/>
              </a:rPr>
              <a:t>a,b</a:t>
            </a:r>
            <a:r>
              <a:rPr lang="zh-CN" altLang="en-US" sz="2800" b="1" dirty="0">
                <a:latin typeface="微软雅黑 Light" panose="020B0502040204020203" pitchFamily="34" charset="-122"/>
                <a:ea typeface="微软雅黑 Light" panose="020B0502040204020203" pitchFamily="34" charset="-122"/>
              </a:rPr>
              <a:t>两点更优</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故对于任意的</a:t>
            </a:r>
            <a:r>
              <a:rPr lang="en-US" altLang="zh-CN" sz="2800" b="1" dirty="0">
                <a:latin typeface="微软雅黑 Light" panose="020B0502040204020203" pitchFamily="34" charset="-122"/>
                <a:ea typeface="微软雅黑 Light" panose="020B0502040204020203" pitchFamily="34" charset="-122"/>
              </a:rPr>
              <a:t>h(x)&gt;=k2</a:t>
            </a:r>
            <a:r>
              <a:rPr lang="zh-CN" altLang="en-US" sz="2800" b="1" dirty="0">
                <a:latin typeface="微软雅黑 Light" panose="020B0502040204020203" pitchFamily="34" charset="-122"/>
                <a:ea typeface="微软雅黑 Light" panose="020B0502040204020203" pitchFamily="34" charset="-122"/>
              </a:rPr>
              <a:t>，点</a:t>
            </a:r>
            <a:r>
              <a:rPr lang="en-US" altLang="zh-CN" sz="2800" b="1" dirty="0">
                <a:latin typeface="微软雅黑 Light" panose="020B0502040204020203" pitchFamily="34" charset="-122"/>
                <a:ea typeface="微软雅黑 Light" panose="020B0502040204020203" pitchFamily="34" charset="-122"/>
              </a:rPr>
              <a:t>c</a:t>
            </a:r>
            <a:r>
              <a:rPr lang="zh-CN" altLang="en-US" sz="2800" b="1" dirty="0">
                <a:latin typeface="微软雅黑 Light" panose="020B0502040204020203" pitchFamily="34" charset="-122"/>
                <a:ea typeface="微软雅黑 Light" panose="020B0502040204020203" pitchFamily="34" charset="-122"/>
              </a:rPr>
              <a:t>都是比点</a:t>
            </a:r>
            <a:r>
              <a:rPr lang="en-US" altLang="zh-CN" sz="2800" b="1" dirty="0">
                <a:latin typeface="微软雅黑 Light" panose="020B0502040204020203" pitchFamily="34" charset="-122"/>
                <a:ea typeface="微软雅黑 Light" panose="020B0502040204020203" pitchFamily="34" charset="-122"/>
              </a:rPr>
              <a:t>a</a:t>
            </a:r>
            <a:r>
              <a:rPr lang="zh-CN" altLang="en-US" sz="2800" b="1" dirty="0">
                <a:latin typeface="微软雅黑 Light" panose="020B0502040204020203" pitchFamily="34" charset="-122"/>
                <a:ea typeface="微软雅黑 Light" panose="020B0502040204020203" pitchFamily="34" charset="-122"/>
              </a:rPr>
              <a:t>，</a:t>
            </a:r>
            <a:r>
              <a:rPr lang="en-US" altLang="zh-CN" sz="2800" b="1" dirty="0">
                <a:latin typeface="微软雅黑 Light" panose="020B0502040204020203" pitchFamily="34" charset="-122"/>
                <a:ea typeface="微软雅黑 Light" panose="020B0502040204020203" pitchFamily="34" charset="-122"/>
              </a:rPr>
              <a:t>b</a:t>
            </a:r>
            <a:r>
              <a:rPr lang="zh-CN" altLang="en-US" sz="2800" b="1" dirty="0">
                <a:latin typeface="微软雅黑 Light" panose="020B0502040204020203" pitchFamily="34" charset="-122"/>
                <a:ea typeface="微软雅黑 Light" panose="020B0502040204020203" pitchFamily="34" charset="-122"/>
              </a:rPr>
              <a:t>更优的点。</a:t>
            </a:r>
            <a:endParaRPr lang="en-US" altLang="zh-CN" sz="2800" b="1" dirty="0">
              <a:latin typeface="微软雅黑 Light" panose="020B0502040204020203" pitchFamily="34" charset="-122"/>
              <a:ea typeface="微软雅黑 Light" panose="020B0502040204020203" pitchFamily="34" charset="-122"/>
            </a:endParaRPr>
          </a:p>
        </p:txBody>
      </p:sp>
      <p:grpSp>
        <p:nvGrpSpPr>
          <p:cNvPr id="29" name="组合 28"/>
          <p:cNvGrpSpPr/>
          <p:nvPr/>
        </p:nvGrpSpPr>
        <p:grpSpPr>
          <a:xfrm>
            <a:off x="458970" y="1045029"/>
            <a:ext cx="3338285" cy="1959429"/>
            <a:chOff x="458970" y="1045029"/>
            <a:chExt cx="3338285" cy="1959429"/>
          </a:xfrm>
        </p:grpSpPr>
        <p:grpSp>
          <p:nvGrpSpPr>
            <p:cNvPr id="25" name="组合 24"/>
            <p:cNvGrpSpPr/>
            <p:nvPr/>
          </p:nvGrpSpPr>
          <p:grpSpPr>
            <a:xfrm>
              <a:off x="458970" y="1045029"/>
              <a:ext cx="3338285" cy="1959429"/>
              <a:chOff x="1045029" y="4107542"/>
              <a:chExt cx="3338285" cy="1959429"/>
            </a:xfrm>
          </p:grpSpPr>
          <p:cxnSp>
            <p:nvCxnSpPr>
              <p:cNvPr id="4" name="肘形连接符 3"/>
              <p:cNvCxnSpPr/>
              <p:nvPr/>
            </p:nvCxnSpPr>
            <p:spPr>
              <a:xfrm>
                <a:off x="1045029" y="4107542"/>
                <a:ext cx="3338285" cy="1959429"/>
              </a:xfrm>
              <a:prstGeom prst="bentConnector3">
                <a:avLst>
                  <a:gd name="adj1" fmla="val 0"/>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509485" y="5558972"/>
                <a:ext cx="108000" cy="108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 name="椭圆 11"/>
              <p:cNvSpPr/>
              <p:nvPr/>
            </p:nvSpPr>
            <p:spPr>
              <a:xfrm>
                <a:off x="2097314" y="4979256"/>
                <a:ext cx="108000" cy="108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椭圆 12"/>
              <p:cNvSpPr/>
              <p:nvPr/>
            </p:nvSpPr>
            <p:spPr>
              <a:xfrm>
                <a:off x="2606171" y="5261429"/>
                <a:ext cx="108000" cy="108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15" name="直接连接符 14"/>
              <p:cNvCxnSpPr>
                <a:endCxn id="12" idx="3"/>
              </p:cNvCxnSpPr>
              <p:nvPr/>
            </p:nvCxnSpPr>
            <p:spPr>
              <a:xfrm flipV="1">
                <a:off x="1594856" y="5071440"/>
                <a:ext cx="518274" cy="487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13" idx="1"/>
              </p:cNvCxnSpPr>
              <p:nvPr/>
            </p:nvCxnSpPr>
            <p:spPr>
              <a:xfrm>
                <a:off x="2163902" y="5003580"/>
                <a:ext cx="458085" cy="273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13" idx="7"/>
              </p:cNvCxnSpPr>
              <p:nvPr/>
            </p:nvCxnSpPr>
            <p:spPr>
              <a:xfrm flipV="1">
                <a:off x="1563485" y="5277245"/>
                <a:ext cx="1134870" cy="34402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234799" y="5297640"/>
                <a:ext cx="306494" cy="369332"/>
              </a:xfrm>
              <a:prstGeom prst="rect">
                <a:avLst/>
              </a:prstGeom>
              <a:noFill/>
            </p:spPr>
            <p:txBody>
              <a:bodyPr wrap="none" rtlCol="0">
                <a:spAutoFit/>
              </a:bodyPr>
              <a:lstStyle/>
              <a:p>
                <a:r>
                  <a:rPr lang="en-US" altLang="zh-CN" dirty="0"/>
                  <a:t>a</a:t>
                </a:r>
                <a:endParaRPr lang="zh-CN" altLang="en-US" dirty="0"/>
              </a:p>
            </p:txBody>
          </p:sp>
          <p:sp>
            <p:nvSpPr>
              <p:cNvPr id="22" name="文本框 21"/>
              <p:cNvSpPr txBox="1"/>
              <p:nvPr/>
            </p:nvSpPr>
            <p:spPr>
              <a:xfrm>
                <a:off x="1980077" y="4638097"/>
                <a:ext cx="312906" cy="369332"/>
              </a:xfrm>
              <a:prstGeom prst="rect">
                <a:avLst/>
              </a:prstGeom>
              <a:noFill/>
            </p:spPr>
            <p:txBody>
              <a:bodyPr wrap="none" rtlCol="0">
                <a:spAutoFit/>
              </a:bodyPr>
              <a:lstStyle/>
              <a:p>
                <a:r>
                  <a:rPr lang="en-US" altLang="zh-CN" dirty="0"/>
                  <a:t>b</a:t>
                </a:r>
                <a:endParaRPr lang="zh-CN" altLang="en-US" dirty="0"/>
              </a:p>
            </p:txBody>
          </p:sp>
          <p:sp>
            <p:nvSpPr>
              <p:cNvPr id="23" name="文本框 22"/>
              <p:cNvSpPr txBox="1"/>
              <p:nvPr/>
            </p:nvSpPr>
            <p:spPr>
              <a:xfrm>
                <a:off x="2698355" y="5079926"/>
                <a:ext cx="298480" cy="369332"/>
              </a:xfrm>
              <a:prstGeom prst="rect">
                <a:avLst/>
              </a:prstGeom>
              <a:noFill/>
            </p:spPr>
            <p:txBody>
              <a:bodyPr wrap="none" rtlCol="0">
                <a:spAutoFit/>
              </a:bodyPr>
              <a:lstStyle/>
              <a:p>
                <a:r>
                  <a:rPr lang="en-US" altLang="zh-CN" dirty="0"/>
                  <a:t>c</a:t>
                </a:r>
                <a:endParaRPr lang="zh-CN" altLang="en-US" dirty="0"/>
              </a:p>
            </p:txBody>
          </p:sp>
        </p:grpSp>
        <p:sp>
          <p:nvSpPr>
            <p:cNvPr id="26" name="文本框 25"/>
            <p:cNvSpPr txBox="1"/>
            <p:nvPr/>
          </p:nvSpPr>
          <p:spPr>
            <a:xfrm>
              <a:off x="972131" y="1992219"/>
              <a:ext cx="421887" cy="369332"/>
            </a:xfrm>
            <a:prstGeom prst="rect">
              <a:avLst/>
            </a:prstGeom>
            <a:noFill/>
          </p:spPr>
          <p:txBody>
            <a:bodyPr wrap="square" rtlCol="0">
              <a:spAutoFit/>
            </a:bodyPr>
            <a:lstStyle/>
            <a:p>
              <a:r>
                <a:rPr lang="en-US" altLang="zh-CN" dirty="0"/>
                <a:t>k1</a:t>
              </a:r>
              <a:endParaRPr lang="zh-CN" altLang="en-US" dirty="0"/>
            </a:p>
          </p:txBody>
        </p:sp>
        <p:sp>
          <p:nvSpPr>
            <p:cNvPr id="27" name="文本框 26"/>
            <p:cNvSpPr txBox="1"/>
            <p:nvPr/>
          </p:nvSpPr>
          <p:spPr>
            <a:xfrm>
              <a:off x="1806885" y="1737400"/>
              <a:ext cx="421887" cy="369332"/>
            </a:xfrm>
            <a:prstGeom prst="rect">
              <a:avLst/>
            </a:prstGeom>
            <a:noFill/>
          </p:spPr>
          <p:txBody>
            <a:bodyPr wrap="square" rtlCol="0">
              <a:spAutoFit/>
            </a:bodyPr>
            <a:lstStyle/>
            <a:p>
              <a:r>
                <a:rPr lang="en-US" altLang="zh-CN" dirty="0"/>
                <a:t>k3</a:t>
              </a:r>
              <a:endParaRPr lang="zh-CN" altLang="en-US" dirty="0"/>
            </a:p>
          </p:txBody>
        </p:sp>
        <p:sp>
          <p:nvSpPr>
            <p:cNvPr id="28" name="文本框 27"/>
            <p:cNvSpPr txBox="1"/>
            <p:nvPr/>
          </p:nvSpPr>
          <p:spPr>
            <a:xfrm>
              <a:off x="1437530" y="2365793"/>
              <a:ext cx="421887" cy="369332"/>
            </a:xfrm>
            <a:prstGeom prst="rect">
              <a:avLst/>
            </a:prstGeom>
            <a:noFill/>
          </p:spPr>
          <p:txBody>
            <a:bodyPr wrap="square" rtlCol="0">
              <a:spAutoFit/>
            </a:bodyPr>
            <a:lstStyle/>
            <a:p>
              <a:r>
                <a:rPr lang="en-US" altLang="zh-CN" dirty="0"/>
                <a:t>k2</a:t>
              </a:r>
            </a:p>
          </p:txBody>
        </p:sp>
      </p:grpSp>
    </p:spTree>
    <p:extLst>
      <p:ext uri="{BB962C8B-B14F-4D97-AF65-F5344CB8AC3E}">
        <p14:creationId xmlns:p14="http://schemas.microsoft.com/office/powerpoint/2010/main" val="16370973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circle(in)">
                                      <p:cBhvr>
                                        <p:cTn id="14" dur="2000"/>
                                        <p:tgtEl>
                                          <p:spTgt spid="29"/>
                                        </p:tgtEl>
                                      </p:cBhvr>
                                    </p:animEffect>
                                  </p:childTnLst>
                                </p:cTn>
                              </p:par>
                            </p:childTnLst>
                          </p:cTn>
                        </p:par>
                        <p:par>
                          <p:cTn id="15" fill="hold">
                            <p:stCondLst>
                              <p:cond delay="2000"/>
                            </p:stCondLst>
                            <p:childTnLst>
                              <p:par>
                                <p:cTn id="16" presetID="14" presetClass="entr" presetSubtype="10" fill="hold" grpId="0"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anim calcmode="lin" valueType="num">
                                      <p:cBhvr>
                                        <p:cTn id="2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970" y="435170"/>
            <a:ext cx="8596668" cy="5951981"/>
          </a:xfrm>
        </p:spPr>
        <p:txBody>
          <a:bodyPr>
            <a:normAutofit/>
          </a:bodyPr>
          <a:lstStyle/>
          <a:p>
            <a:r>
              <a:rPr lang="zh-CN" altLang="en-US" sz="2800" b="1" dirty="0">
                <a:latin typeface="微软雅黑 Light" panose="020B0502040204020203" pitchFamily="34" charset="-122"/>
                <a:ea typeface="微软雅黑 Light" panose="020B0502040204020203" pitchFamily="34" charset="-122"/>
              </a:rPr>
              <a:t>那么也即是说，对于任意出现</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类型图像的情况的三个点，中间的点都可以忽略。</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而对于</a:t>
            </a:r>
            <a:r>
              <a:rPr lang="en-US" altLang="zh-CN" sz="2800" b="1" dirty="0">
                <a:latin typeface="微软雅黑 Light" panose="020B0502040204020203" pitchFamily="34" charset="-122"/>
                <a:ea typeface="微软雅黑 Light" panose="020B0502040204020203" pitchFamily="34" charset="-122"/>
              </a:rPr>
              <a:t>_/</a:t>
            </a:r>
            <a:r>
              <a:rPr lang="zh-CN" altLang="en-US" sz="2800" b="1" dirty="0">
                <a:latin typeface="微软雅黑 Light" panose="020B0502040204020203" pitchFamily="34" charset="-122"/>
                <a:ea typeface="微软雅黑 Light" panose="020B0502040204020203" pitchFamily="34" charset="-122"/>
              </a:rPr>
              <a:t>类型图像的三个点来说，一旦</a:t>
            </a:r>
            <a:r>
              <a:rPr lang="en-US" altLang="zh-CN" sz="2800" b="1" dirty="0">
                <a:latin typeface="微软雅黑 Light" panose="020B0502040204020203" pitchFamily="34" charset="-122"/>
                <a:ea typeface="微软雅黑 Light" panose="020B0502040204020203" pitchFamily="34" charset="-122"/>
              </a:rPr>
              <a:t>h(x)</a:t>
            </a:r>
            <a:r>
              <a:rPr lang="zh-CN" altLang="en-US" sz="2800" b="1" dirty="0">
                <a:latin typeface="微软雅黑 Light" panose="020B0502040204020203" pitchFamily="34" charset="-122"/>
                <a:ea typeface="微软雅黑 Light" panose="020B0502040204020203" pitchFamily="34" charset="-122"/>
              </a:rPr>
              <a:t>大于等于后面某连续两点</a:t>
            </a:r>
            <a:r>
              <a:rPr lang="en-US" altLang="zh-CN" sz="2800" b="1" dirty="0">
                <a:latin typeface="微软雅黑 Light" panose="020B0502040204020203" pitchFamily="34" charset="-122"/>
                <a:ea typeface="微软雅黑 Light" panose="020B0502040204020203" pitchFamily="34" charset="-122"/>
              </a:rPr>
              <a:t>k-1</a:t>
            </a:r>
            <a:r>
              <a:rPr lang="zh-CN" altLang="en-US" sz="2800" b="1" dirty="0">
                <a:latin typeface="微软雅黑 Light" panose="020B0502040204020203" pitchFamily="34" charset="-122"/>
                <a:ea typeface="微软雅黑 Light" panose="020B0502040204020203" pitchFamily="34" charset="-122"/>
              </a:rPr>
              <a:t>，</a:t>
            </a:r>
            <a:r>
              <a:rPr lang="en-US" altLang="zh-CN" sz="2800" b="1" dirty="0">
                <a:latin typeface="微软雅黑 Light" panose="020B0502040204020203" pitchFamily="34" charset="-122"/>
                <a:ea typeface="微软雅黑 Light" panose="020B0502040204020203" pitchFamily="34" charset="-122"/>
              </a:rPr>
              <a:t>k</a:t>
            </a:r>
            <a:r>
              <a:rPr lang="zh-CN" altLang="en-US" sz="2800" b="1" dirty="0">
                <a:latin typeface="微软雅黑 Light" panose="020B0502040204020203" pitchFamily="34" charset="-122"/>
                <a:ea typeface="微软雅黑 Light" panose="020B0502040204020203" pitchFamily="34" charset="-122"/>
              </a:rPr>
              <a:t>间斜率的要求，则后面的点</a:t>
            </a:r>
            <a:r>
              <a:rPr lang="en-US" altLang="zh-CN" sz="2800" b="1" dirty="0">
                <a:latin typeface="微软雅黑 Light" panose="020B0502040204020203" pitchFamily="34" charset="-122"/>
                <a:ea typeface="微软雅黑 Light" panose="020B0502040204020203" pitchFamily="34" charset="-122"/>
              </a:rPr>
              <a:t>k</a:t>
            </a:r>
            <a:r>
              <a:rPr lang="zh-CN" altLang="en-US" sz="2800" b="1" dirty="0">
                <a:latin typeface="微软雅黑 Light" panose="020B0502040204020203" pitchFamily="34" charset="-122"/>
                <a:ea typeface="微软雅黑 Light" panose="020B0502040204020203" pitchFamily="34" charset="-122"/>
              </a:rPr>
              <a:t>除了比点</a:t>
            </a:r>
            <a:r>
              <a:rPr lang="en-US" altLang="zh-CN" sz="2800" b="1" dirty="0">
                <a:latin typeface="微软雅黑 Light" panose="020B0502040204020203" pitchFamily="34" charset="-122"/>
                <a:ea typeface="微软雅黑 Light" panose="020B0502040204020203" pitchFamily="34" charset="-122"/>
              </a:rPr>
              <a:t>k-1</a:t>
            </a:r>
            <a:r>
              <a:rPr lang="zh-CN" altLang="en-US" sz="2800" b="1" dirty="0">
                <a:latin typeface="微软雅黑 Light" panose="020B0502040204020203" pitchFamily="34" charset="-122"/>
                <a:ea typeface="微软雅黑 Light" panose="020B0502040204020203" pitchFamily="34" charset="-122"/>
              </a:rPr>
              <a:t>更优，肯定也比任意点</a:t>
            </a:r>
            <a:r>
              <a:rPr lang="en-US" altLang="zh-CN" sz="2800" b="1" dirty="0">
                <a:latin typeface="微软雅黑 Light" panose="020B0502040204020203" pitchFamily="34" charset="-122"/>
                <a:ea typeface="微软雅黑 Light" panose="020B0502040204020203" pitchFamily="34" charset="-122"/>
              </a:rPr>
              <a:t>j&lt;k</a:t>
            </a:r>
            <a:r>
              <a:rPr lang="zh-CN" altLang="en-US" sz="2800" b="1" dirty="0">
                <a:latin typeface="微软雅黑 Light" panose="020B0502040204020203" pitchFamily="34" charset="-122"/>
                <a:ea typeface="微软雅黑 Light" panose="020B0502040204020203" pitchFamily="34" charset="-122"/>
              </a:rPr>
              <a:t>更优。</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故只要我们能够维护一个斜率单调递增的点集，我们就可以在</a:t>
            </a:r>
            <a:r>
              <a:rPr lang="en-US" altLang="zh-CN" sz="2800" b="1" dirty="0">
                <a:latin typeface="微软雅黑 Light" panose="020B0502040204020203" pitchFamily="34" charset="-122"/>
                <a:ea typeface="微软雅黑 Light" panose="020B0502040204020203" pitchFamily="34" charset="-122"/>
              </a:rPr>
              <a:t>for </a:t>
            </a:r>
            <a:r>
              <a:rPr lang="en-US" altLang="zh-CN" sz="2800" b="1" dirty="0" err="1">
                <a:latin typeface="微软雅黑 Light" panose="020B0502040204020203" pitchFamily="34" charset="-122"/>
                <a:ea typeface="微软雅黑 Light" panose="020B0502040204020203" pitchFamily="34" charset="-122"/>
              </a:rPr>
              <a:t>i</a:t>
            </a:r>
            <a:r>
              <a:rPr lang="zh-CN" altLang="en-US" sz="2800" b="1" dirty="0">
                <a:latin typeface="微软雅黑 Light" panose="020B0502040204020203" pitchFamily="34" charset="-122"/>
                <a:ea typeface="微软雅黑 Light" panose="020B0502040204020203" pitchFamily="34" charset="-122"/>
              </a:rPr>
              <a:t>变量的全部过程中只将分割点</a:t>
            </a:r>
            <a:r>
              <a:rPr lang="en-US" altLang="zh-CN" sz="2800" b="1" dirty="0">
                <a:latin typeface="微软雅黑 Light" panose="020B0502040204020203" pitchFamily="34" charset="-122"/>
                <a:ea typeface="微软雅黑 Light" panose="020B0502040204020203" pitchFamily="34" charset="-122"/>
              </a:rPr>
              <a:t>for</a:t>
            </a:r>
            <a:r>
              <a:rPr lang="zh-CN" altLang="en-US" sz="2800" b="1" dirty="0">
                <a:latin typeface="微软雅黑 Light" panose="020B0502040204020203" pitchFamily="34" charset="-122"/>
                <a:ea typeface="微软雅黑 Light" panose="020B0502040204020203" pitchFamily="34" charset="-122"/>
              </a:rPr>
              <a:t>到本次最佳分割点的位置。</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那么问题来了，怎么维护这个东西</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下凸包</a:t>
            </a:r>
            <a:endParaRPr lang="en-US" altLang="zh-CN" sz="2800" b="1" dirty="0">
              <a:latin typeface="微软雅黑 Light" panose="020B0502040204020203" pitchFamily="34" charset="-122"/>
              <a:ea typeface="微软雅黑 Light" panose="020B0502040204020203" pitchFamily="34" charset="-122"/>
            </a:endParaRPr>
          </a:p>
          <a:p>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2045675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down)">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970" y="435170"/>
            <a:ext cx="8596668" cy="5951981"/>
          </a:xfrm>
        </p:spPr>
        <p:txBody>
          <a:bodyPr>
            <a:normAutofit/>
          </a:bodyPr>
          <a:lstStyle/>
          <a:p>
            <a:r>
              <a:rPr lang="zh-CN" altLang="en-US" sz="2800" b="1" dirty="0">
                <a:latin typeface="微软雅黑 Light" panose="020B0502040204020203" pitchFamily="34" charset="-122"/>
                <a:ea typeface="微软雅黑 Light" panose="020B0502040204020203" pitchFamily="34" charset="-122"/>
              </a:rPr>
              <a:t>对于一个已维护好的下凸包，当我们加入更后面</a:t>
            </a:r>
            <a:r>
              <a:rPr lang="en-US" altLang="zh-CN" sz="2800" b="1" dirty="0">
                <a:latin typeface="微软雅黑 Light" panose="020B0502040204020203" pitchFamily="34" charset="-122"/>
                <a:ea typeface="微软雅黑 Light" panose="020B0502040204020203" pitchFamily="34" charset="-122"/>
              </a:rPr>
              <a:t>(g(x)</a:t>
            </a:r>
            <a:r>
              <a:rPr lang="zh-CN" altLang="en-US" sz="2800" b="1" dirty="0">
                <a:latin typeface="微软雅黑 Light" panose="020B0502040204020203" pitchFamily="34" charset="-122"/>
                <a:ea typeface="微软雅黑 Light" panose="020B0502040204020203" pitchFamily="34" charset="-122"/>
              </a:rPr>
              <a:t>更大</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的点后，最后三个点可能出现</a:t>
            </a:r>
            <a:r>
              <a:rPr lang="en-US" altLang="zh-CN" sz="2800" b="1" dirty="0">
                <a:latin typeface="微软雅黑 Light" panose="020B0502040204020203" pitchFamily="34" charset="-122"/>
                <a:ea typeface="微软雅黑 Light" panose="020B0502040204020203" pitchFamily="34" charset="-122"/>
              </a:rPr>
              <a:t>_/</a:t>
            </a:r>
            <a:r>
              <a:rPr lang="zh-CN" altLang="en-US" sz="2800" b="1" dirty="0">
                <a:latin typeface="微软雅黑 Light" panose="020B0502040204020203" pitchFamily="34" charset="-122"/>
                <a:ea typeface="微软雅黑 Light" panose="020B0502040204020203" pitchFamily="34" charset="-122"/>
              </a:rPr>
              <a:t>，</a:t>
            </a:r>
            <a:r>
              <a:rPr lang="en-US" altLang="zh-CN" sz="2800" b="1" dirty="0">
                <a:latin typeface="微软雅黑 Light" panose="020B0502040204020203" pitchFamily="34" charset="-122"/>
                <a:ea typeface="微软雅黑 Light" panose="020B0502040204020203" pitchFamily="34" charset="-122"/>
              </a:rPr>
              <a:t>__</a:t>
            </a:r>
            <a:r>
              <a:rPr lang="zh-CN" altLang="en-US" sz="2800" b="1" dirty="0">
                <a:latin typeface="微软雅黑 Light" panose="020B0502040204020203" pitchFamily="34" charset="-122"/>
                <a:ea typeface="微软雅黑 Light" panose="020B0502040204020203" pitchFamily="34" charset="-122"/>
              </a:rPr>
              <a:t>，</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三种情况（新的斜率大于旧的，等于旧的，小于旧的）</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这时，对于后面两种情况，我们可以把中间的点抛弃掉，再次检查情况并处理，直到第一种情况或只剩两个点为止。</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然后我们就维护好了下凸包啦，具体的代码大家可以找代码揣摩一下</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695450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970" y="435170"/>
            <a:ext cx="8596668" cy="5951981"/>
          </a:xfrm>
        </p:spPr>
        <p:txBody>
          <a:bodyPr>
            <a:normAutofit/>
          </a:bodyPr>
          <a:lstStyle/>
          <a:p>
            <a:r>
              <a:rPr lang="zh-CN" altLang="en-US" sz="2800" b="1" dirty="0">
                <a:latin typeface="微软雅黑 Light" panose="020B0502040204020203" pitchFamily="34" charset="-122"/>
                <a:ea typeface="微软雅黑 Light" panose="020B0502040204020203" pitchFamily="34" charset="-122"/>
              </a:rPr>
              <a:t>方法四斜率优化结束了，是时候迎接懵逼的下一步挑战了，四边形优化来了</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先给定义吧</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当函数</a:t>
            </a:r>
            <a:r>
              <a:rPr lang="en-US" altLang="zh-CN" sz="2800" b="1" dirty="0">
                <a:latin typeface="微软雅黑 Light" panose="020B0502040204020203" pitchFamily="34" charset="-122"/>
                <a:ea typeface="微软雅黑 Light" panose="020B0502040204020203" pitchFamily="34" charset="-122"/>
              </a:rPr>
              <a:t>w(</a:t>
            </a:r>
            <a:r>
              <a:rPr lang="en-US" altLang="zh-CN" sz="2800" b="1" dirty="0" err="1">
                <a:latin typeface="微软雅黑 Light" panose="020B0502040204020203" pitchFamily="34" charset="-122"/>
                <a:ea typeface="微软雅黑 Light" panose="020B0502040204020203" pitchFamily="34" charset="-122"/>
              </a:rPr>
              <a:t>i,j</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满足 </a:t>
            </a:r>
            <a:r>
              <a:rPr lang="en-US" altLang="zh-CN" sz="2800" b="1" dirty="0">
                <a:latin typeface="微软雅黑 Light" panose="020B0502040204020203" pitchFamily="34" charset="-122"/>
                <a:ea typeface="微软雅黑 Light" panose="020B0502040204020203" pitchFamily="34" charset="-122"/>
              </a:rPr>
              <a:t>w(</a:t>
            </a:r>
            <a:r>
              <a:rPr lang="en-US" altLang="zh-CN" sz="2800" b="1" dirty="0" err="1">
                <a:latin typeface="微软雅黑 Light" panose="020B0502040204020203" pitchFamily="34" charset="-122"/>
                <a:ea typeface="微软雅黑 Light" panose="020B0502040204020203" pitchFamily="34" charset="-122"/>
              </a:rPr>
              <a:t>a,c</a:t>
            </a:r>
            <a:r>
              <a:rPr lang="en-US" altLang="zh-CN" sz="2800" b="1" dirty="0">
                <a:latin typeface="微软雅黑 Light" panose="020B0502040204020203" pitchFamily="34" charset="-122"/>
                <a:ea typeface="微软雅黑 Light" panose="020B0502040204020203" pitchFamily="34" charset="-122"/>
              </a:rPr>
              <a:t>)+w(</a:t>
            </a:r>
            <a:r>
              <a:rPr lang="en-US" altLang="zh-CN" sz="2800" b="1" dirty="0" err="1">
                <a:latin typeface="微软雅黑 Light" panose="020B0502040204020203" pitchFamily="34" charset="-122"/>
                <a:ea typeface="微软雅黑 Light" panose="020B0502040204020203" pitchFamily="34" charset="-122"/>
              </a:rPr>
              <a:t>b,d</a:t>
            </a:r>
            <a:r>
              <a:rPr lang="en-US" altLang="zh-CN" sz="2800" b="1" dirty="0">
                <a:latin typeface="微软雅黑 Light" panose="020B0502040204020203" pitchFamily="34" charset="-122"/>
                <a:ea typeface="微软雅黑 Light" panose="020B0502040204020203" pitchFamily="34" charset="-122"/>
              </a:rPr>
              <a:t>) &lt;= w(</a:t>
            </a:r>
            <a:r>
              <a:rPr lang="en-US" altLang="zh-CN" sz="2800" b="1" dirty="0" err="1">
                <a:latin typeface="微软雅黑 Light" panose="020B0502040204020203" pitchFamily="34" charset="-122"/>
                <a:ea typeface="微软雅黑 Light" panose="020B0502040204020203" pitchFamily="34" charset="-122"/>
              </a:rPr>
              <a:t>b,c</a:t>
            </a:r>
            <a:r>
              <a:rPr lang="en-US" altLang="zh-CN" sz="2800" b="1" dirty="0">
                <a:latin typeface="微软雅黑 Light" panose="020B0502040204020203" pitchFamily="34" charset="-122"/>
                <a:ea typeface="微软雅黑 Light" panose="020B0502040204020203" pitchFamily="34" charset="-122"/>
              </a:rPr>
              <a:t>)+w(</a:t>
            </a:r>
            <a:r>
              <a:rPr lang="en-US" altLang="zh-CN" sz="2800" b="1" dirty="0" err="1">
                <a:latin typeface="微软雅黑 Light" panose="020B0502040204020203" pitchFamily="34" charset="-122"/>
                <a:ea typeface="微软雅黑 Light" panose="020B0502040204020203" pitchFamily="34" charset="-122"/>
              </a:rPr>
              <a:t>a,d</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且</a:t>
            </a:r>
            <a:r>
              <a:rPr lang="en-US" altLang="zh-CN" sz="2800" b="1" dirty="0">
                <a:latin typeface="微软雅黑 Light" panose="020B0502040204020203" pitchFamily="34" charset="-122"/>
                <a:ea typeface="微软雅黑 Light" panose="020B0502040204020203" pitchFamily="34" charset="-122"/>
              </a:rPr>
              <a:t>a&lt;=b&lt; c &lt;=d </a:t>
            </a:r>
            <a:r>
              <a:rPr lang="zh-CN" altLang="en-US" sz="2800" b="1" dirty="0">
                <a:latin typeface="微软雅黑 Light" panose="020B0502040204020203" pitchFamily="34" charset="-122"/>
                <a:ea typeface="微软雅黑 Light" panose="020B0502040204020203" pitchFamily="34" charset="-122"/>
              </a:rPr>
              <a:t>时，我们称</a:t>
            </a:r>
            <a:r>
              <a:rPr lang="en-US" altLang="zh-CN" sz="2800" b="1" dirty="0">
                <a:latin typeface="微软雅黑 Light" panose="020B0502040204020203" pitchFamily="34" charset="-122"/>
                <a:ea typeface="微软雅黑 Light" panose="020B0502040204020203" pitchFamily="34" charset="-122"/>
              </a:rPr>
              <a:t>w(</a:t>
            </a:r>
            <a:r>
              <a:rPr lang="en-US" altLang="zh-CN" sz="2800" b="1" dirty="0" err="1">
                <a:latin typeface="微软雅黑 Light" panose="020B0502040204020203" pitchFamily="34" charset="-122"/>
                <a:ea typeface="微软雅黑 Light" panose="020B0502040204020203" pitchFamily="34" charset="-122"/>
              </a:rPr>
              <a:t>i,j</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满足四边形不等式。。</a:t>
            </a:r>
          </a:p>
          <a:p>
            <a:r>
              <a:rPr lang="zh-CN" altLang="en-US" sz="2800" b="1" dirty="0">
                <a:latin typeface="微软雅黑 Light" panose="020B0502040204020203" pitchFamily="34" charset="-122"/>
                <a:ea typeface="微软雅黑 Light" panose="020B0502040204020203" pitchFamily="34" charset="-122"/>
              </a:rPr>
              <a:t>当函数</a:t>
            </a:r>
            <a:r>
              <a:rPr lang="en-US" altLang="zh-CN" sz="2800" b="1" dirty="0">
                <a:latin typeface="微软雅黑 Light" panose="020B0502040204020203" pitchFamily="34" charset="-122"/>
                <a:ea typeface="微软雅黑 Light" panose="020B0502040204020203" pitchFamily="34" charset="-122"/>
              </a:rPr>
              <a:t>w(</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 j)</a:t>
            </a:r>
            <a:r>
              <a:rPr lang="zh-CN" altLang="en-US" sz="2800" b="1" dirty="0">
                <a:latin typeface="微软雅黑 Light" panose="020B0502040204020203" pitchFamily="34" charset="-122"/>
                <a:ea typeface="微软雅黑 Light" panose="020B0502040204020203" pitchFamily="34" charset="-122"/>
              </a:rPr>
              <a:t>满足</a:t>
            </a:r>
            <a:r>
              <a:rPr lang="en-US" altLang="zh-CN" sz="2800" b="1" dirty="0">
                <a:latin typeface="微软雅黑 Light" panose="020B0502040204020203" pitchFamily="34" charset="-122"/>
                <a:ea typeface="微软雅黑 Light" panose="020B0502040204020203" pitchFamily="34" charset="-122"/>
              </a:rPr>
              <a:t>w(</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 j) &lt;= w(</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 j'); </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 &lt;= </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 &lt; j &lt;= j' </a:t>
            </a:r>
            <a:r>
              <a:rPr lang="zh-CN" altLang="en-US" sz="2800" b="1" dirty="0">
                <a:latin typeface="微软雅黑 Light" panose="020B0502040204020203" pitchFamily="34" charset="-122"/>
                <a:ea typeface="微软雅黑 Light" panose="020B0502040204020203" pitchFamily="34" charset="-122"/>
              </a:rPr>
              <a:t>时，称</a:t>
            </a:r>
            <a:r>
              <a:rPr lang="en-US" altLang="zh-CN" sz="2800" b="1" dirty="0">
                <a:latin typeface="微软雅黑 Light" panose="020B0502040204020203" pitchFamily="34" charset="-122"/>
                <a:ea typeface="微软雅黑 Light" panose="020B0502040204020203" pitchFamily="34" charset="-122"/>
              </a:rPr>
              <a:t>w</a:t>
            </a:r>
            <a:r>
              <a:rPr lang="zh-CN" altLang="en-US" sz="2800" b="1" dirty="0">
                <a:latin typeface="微软雅黑 Light" panose="020B0502040204020203" pitchFamily="34" charset="-122"/>
                <a:ea typeface="微软雅黑 Light" panose="020B0502040204020203" pitchFamily="34" charset="-122"/>
              </a:rPr>
              <a:t>关于关于区间包含关系单调。</a:t>
            </a:r>
          </a:p>
          <a:p>
            <a:r>
              <a:rPr lang="en-US" altLang="zh-CN" sz="2800" b="1" dirty="0">
                <a:latin typeface="微软雅黑 Light" panose="020B0502040204020203" pitchFamily="34" charset="-122"/>
                <a:ea typeface="微软雅黑 Light" panose="020B0502040204020203" pitchFamily="34" charset="-122"/>
              </a:rPr>
              <a:t>s(</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 j)=k</a:t>
            </a:r>
            <a:r>
              <a:rPr lang="zh-CN" altLang="en-US" sz="2800" b="1" dirty="0">
                <a:latin typeface="微软雅黑 Light" panose="020B0502040204020203" pitchFamily="34" charset="-122"/>
                <a:ea typeface="微软雅黑 Light" panose="020B0502040204020203" pitchFamily="34" charset="-122"/>
              </a:rPr>
              <a:t>是指</a:t>
            </a:r>
            <a:r>
              <a:rPr lang="en-US" altLang="zh-CN" sz="2800" b="1" dirty="0">
                <a:latin typeface="微软雅黑 Light" panose="020B0502040204020203" pitchFamily="34" charset="-122"/>
                <a:ea typeface="微软雅黑 Light" panose="020B0502040204020203" pitchFamily="34" charset="-122"/>
              </a:rPr>
              <a:t>m(</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 j)</a:t>
            </a:r>
            <a:r>
              <a:rPr lang="zh-CN" altLang="en-US" sz="2800" b="1" dirty="0">
                <a:latin typeface="微软雅黑 Light" panose="020B0502040204020203" pitchFamily="34" charset="-122"/>
                <a:ea typeface="微软雅黑 Light" panose="020B0502040204020203" pitchFamily="34" charset="-122"/>
              </a:rPr>
              <a:t>这个状态的最优决策</a:t>
            </a:r>
            <a:endParaRPr lang="en-US" altLang="zh-CN" sz="2800" b="1" dirty="0">
              <a:latin typeface="微软雅黑 Light" panose="020B0502040204020203" pitchFamily="34" charset="-122"/>
              <a:ea typeface="微软雅黑 Light" panose="020B0502040204020203" pitchFamily="34" charset="-122"/>
            </a:endParaRPr>
          </a:p>
          <a:p>
            <a:endParaRPr lang="en-US" altLang="zh-CN" sz="2800" b="1" dirty="0">
              <a:latin typeface="微软雅黑 Light" panose="020B0502040204020203" pitchFamily="34" charset="-122"/>
              <a:ea typeface="微软雅黑 Light" panose="020B0502040204020203" pitchFamily="34" charset="-122"/>
            </a:endParaRPr>
          </a:p>
          <a:p>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开心吗</a:t>
            </a:r>
            <a:endParaRPr lang="en-US" altLang="zh-CN" sz="2800" b="1"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99240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par>
                          <p:cTn id="33" fill="hold">
                            <p:stCondLst>
                              <p:cond delay="500"/>
                            </p:stCondLst>
                            <p:childTnLst>
                              <p:par>
                                <p:cTn id="34" presetID="26" presetClass="entr" presetSubtype="0" fill="hold"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80">
                                          <p:stCondLst>
                                            <p:cond delay="0"/>
                                          </p:stCondLst>
                                        </p:cTn>
                                        <p:tgtEl>
                                          <p:spTgt spid="3">
                                            <p:txEl>
                                              <p:pRg st="6" end="6"/>
                                            </p:txEl>
                                          </p:spTgt>
                                        </p:tgtEl>
                                      </p:cBhvr>
                                    </p:animEffect>
                                    <p:anim calcmode="lin" valueType="num">
                                      <p:cBhvr>
                                        <p:cTn id="37"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42" dur="26">
                                          <p:stCondLst>
                                            <p:cond delay="650"/>
                                          </p:stCondLst>
                                        </p:cTn>
                                        <p:tgtEl>
                                          <p:spTgt spid="3">
                                            <p:txEl>
                                              <p:pRg st="6" end="6"/>
                                            </p:txEl>
                                          </p:spTgt>
                                        </p:tgtEl>
                                      </p:cBhvr>
                                      <p:to x="100000" y="60000"/>
                                    </p:animScale>
                                    <p:animScale>
                                      <p:cBhvr>
                                        <p:cTn id="43" dur="166" decel="50000">
                                          <p:stCondLst>
                                            <p:cond delay="676"/>
                                          </p:stCondLst>
                                        </p:cTn>
                                        <p:tgtEl>
                                          <p:spTgt spid="3">
                                            <p:txEl>
                                              <p:pRg st="6" end="6"/>
                                            </p:txEl>
                                          </p:spTgt>
                                        </p:tgtEl>
                                      </p:cBhvr>
                                      <p:to x="100000" y="100000"/>
                                    </p:animScale>
                                    <p:animScale>
                                      <p:cBhvr>
                                        <p:cTn id="44" dur="26">
                                          <p:stCondLst>
                                            <p:cond delay="1312"/>
                                          </p:stCondLst>
                                        </p:cTn>
                                        <p:tgtEl>
                                          <p:spTgt spid="3">
                                            <p:txEl>
                                              <p:pRg st="6" end="6"/>
                                            </p:txEl>
                                          </p:spTgt>
                                        </p:tgtEl>
                                      </p:cBhvr>
                                      <p:to x="100000" y="80000"/>
                                    </p:animScale>
                                    <p:animScale>
                                      <p:cBhvr>
                                        <p:cTn id="45" dur="166" decel="50000">
                                          <p:stCondLst>
                                            <p:cond delay="1338"/>
                                          </p:stCondLst>
                                        </p:cTn>
                                        <p:tgtEl>
                                          <p:spTgt spid="3">
                                            <p:txEl>
                                              <p:pRg st="6" end="6"/>
                                            </p:txEl>
                                          </p:spTgt>
                                        </p:tgtEl>
                                      </p:cBhvr>
                                      <p:to x="100000" y="100000"/>
                                    </p:animScale>
                                    <p:animScale>
                                      <p:cBhvr>
                                        <p:cTn id="46" dur="26">
                                          <p:stCondLst>
                                            <p:cond delay="1642"/>
                                          </p:stCondLst>
                                        </p:cTn>
                                        <p:tgtEl>
                                          <p:spTgt spid="3">
                                            <p:txEl>
                                              <p:pRg st="6" end="6"/>
                                            </p:txEl>
                                          </p:spTgt>
                                        </p:tgtEl>
                                      </p:cBhvr>
                                      <p:to x="100000" y="90000"/>
                                    </p:animScale>
                                    <p:animScale>
                                      <p:cBhvr>
                                        <p:cTn id="47" dur="166" decel="50000">
                                          <p:stCondLst>
                                            <p:cond delay="1668"/>
                                          </p:stCondLst>
                                        </p:cTn>
                                        <p:tgtEl>
                                          <p:spTgt spid="3">
                                            <p:txEl>
                                              <p:pRg st="6" end="6"/>
                                            </p:txEl>
                                          </p:spTgt>
                                        </p:tgtEl>
                                      </p:cBhvr>
                                      <p:to x="100000" y="100000"/>
                                    </p:animScale>
                                    <p:animScale>
                                      <p:cBhvr>
                                        <p:cTn id="48" dur="26">
                                          <p:stCondLst>
                                            <p:cond delay="1808"/>
                                          </p:stCondLst>
                                        </p:cTn>
                                        <p:tgtEl>
                                          <p:spTgt spid="3">
                                            <p:txEl>
                                              <p:pRg st="6" end="6"/>
                                            </p:txEl>
                                          </p:spTgt>
                                        </p:tgtEl>
                                      </p:cBhvr>
                                      <p:to x="100000" y="95000"/>
                                    </p:animScale>
                                    <p:animScale>
                                      <p:cBhvr>
                                        <p:cTn id="49"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8970" y="435170"/>
            <a:ext cx="9162702" cy="6211290"/>
          </a:xfrm>
        </p:spPr>
        <p:txBody>
          <a:bodyPr>
            <a:normAutofit lnSpcReduction="10000"/>
          </a:bodyPr>
          <a:lstStyle/>
          <a:p>
            <a:r>
              <a:rPr lang="zh-CN" altLang="en-US" sz="2400" dirty="0">
                <a:latin typeface="微软雅黑 Light" panose="020B0502040204020203" pitchFamily="34" charset="-122"/>
                <a:ea typeface="微软雅黑 Light" panose="020B0502040204020203" pitchFamily="34" charset="-122"/>
              </a:rPr>
              <a:t>好了我们开始证明</a:t>
            </a:r>
            <a:r>
              <a:rPr lang="en-US" altLang="zh-CN" sz="2400" dirty="0">
                <a:latin typeface="微软雅黑 Light" panose="020B0502040204020203" pitchFamily="34" charset="-122"/>
                <a:ea typeface="微软雅黑 Light" panose="020B0502040204020203" pitchFamily="34" charset="-122"/>
              </a:rPr>
              <a:t>(</a:t>
            </a:r>
            <a:r>
              <a:rPr lang="en-US" altLang="zh-CN" sz="2400" dirty="0" err="1">
                <a:latin typeface="微软雅黑 Light" panose="020B0502040204020203" pitchFamily="34" charset="-122"/>
                <a:ea typeface="微软雅黑 Light" panose="020B0502040204020203" pitchFamily="34" charset="-122"/>
              </a:rPr>
              <a:t>bibi</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s[</a:t>
            </a:r>
            <a:r>
              <a:rPr lang="en-US" altLang="zh-CN" sz="2400" dirty="0" err="1">
                <a:latin typeface="微软雅黑 Light" panose="020B0502040204020203" pitchFamily="34" charset="-122"/>
                <a:ea typeface="微软雅黑 Light" panose="020B0502040204020203" pitchFamily="34" charset="-122"/>
              </a:rPr>
              <a:t>i</a:t>
            </a:r>
            <a:r>
              <a:rPr lang="en-US" altLang="zh-CN" sz="2400" dirty="0">
                <a:latin typeface="微软雅黑 Light" panose="020B0502040204020203" pitchFamily="34" charset="-122"/>
                <a:ea typeface="微软雅黑 Light" panose="020B0502040204020203" pitchFamily="34" charset="-122"/>
              </a:rPr>
              <a:t>][j+1]&gt;= s[</a:t>
            </a:r>
            <a:r>
              <a:rPr lang="en-US" altLang="zh-CN" sz="2400" dirty="0" err="1">
                <a:latin typeface="微软雅黑 Light" panose="020B0502040204020203" pitchFamily="34" charset="-122"/>
                <a:ea typeface="微软雅黑 Light" panose="020B0502040204020203" pitchFamily="34" charset="-122"/>
              </a:rPr>
              <a:t>i</a:t>
            </a:r>
            <a:r>
              <a:rPr lang="en-US" altLang="zh-CN" sz="2400" dirty="0">
                <a:latin typeface="微软雅黑 Light" panose="020B0502040204020203" pitchFamily="34" charset="-122"/>
                <a:ea typeface="微软雅黑 Light" panose="020B0502040204020203" pitchFamily="34" charset="-122"/>
              </a:rPr>
              <a:t>][j]</a:t>
            </a:r>
          </a:p>
          <a:p>
            <a:r>
              <a:rPr lang="zh-CN" altLang="en-US" sz="2400" dirty="0">
                <a:latin typeface="微软雅黑 Light" panose="020B0502040204020203" pitchFamily="34" charset="-122"/>
                <a:ea typeface="微软雅黑 Light" panose="020B0502040204020203" pitchFamily="34" charset="-122"/>
              </a:rPr>
              <a:t>为了方便表示，定义</a:t>
            </a:r>
            <a:r>
              <a:rPr lang="en-US" altLang="zh-CN" sz="2400" dirty="0" err="1">
                <a:latin typeface="微软雅黑 Light" panose="020B0502040204020203" pitchFamily="34" charset="-122"/>
                <a:ea typeface="微软雅黑 Light" panose="020B0502040204020203" pitchFamily="34" charset="-122"/>
              </a:rPr>
              <a:t>mk</a:t>
            </a:r>
            <a:r>
              <a:rPr lang="en-US" altLang="zh-CN" sz="2400" dirty="0">
                <a:latin typeface="微软雅黑 Light" panose="020B0502040204020203" pitchFamily="34" charset="-122"/>
                <a:ea typeface="微软雅黑 Light" panose="020B0502040204020203" pitchFamily="34" charset="-122"/>
              </a:rPr>
              <a:t>(</a:t>
            </a:r>
            <a:r>
              <a:rPr lang="en-US" altLang="zh-CN" sz="2400" dirty="0" err="1">
                <a:latin typeface="微软雅黑 Light" panose="020B0502040204020203" pitchFamily="34" charset="-122"/>
                <a:ea typeface="微软雅黑 Light" panose="020B0502040204020203" pitchFamily="34" charset="-122"/>
              </a:rPr>
              <a:t>i,j</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是以</a:t>
            </a:r>
            <a:r>
              <a:rPr lang="en-US" altLang="zh-CN" sz="2400" dirty="0">
                <a:latin typeface="微软雅黑 Light" panose="020B0502040204020203" pitchFamily="34" charset="-122"/>
                <a:ea typeface="微软雅黑 Light" panose="020B0502040204020203" pitchFamily="34" charset="-122"/>
              </a:rPr>
              <a:t>k</a:t>
            </a:r>
            <a:r>
              <a:rPr lang="zh-CN" altLang="en-US" sz="2400" dirty="0">
                <a:latin typeface="微软雅黑 Light" panose="020B0502040204020203" pitchFamily="34" charset="-122"/>
                <a:ea typeface="微软雅黑 Light" panose="020B0502040204020203" pitchFamily="34" charset="-122"/>
              </a:rPr>
              <a:t>为分割点合并</a:t>
            </a:r>
            <a:r>
              <a:rPr lang="en-US" altLang="zh-CN" sz="2400" dirty="0">
                <a:latin typeface="微软雅黑 Light" panose="020B0502040204020203" pitchFamily="34" charset="-122"/>
                <a:ea typeface="微软雅黑 Light" panose="020B0502040204020203" pitchFamily="34" charset="-122"/>
              </a:rPr>
              <a:t>m(</a:t>
            </a:r>
            <a:r>
              <a:rPr lang="en-US" altLang="zh-CN" sz="2400" dirty="0" err="1">
                <a:latin typeface="微软雅黑 Light" panose="020B0502040204020203" pitchFamily="34" charset="-122"/>
                <a:ea typeface="微软雅黑 Light" panose="020B0502040204020203" pitchFamily="34" charset="-122"/>
              </a:rPr>
              <a:t>i,k</a:t>
            </a:r>
            <a:r>
              <a:rPr lang="en-US" altLang="zh-CN" sz="2400" dirty="0">
                <a:latin typeface="微软雅黑 Light" panose="020B0502040204020203" pitchFamily="34" charset="-122"/>
                <a:ea typeface="微软雅黑 Light" panose="020B0502040204020203" pitchFamily="34" charset="-122"/>
              </a:rPr>
              <a:t>),m(</a:t>
            </a:r>
            <a:r>
              <a:rPr lang="en-US" altLang="zh-CN" sz="2400" dirty="0" err="1">
                <a:latin typeface="微软雅黑 Light" panose="020B0502040204020203" pitchFamily="34" charset="-122"/>
                <a:ea typeface="微软雅黑 Light" panose="020B0502040204020203" pitchFamily="34" charset="-122"/>
              </a:rPr>
              <a:t>k,j</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时的</a:t>
            </a:r>
            <a:r>
              <a:rPr lang="en-US" altLang="zh-CN" sz="2400" dirty="0">
                <a:latin typeface="微软雅黑 Light" panose="020B0502040204020203" pitchFamily="34" charset="-122"/>
                <a:ea typeface="微软雅黑 Light" panose="020B0502040204020203" pitchFamily="34" charset="-122"/>
              </a:rPr>
              <a:t>m</a:t>
            </a:r>
            <a:r>
              <a:rPr lang="zh-CN" altLang="en-US" sz="2400" dirty="0">
                <a:latin typeface="微软雅黑 Light" panose="020B0502040204020203" pitchFamily="34" charset="-122"/>
                <a:ea typeface="微软雅黑 Light" panose="020B0502040204020203" pitchFamily="34" charset="-122"/>
              </a:rPr>
              <a:t>值</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设</a:t>
            </a:r>
            <a:r>
              <a:rPr lang="en-US" altLang="zh-CN" sz="2400" dirty="0">
                <a:latin typeface="微软雅黑 Light" panose="020B0502040204020203" pitchFamily="34" charset="-122"/>
                <a:ea typeface="微软雅黑 Light" panose="020B0502040204020203" pitchFamily="34" charset="-122"/>
              </a:rPr>
              <a:t>p=s[</a:t>
            </a:r>
            <a:r>
              <a:rPr lang="en-US" altLang="zh-CN" sz="2400" dirty="0" err="1">
                <a:latin typeface="微软雅黑 Light" panose="020B0502040204020203" pitchFamily="34" charset="-122"/>
                <a:ea typeface="微软雅黑 Light" panose="020B0502040204020203" pitchFamily="34" charset="-122"/>
              </a:rPr>
              <a:t>i</a:t>
            </a:r>
            <a:r>
              <a:rPr lang="en-US" altLang="zh-CN" sz="2400" dirty="0">
                <a:latin typeface="微软雅黑 Light" panose="020B0502040204020203" pitchFamily="34" charset="-122"/>
                <a:ea typeface="微软雅黑 Light" panose="020B0502040204020203" pitchFamily="34" charset="-122"/>
              </a:rPr>
              <a:t>][j]</a:t>
            </a:r>
            <a:r>
              <a:rPr lang="zh-CN" altLang="en-US" sz="2400" dirty="0">
                <a:latin typeface="微软雅黑 Light" panose="020B0502040204020203" pitchFamily="34" charset="-122"/>
                <a:ea typeface="微软雅黑 Light" panose="020B0502040204020203" pitchFamily="34" charset="-122"/>
              </a:rPr>
              <a:t>即</a:t>
            </a:r>
            <a:r>
              <a:rPr lang="en-US" altLang="zh-CN" sz="2400" dirty="0">
                <a:latin typeface="微软雅黑 Light" panose="020B0502040204020203" pitchFamily="34" charset="-122"/>
                <a:ea typeface="微软雅黑 Light" panose="020B0502040204020203" pitchFamily="34" charset="-122"/>
              </a:rPr>
              <a:t>p</a:t>
            </a:r>
            <a:r>
              <a:rPr lang="zh-CN" altLang="en-US" sz="2400" dirty="0">
                <a:latin typeface="微软雅黑 Light" panose="020B0502040204020203" pitchFamily="34" charset="-122"/>
                <a:ea typeface="微软雅黑 Light" panose="020B0502040204020203" pitchFamily="34" charset="-122"/>
              </a:rPr>
              <a:t>为</a:t>
            </a:r>
            <a:r>
              <a:rPr lang="en-US" altLang="zh-CN" sz="2400" dirty="0">
                <a:latin typeface="微软雅黑 Light" panose="020B0502040204020203" pitchFamily="34" charset="-122"/>
                <a:ea typeface="微软雅黑 Light" panose="020B0502040204020203" pitchFamily="34" charset="-122"/>
              </a:rPr>
              <a:t>m[</a:t>
            </a:r>
            <a:r>
              <a:rPr lang="en-US" altLang="zh-CN" sz="2400" dirty="0" err="1">
                <a:latin typeface="微软雅黑 Light" panose="020B0502040204020203" pitchFamily="34" charset="-122"/>
                <a:ea typeface="微软雅黑 Light" panose="020B0502040204020203" pitchFamily="34" charset="-122"/>
              </a:rPr>
              <a:t>i</a:t>
            </a:r>
            <a:r>
              <a:rPr lang="en-US" altLang="zh-CN" sz="2400" dirty="0">
                <a:latin typeface="微软雅黑 Light" panose="020B0502040204020203" pitchFamily="34" charset="-122"/>
                <a:ea typeface="微软雅黑 Light" panose="020B0502040204020203" pitchFamily="34" charset="-122"/>
              </a:rPr>
              <a:t>][j]</a:t>
            </a:r>
            <a:r>
              <a:rPr lang="zh-CN" altLang="en-US" sz="2400" dirty="0">
                <a:latin typeface="微软雅黑 Light" panose="020B0502040204020203" pitchFamily="34" charset="-122"/>
                <a:ea typeface="微软雅黑 Light" panose="020B0502040204020203" pitchFamily="34" charset="-122"/>
              </a:rPr>
              <a:t>的最优解，</a:t>
            </a:r>
            <a:r>
              <a:rPr lang="en-US" altLang="zh-CN" sz="2400" dirty="0">
                <a:latin typeface="微软雅黑 Light" panose="020B0502040204020203" pitchFamily="34" charset="-122"/>
                <a:ea typeface="微软雅黑 Light" panose="020B0502040204020203" pitchFamily="34" charset="-122"/>
              </a:rPr>
              <a:t>d&lt;p</a:t>
            </a:r>
          </a:p>
          <a:p>
            <a:r>
              <a:rPr lang="zh-CN" altLang="en-US" sz="2400" dirty="0">
                <a:latin typeface="微软雅黑 Light" panose="020B0502040204020203" pitchFamily="34" charset="-122"/>
                <a:ea typeface="微软雅黑 Light" panose="020B0502040204020203" pitchFamily="34" charset="-122"/>
              </a:rPr>
              <a:t>由定义得</a:t>
            </a:r>
            <a:r>
              <a:rPr lang="en-US" altLang="zh-CN" sz="2400" dirty="0">
                <a:latin typeface="微软雅黑 Light" panose="020B0502040204020203" pitchFamily="34" charset="-122"/>
                <a:ea typeface="微软雅黑 Light" panose="020B0502040204020203" pitchFamily="34" charset="-122"/>
              </a:rPr>
              <a:t>md(</a:t>
            </a:r>
            <a:r>
              <a:rPr lang="en-US" altLang="zh-CN" sz="2400" dirty="0" err="1">
                <a:latin typeface="微软雅黑 Light" panose="020B0502040204020203" pitchFamily="34" charset="-122"/>
                <a:ea typeface="微软雅黑 Light" panose="020B0502040204020203" pitchFamily="34" charset="-122"/>
              </a:rPr>
              <a:t>i,j</a:t>
            </a:r>
            <a:r>
              <a:rPr lang="en-US" altLang="zh-CN" sz="2400" dirty="0">
                <a:latin typeface="微软雅黑 Light" panose="020B0502040204020203" pitchFamily="34" charset="-122"/>
                <a:ea typeface="微软雅黑 Light" panose="020B0502040204020203" pitchFamily="34" charset="-122"/>
              </a:rPr>
              <a:t>)&gt;=</a:t>
            </a:r>
            <a:r>
              <a:rPr lang="en-US" altLang="zh-CN" sz="2400" dirty="0" err="1">
                <a:latin typeface="微软雅黑 Light" panose="020B0502040204020203" pitchFamily="34" charset="-122"/>
                <a:ea typeface="微软雅黑 Light" panose="020B0502040204020203" pitchFamily="34" charset="-122"/>
              </a:rPr>
              <a:t>mp</a:t>
            </a:r>
            <a:r>
              <a:rPr lang="en-US" altLang="zh-CN" sz="2400" dirty="0">
                <a:latin typeface="微软雅黑 Light" panose="020B0502040204020203" pitchFamily="34" charset="-122"/>
                <a:ea typeface="微软雅黑 Light" panose="020B0502040204020203" pitchFamily="34" charset="-122"/>
              </a:rPr>
              <a:t>(</a:t>
            </a:r>
            <a:r>
              <a:rPr lang="en-US" altLang="zh-CN" sz="2400" dirty="0" err="1">
                <a:latin typeface="微软雅黑 Light" panose="020B0502040204020203" pitchFamily="34" charset="-122"/>
                <a:ea typeface="微软雅黑 Light" panose="020B0502040204020203" pitchFamily="34" charset="-122"/>
              </a:rPr>
              <a:t>i,j</a:t>
            </a:r>
            <a:r>
              <a:rPr lang="en-US" altLang="zh-CN" sz="2400" dirty="0">
                <a:latin typeface="微软雅黑 Light" panose="020B0502040204020203" pitchFamily="34" charset="-122"/>
                <a:ea typeface="微软雅黑 Light" panose="020B0502040204020203" pitchFamily="34" charset="-122"/>
              </a:rPr>
              <a:t>)</a:t>
            </a:r>
          </a:p>
          <a:p>
            <a:r>
              <a:rPr lang="en-US" altLang="zh-CN" sz="2400" dirty="0">
                <a:latin typeface="微软雅黑 Light" panose="020B0502040204020203" pitchFamily="34" charset="-122"/>
                <a:ea typeface="微软雅黑 Light" panose="020B0502040204020203" pitchFamily="34" charset="-122"/>
              </a:rPr>
              <a:t>(md[i,j+1]-</a:t>
            </a:r>
            <a:r>
              <a:rPr lang="en-US" altLang="zh-CN" sz="2400" dirty="0" err="1">
                <a:latin typeface="微软雅黑 Light" panose="020B0502040204020203" pitchFamily="34" charset="-122"/>
                <a:ea typeface="微软雅黑 Light" panose="020B0502040204020203" pitchFamily="34" charset="-122"/>
              </a:rPr>
              <a:t>mp</a:t>
            </a:r>
            <a:r>
              <a:rPr lang="en-US" altLang="zh-CN" sz="2400" dirty="0">
                <a:latin typeface="微软雅黑 Light" panose="020B0502040204020203" pitchFamily="34" charset="-122"/>
                <a:ea typeface="微软雅黑 Light" panose="020B0502040204020203" pitchFamily="34" charset="-122"/>
              </a:rPr>
              <a:t>[i,j+1]) - (md[</a:t>
            </a:r>
            <a:r>
              <a:rPr lang="en-US" altLang="zh-CN" sz="2400" dirty="0" err="1">
                <a:latin typeface="微软雅黑 Light" panose="020B0502040204020203" pitchFamily="34" charset="-122"/>
                <a:ea typeface="微软雅黑 Light" panose="020B0502040204020203" pitchFamily="34" charset="-122"/>
              </a:rPr>
              <a:t>i,j</a:t>
            </a:r>
            <a:r>
              <a:rPr lang="en-US" altLang="zh-CN" sz="2400" dirty="0">
                <a:latin typeface="微软雅黑 Light" panose="020B0502040204020203" pitchFamily="34" charset="-122"/>
                <a:ea typeface="微软雅黑 Light" panose="020B0502040204020203" pitchFamily="34" charset="-122"/>
              </a:rPr>
              <a:t>]-</a:t>
            </a:r>
            <a:r>
              <a:rPr lang="en-US" altLang="zh-CN" sz="2400" dirty="0" err="1">
                <a:latin typeface="微软雅黑 Light" panose="020B0502040204020203" pitchFamily="34" charset="-122"/>
                <a:ea typeface="微软雅黑 Light" panose="020B0502040204020203" pitchFamily="34" charset="-122"/>
              </a:rPr>
              <a:t>mp</a:t>
            </a:r>
            <a:r>
              <a:rPr lang="en-US" altLang="zh-CN" sz="2400" dirty="0">
                <a:latin typeface="微软雅黑 Light" panose="020B0502040204020203" pitchFamily="34" charset="-122"/>
                <a:ea typeface="微软雅黑 Light" panose="020B0502040204020203" pitchFamily="34" charset="-122"/>
              </a:rPr>
              <a:t>[</a:t>
            </a:r>
            <a:r>
              <a:rPr lang="en-US" altLang="zh-CN" sz="2400" dirty="0" err="1">
                <a:latin typeface="微软雅黑 Light" panose="020B0502040204020203" pitchFamily="34" charset="-122"/>
                <a:ea typeface="微软雅黑 Light" panose="020B0502040204020203" pitchFamily="34" charset="-122"/>
              </a:rPr>
              <a:t>i,j</a:t>
            </a:r>
            <a:r>
              <a:rPr lang="en-US" altLang="zh-CN" sz="2400" dirty="0">
                <a:latin typeface="微软雅黑 Light" panose="020B0502040204020203" pitchFamily="34" charset="-122"/>
                <a:ea typeface="微软雅黑 Light" panose="020B0502040204020203" pitchFamily="34" charset="-122"/>
              </a:rPr>
              <a:t>])</a:t>
            </a:r>
          </a:p>
          <a:p>
            <a:r>
              <a:rPr lang="en-US" altLang="zh-CN" sz="2400" dirty="0">
                <a:latin typeface="微软雅黑 Light" panose="020B0502040204020203" pitchFamily="34" charset="-122"/>
                <a:ea typeface="微软雅黑 Light" panose="020B0502040204020203" pitchFamily="34" charset="-122"/>
              </a:rPr>
              <a:t>=(md[i,j+1]+</a:t>
            </a:r>
            <a:r>
              <a:rPr lang="en-US" altLang="zh-CN" sz="2400" dirty="0" err="1">
                <a:latin typeface="微软雅黑 Light" panose="020B0502040204020203" pitchFamily="34" charset="-122"/>
                <a:ea typeface="微软雅黑 Light" panose="020B0502040204020203" pitchFamily="34" charset="-122"/>
              </a:rPr>
              <a:t>mp</a:t>
            </a:r>
            <a:r>
              <a:rPr lang="en-US" altLang="zh-CN" sz="2400" dirty="0">
                <a:latin typeface="微软雅黑 Light" panose="020B0502040204020203" pitchFamily="34" charset="-122"/>
                <a:ea typeface="微软雅黑 Light" panose="020B0502040204020203" pitchFamily="34" charset="-122"/>
              </a:rPr>
              <a:t>[</a:t>
            </a:r>
            <a:r>
              <a:rPr lang="en-US" altLang="zh-CN" sz="2400" dirty="0" err="1">
                <a:latin typeface="微软雅黑 Light" panose="020B0502040204020203" pitchFamily="34" charset="-122"/>
                <a:ea typeface="微软雅黑 Light" panose="020B0502040204020203" pitchFamily="34" charset="-122"/>
              </a:rPr>
              <a:t>i,j</a:t>
            </a:r>
            <a:r>
              <a:rPr lang="en-US" altLang="zh-CN" sz="2400" dirty="0">
                <a:latin typeface="微软雅黑 Light" panose="020B0502040204020203" pitchFamily="34" charset="-122"/>
                <a:ea typeface="微软雅黑 Light" panose="020B0502040204020203" pitchFamily="34" charset="-122"/>
              </a:rPr>
              <a:t>]) - (</a:t>
            </a:r>
            <a:r>
              <a:rPr lang="en-US" altLang="zh-CN" sz="2400" dirty="0" err="1">
                <a:latin typeface="微软雅黑 Light" panose="020B0502040204020203" pitchFamily="34" charset="-122"/>
                <a:ea typeface="微软雅黑 Light" panose="020B0502040204020203" pitchFamily="34" charset="-122"/>
              </a:rPr>
              <a:t>mp</a:t>
            </a:r>
            <a:r>
              <a:rPr lang="en-US" altLang="zh-CN" sz="2400" dirty="0">
                <a:latin typeface="微软雅黑 Light" panose="020B0502040204020203" pitchFamily="34" charset="-122"/>
                <a:ea typeface="微软雅黑 Light" panose="020B0502040204020203" pitchFamily="34" charset="-122"/>
              </a:rPr>
              <a:t>[i,j+1]+md[</a:t>
            </a:r>
            <a:r>
              <a:rPr lang="en-US" altLang="zh-CN" sz="2400" dirty="0" err="1">
                <a:latin typeface="微软雅黑 Light" panose="020B0502040204020203" pitchFamily="34" charset="-122"/>
                <a:ea typeface="微软雅黑 Light" panose="020B0502040204020203" pitchFamily="34" charset="-122"/>
              </a:rPr>
              <a:t>i,j</a:t>
            </a:r>
            <a:r>
              <a:rPr lang="en-US" altLang="zh-CN" sz="2400" dirty="0">
                <a:latin typeface="微软雅黑 Light" panose="020B0502040204020203" pitchFamily="34" charset="-122"/>
                <a:ea typeface="微软雅黑 Light" panose="020B0502040204020203" pitchFamily="34" charset="-122"/>
              </a:rPr>
              <a:t>])</a:t>
            </a:r>
          </a:p>
          <a:p>
            <a:r>
              <a:rPr lang="en-US" altLang="zh-CN" sz="2400" dirty="0">
                <a:latin typeface="微软雅黑 Light" panose="020B0502040204020203" pitchFamily="34" charset="-122"/>
                <a:ea typeface="微软雅黑 Light" panose="020B0502040204020203" pitchFamily="34" charset="-122"/>
              </a:rPr>
              <a:t>=(m[</a:t>
            </a:r>
            <a:r>
              <a:rPr lang="en-US" altLang="zh-CN" sz="2400" dirty="0" err="1">
                <a:latin typeface="微软雅黑 Light" panose="020B0502040204020203" pitchFamily="34" charset="-122"/>
                <a:ea typeface="微软雅黑 Light" panose="020B0502040204020203" pitchFamily="34" charset="-122"/>
              </a:rPr>
              <a:t>i,d</a:t>
            </a:r>
            <a:r>
              <a:rPr lang="en-US" altLang="zh-CN" sz="2400" dirty="0">
                <a:latin typeface="微软雅黑 Light" panose="020B0502040204020203" pitchFamily="34" charset="-122"/>
                <a:ea typeface="微软雅黑 Light" panose="020B0502040204020203" pitchFamily="34" charset="-122"/>
              </a:rPr>
              <a:t>]+m[d,j+1]+m[</a:t>
            </a:r>
            <a:r>
              <a:rPr lang="en-US" altLang="zh-CN" sz="2400" dirty="0" err="1">
                <a:latin typeface="微软雅黑 Light" panose="020B0502040204020203" pitchFamily="34" charset="-122"/>
                <a:ea typeface="微软雅黑 Light" panose="020B0502040204020203" pitchFamily="34" charset="-122"/>
              </a:rPr>
              <a:t>i,p</a:t>
            </a:r>
            <a:r>
              <a:rPr lang="en-US" altLang="zh-CN" sz="2400" dirty="0">
                <a:latin typeface="微软雅黑 Light" panose="020B0502040204020203" pitchFamily="34" charset="-122"/>
                <a:ea typeface="微软雅黑 Light" panose="020B0502040204020203" pitchFamily="34" charset="-122"/>
              </a:rPr>
              <a:t>]+m[</a:t>
            </a:r>
            <a:r>
              <a:rPr lang="en-US" altLang="zh-CN" sz="2400" dirty="0" err="1">
                <a:latin typeface="微软雅黑 Light" panose="020B0502040204020203" pitchFamily="34" charset="-122"/>
                <a:ea typeface="微软雅黑 Light" panose="020B0502040204020203" pitchFamily="34" charset="-122"/>
              </a:rPr>
              <a:t>p,j</a:t>
            </a:r>
            <a:r>
              <a:rPr lang="en-US" altLang="zh-CN" sz="2400" dirty="0">
                <a:latin typeface="微软雅黑 Light" panose="020B0502040204020203" pitchFamily="34" charset="-122"/>
                <a:ea typeface="微软雅黑 Light" panose="020B0502040204020203" pitchFamily="34" charset="-122"/>
              </a:rPr>
              <a:t>]) - (m[</a:t>
            </a:r>
            <a:r>
              <a:rPr lang="en-US" altLang="zh-CN" sz="2400" dirty="0" err="1">
                <a:latin typeface="微软雅黑 Light" panose="020B0502040204020203" pitchFamily="34" charset="-122"/>
                <a:ea typeface="微软雅黑 Light" panose="020B0502040204020203" pitchFamily="34" charset="-122"/>
              </a:rPr>
              <a:t>i,p</a:t>
            </a:r>
            <a:r>
              <a:rPr lang="en-US" altLang="zh-CN" sz="2400" dirty="0">
                <a:latin typeface="微软雅黑 Light" panose="020B0502040204020203" pitchFamily="34" charset="-122"/>
                <a:ea typeface="微软雅黑 Light" panose="020B0502040204020203" pitchFamily="34" charset="-122"/>
              </a:rPr>
              <a:t>]+m[p,j+1]+m[</a:t>
            </a:r>
            <a:r>
              <a:rPr lang="en-US" altLang="zh-CN" sz="2400" dirty="0" err="1">
                <a:latin typeface="微软雅黑 Light" panose="020B0502040204020203" pitchFamily="34" charset="-122"/>
                <a:ea typeface="微软雅黑 Light" panose="020B0502040204020203" pitchFamily="34" charset="-122"/>
              </a:rPr>
              <a:t>i,d</a:t>
            </a:r>
            <a:r>
              <a:rPr lang="en-US" altLang="zh-CN" sz="2400" dirty="0">
                <a:latin typeface="微软雅黑 Light" panose="020B0502040204020203" pitchFamily="34" charset="-122"/>
                <a:ea typeface="微软雅黑 Light" panose="020B0502040204020203" pitchFamily="34" charset="-122"/>
              </a:rPr>
              <a:t>]+m[</a:t>
            </a:r>
            <a:r>
              <a:rPr lang="en-US" altLang="zh-CN" sz="2400" dirty="0" err="1">
                <a:latin typeface="微软雅黑 Light" panose="020B0502040204020203" pitchFamily="34" charset="-122"/>
                <a:ea typeface="微软雅黑 Light" panose="020B0502040204020203" pitchFamily="34" charset="-122"/>
              </a:rPr>
              <a:t>d,j</a:t>
            </a:r>
            <a:r>
              <a:rPr lang="en-US" altLang="zh-CN" sz="2400" dirty="0">
                <a:latin typeface="微软雅黑 Light" panose="020B0502040204020203" pitchFamily="34" charset="-122"/>
                <a:ea typeface="微软雅黑 Light" panose="020B0502040204020203" pitchFamily="34" charset="-122"/>
              </a:rPr>
              <a:t>])</a:t>
            </a:r>
          </a:p>
          <a:p>
            <a:r>
              <a:rPr lang="en-US" altLang="zh-CN" sz="2400" dirty="0">
                <a:latin typeface="微软雅黑 Light" panose="020B0502040204020203" pitchFamily="34" charset="-122"/>
                <a:ea typeface="微软雅黑 Light" panose="020B0502040204020203" pitchFamily="34" charset="-122"/>
              </a:rPr>
              <a:t>=(m[d,j+1]+m[</a:t>
            </a:r>
            <a:r>
              <a:rPr lang="en-US" altLang="zh-CN" sz="2400" dirty="0" err="1">
                <a:latin typeface="微软雅黑 Light" panose="020B0502040204020203" pitchFamily="34" charset="-122"/>
                <a:ea typeface="微软雅黑 Light" panose="020B0502040204020203" pitchFamily="34" charset="-122"/>
              </a:rPr>
              <a:t>p,j</a:t>
            </a:r>
            <a:r>
              <a:rPr lang="en-US" altLang="zh-CN" sz="2400" dirty="0">
                <a:latin typeface="微软雅黑 Light" panose="020B0502040204020203" pitchFamily="34" charset="-122"/>
                <a:ea typeface="微软雅黑 Light" panose="020B0502040204020203" pitchFamily="34" charset="-122"/>
              </a:rPr>
              <a:t>]) - (m[p,j+1]+m[</a:t>
            </a:r>
            <a:r>
              <a:rPr lang="en-US" altLang="zh-CN" sz="2400" dirty="0" err="1">
                <a:latin typeface="微软雅黑 Light" panose="020B0502040204020203" pitchFamily="34" charset="-122"/>
                <a:ea typeface="微软雅黑 Light" panose="020B0502040204020203" pitchFamily="34" charset="-122"/>
              </a:rPr>
              <a:t>d,j</a:t>
            </a:r>
            <a:r>
              <a:rPr lang="en-US" altLang="zh-CN" sz="2400" dirty="0">
                <a:latin typeface="微软雅黑 Light" panose="020B0502040204020203" pitchFamily="34" charset="-122"/>
                <a:ea typeface="微软雅黑 Light" panose="020B0502040204020203" pitchFamily="34" charset="-122"/>
              </a:rPr>
              <a:t>])</a:t>
            </a:r>
          </a:p>
          <a:p>
            <a:r>
              <a:rPr lang="zh-CN" altLang="en-US" sz="2400" dirty="0">
                <a:latin typeface="微软雅黑 Light" panose="020B0502040204020203" pitchFamily="34" charset="-122"/>
                <a:ea typeface="微软雅黑 Light" panose="020B0502040204020203" pitchFamily="34" charset="-122"/>
              </a:rPr>
              <a:t>然后与</a:t>
            </a:r>
            <a:r>
              <a:rPr lang="en-US" altLang="zh-CN" sz="2400" dirty="0" err="1">
                <a:latin typeface="微软雅黑 Light" panose="020B0502040204020203" pitchFamily="34" charset="-122"/>
                <a:ea typeface="微软雅黑 Light" panose="020B0502040204020203" pitchFamily="34" charset="-122"/>
              </a:rPr>
              <a:t>i</a:t>
            </a:r>
            <a:r>
              <a:rPr lang="zh-CN" altLang="en-US" sz="2400" dirty="0">
                <a:latin typeface="微软雅黑 Light" panose="020B0502040204020203" pitchFamily="34" charset="-122"/>
                <a:ea typeface="微软雅黑 Light" panose="020B0502040204020203" pitchFamily="34" charset="-122"/>
              </a:rPr>
              <a:t>无关了，</a:t>
            </a:r>
            <a:r>
              <a:rPr lang="en-US" altLang="zh-CN" sz="2400" dirty="0">
                <a:latin typeface="微软雅黑 Light" panose="020B0502040204020203" pitchFamily="34" charset="-122"/>
                <a:ea typeface="微软雅黑 Light" panose="020B0502040204020203" pitchFamily="34" charset="-122"/>
              </a:rPr>
              <a:t>d&lt;p&lt;j&lt;j+1</a:t>
            </a:r>
            <a:r>
              <a:rPr lang="zh-CN" altLang="en-US" sz="2400" dirty="0">
                <a:latin typeface="微软雅黑 Light" panose="020B0502040204020203" pitchFamily="34" charset="-122"/>
                <a:ea typeface="微软雅黑 Light" panose="020B0502040204020203" pitchFamily="34" charset="-122"/>
              </a:rPr>
              <a:t>，由于</a:t>
            </a:r>
            <a:r>
              <a:rPr lang="en-US" altLang="zh-CN" sz="2400" dirty="0">
                <a:latin typeface="微软雅黑 Light" panose="020B0502040204020203" pitchFamily="34" charset="-122"/>
                <a:ea typeface="微软雅黑 Light" panose="020B0502040204020203" pitchFamily="34" charset="-122"/>
              </a:rPr>
              <a:t>m</a:t>
            </a:r>
            <a:r>
              <a:rPr lang="zh-CN" altLang="en-US" sz="2400" dirty="0">
                <a:latin typeface="微软雅黑 Light" panose="020B0502040204020203" pitchFamily="34" charset="-122"/>
                <a:ea typeface="微软雅黑 Light" panose="020B0502040204020203" pitchFamily="34" charset="-122"/>
              </a:rPr>
              <a:t>函数满足四边形不等式</a:t>
            </a:r>
            <a:r>
              <a:rPr lang="en-US" altLang="zh-CN" sz="2400" dirty="0">
                <a:latin typeface="微软雅黑 Light" panose="020B0502040204020203" pitchFamily="34" charset="-122"/>
                <a:ea typeface="微软雅黑 Light" panose="020B0502040204020203" pitchFamily="34" charset="-122"/>
              </a:rPr>
              <a:t>……</a:t>
            </a:r>
          </a:p>
          <a:p>
            <a:r>
              <a:rPr lang="en-US" altLang="zh-CN" sz="2400" dirty="0">
                <a:latin typeface="微软雅黑 Light" panose="020B0502040204020203" pitchFamily="34" charset="-122"/>
                <a:ea typeface="微软雅黑 Light" panose="020B0502040204020203" pitchFamily="34" charset="-122"/>
              </a:rPr>
              <a:t>(m[d,j+1]+m[</a:t>
            </a:r>
            <a:r>
              <a:rPr lang="en-US" altLang="zh-CN" sz="2400" dirty="0" err="1">
                <a:latin typeface="微软雅黑 Light" panose="020B0502040204020203" pitchFamily="34" charset="-122"/>
                <a:ea typeface="微软雅黑 Light" panose="020B0502040204020203" pitchFamily="34" charset="-122"/>
              </a:rPr>
              <a:t>p,j</a:t>
            </a:r>
            <a:r>
              <a:rPr lang="en-US" altLang="zh-CN" sz="2400" dirty="0">
                <a:latin typeface="微软雅黑 Light" panose="020B0502040204020203" pitchFamily="34" charset="-122"/>
                <a:ea typeface="微软雅黑 Light" panose="020B0502040204020203" pitchFamily="34" charset="-122"/>
              </a:rPr>
              <a:t>]) - (m[p,j+1]+m[</a:t>
            </a:r>
            <a:r>
              <a:rPr lang="en-US" altLang="zh-CN" sz="2400" dirty="0" err="1">
                <a:latin typeface="微软雅黑 Light" panose="020B0502040204020203" pitchFamily="34" charset="-122"/>
                <a:ea typeface="微软雅黑 Light" panose="020B0502040204020203" pitchFamily="34" charset="-122"/>
              </a:rPr>
              <a:t>d,j</a:t>
            </a:r>
            <a:r>
              <a:rPr lang="en-US" altLang="zh-CN" sz="2400" dirty="0">
                <a:latin typeface="微软雅黑 Light" panose="020B0502040204020203" pitchFamily="34" charset="-122"/>
                <a:ea typeface="微软雅黑 Light" panose="020B0502040204020203" pitchFamily="34" charset="-122"/>
              </a:rPr>
              <a:t>])&gt;=0</a:t>
            </a:r>
          </a:p>
          <a:p>
            <a:r>
              <a:rPr lang="zh-CN" altLang="en-US" sz="2400" dirty="0">
                <a:latin typeface="微软雅黑 Light" panose="020B0502040204020203" pitchFamily="34" charset="-122"/>
                <a:ea typeface="微软雅黑 Light" panose="020B0502040204020203" pitchFamily="34" charset="-122"/>
              </a:rPr>
              <a:t>所以</a:t>
            </a:r>
            <a:r>
              <a:rPr lang="en-US" altLang="zh-CN" sz="2400" dirty="0">
                <a:latin typeface="微软雅黑 Light" panose="020B0502040204020203" pitchFamily="34" charset="-122"/>
                <a:ea typeface="微软雅黑 Light" panose="020B0502040204020203" pitchFamily="34" charset="-122"/>
              </a:rPr>
              <a:t>md[i,j+1]-</a:t>
            </a:r>
            <a:r>
              <a:rPr lang="en-US" altLang="zh-CN" sz="2400" dirty="0" err="1">
                <a:latin typeface="微软雅黑 Light" panose="020B0502040204020203" pitchFamily="34" charset="-122"/>
                <a:ea typeface="微软雅黑 Light" panose="020B0502040204020203" pitchFamily="34" charset="-122"/>
              </a:rPr>
              <a:t>mp</a:t>
            </a:r>
            <a:r>
              <a:rPr lang="en-US" altLang="zh-CN" sz="2400" dirty="0">
                <a:latin typeface="微软雅黑 Light" panose="020B0502040204020203" pitchFamily="34" charset="-122"/>
                <a:ea typeface="微软雅黑 Light" panose="020B0502040204020203" pitchFamily="34" charset="-122"/>
              </a:rPr>
              <a:t>[i,j+1]&gt;=0</a:t>
            </a:r>
            <a:r>
              <a:rPr lang="zh-CN" altLang="en-US" sz="2400" dirty="0">
                <a:latin typeface="微软雅黑 Light" panose="020B0502040204020203" pitchFamily="34" charset="-122"/>
                <a:ea typeface="微软雅黑 Light" panose="020B0502040204020203" pitchFamily="34" charset="-122"/>
              </a:rPr>
              <a:t>，也就是说</a:t>
            </a:r>
            <a:r>
              <a:rPr lang="en-US" altLang="zh-CN" sz="2400" dirty="0">
                <a:latin typeface="微软雅黑 Light" panose="020B0502040204020203" pitchFamily="34" charset="-122"/>
                <a:ea typeface="微软雅黑 Light" panose="020B0502040204020203" pitchFamily="34" charset="-122"/>
              </a:rPr>
              <a:t>s[</a:t>
            </a:r>
            <a:r>
              <a:rPr lang="en-US" altLang="zh-CN" sz="2400" dirty="0" err="1">
                <a:latin typeface="微软雅黑 Light" panose="020B0502040204020203" pitchFamily="34" charset="-122"/>
                <a:ea typeface="微软雅黑 Light" panose="020B0502040204020203" pitchFamily="34" charset="-122"/>
              </a:rPr>
              <a:t>i</a:t>
            </a:r>
            <a:r>
              <a:rPr lang="en-US" altLang="zh-CN" sz="2400" dirty="0">
                <a:latin typeface="微软雅黑 Light" panose="020B0502040204020203" pitchFamily="34" charset="-122"/>
                <a:ea typeface="微软雅黑 Light" panose="020B0502040204020203" pitchFamily="34" charset="-122"/>
              </a:rPr>
              <a:t>][j+1]&gt;= s[</a:t>
            </a:r>
            <a:r>
              <a:rPr lang="en-US" altLang="zh-CN" sz="2400" dirty="0" err="1">
                <a:latin typeface="微软雅黑 Light" panose="020B0502040204020203" pitchFamily="34" charset="-122"/>
                <a:ea typeface="微软雅黑 Light" panose="020B0502040204020203" pitchFamily="34" charset="-122"/>
              </a:rPr>
              <a:t>i</a:t>
            </a:r>
            <a:r>
              <a:rPr lang="en-US" altLang="zh-CN" sz="2400" dirty="0">
                <a:latin typeface="微软雅黑 Light" panose="020B0502040204020203" pitchFamily="34" charset="-122"/>
                <a:ea typeface="微软雅黑 Light" panose="020B0502040204020203" pitchFamily="34" charset="-122"/>
              </a:rPr>
              <a:t>][j]</a:t>
            </a:r>
          </a:p>
          <a:p>
            <a:r>
              <a:rPr lang="zh-CN" altLang="en-US" sz="2400" dirty="0">
                <a:latin typeface="微软雅黑 Light" panose="020B0502040204020203" pitchFamily="34" charset="-122"/>
                <a:ea typeface="微软雅黑 Light" panose="020B0502040204020203" pitchFamily="34" charset="-122"/>
              </a:rPr>
              <a:t>同理可以得到</a:t>
            </a:r>
            <a:r>
              <a:rPr lang="en-US" altLang="zh-CN" sz="2400" dirty="0">
                <a:latin typeface="微软雅黑 Light" panose="020B0502040204020203" pitchFamily="34" charset="-122"/>
                <a:ea typeface="微软雅黑 Light" panose="020B0502040204020203" pitchFamily="34" charset="-122"/>
              </a:rPr>
              <a:t>md[i+1,j]-</a:t>
            </a:r>
            <a:r>
              <a:rPr lang="en-US" altLang="zh-CN" sz="2400" dirty="0" err="1">
                <a:latin typeface="微软雅黑 Light" panose="020B0502040204020203" pitchFamily="34" charset="-122"/>
                <a:ea typeface="微软雅黑 Light" panose="020B0502040204020203" pitchFamily="34" charset="-122"/>
              </a:rPr>
              <a:t>mp</a:t>
            </a:r>
            <a:r>
              <a:rPr lang="en-US" altLang="zh-CN" sz="2400" dirty="0">
                <a:latin typeface="微软雅黑 Light" panose="020B0502040204020203" pitchFamily="34" charset="-122"/>
                <a:ea typeface="微软雅黑 Light" panose="020B0502040204020203" pitchFamily="34" charset="-122"/>
              </a:rPr>
              <a:t>[i+1,j]) &gt;=0</a:t>
            </a:r>
          </a:p>
          <a:p>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796912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3395" y="392307"/>
            <a:ext cx="9113560" cy="6281448"/>
          </a:xfrm>
        </p:spPr>
        <p:txBody>
          <a:bodyPr>
            <a:normAutofit/>
          </a:bodyPr>
          <a:lstStyle/>
          <a:p>
            <a:r>
              <a:rPr lang="zh-CN" altLang="en-US" sz="2800" dirty="0">
                <a:latin typeface="微软雅黑 Light" panose="020B0502040204020203" pitchFamily="34" charset="-122"/>
                <a:ea typeface="微软雅黑 Light" panose="020B0502040204020203" pitchFamily="34" charset="-122"/>
              </a:rPr>
              <a:t>让我们看看这个四边形不等式有什么用</a:t>
            </a:r>
            <a:r>
              <a:rPr lang="en-US" altLang="zh-CN" sz="2800" dirty="0">
                <a:latin typeface="微软雅黑 Light" panose="020B0502040204020203" pitchFamily="34" charset="-122"/>
                <a:ea typeface="微软雅黑 Light" panose="020B0502040204020203" pitchFamily="34" charset="-122"/>
              </a:rPr>
              <a:t>……</a:t>
            </a:r>
          </a:p>
          <a:p>
            <a:r>
              <a:rPr lang="zh-CN" altLang="en-US" sz="2800" dirty="0">
                <a:latin typeface="微软雅黑 Light" panose="020B0502040204020203" pitchFamily="34" charset="-122"/>
                <a:ea typeface="微软雅黑 Light" panose="020B0502040204020203" pitchFamily="34" charset="-122"/>
              </a:rPr>
              <a:t>有</a:t>
            </a:r>
            <a:r>
              <a:rPr lang="en-US" altLang="zh-CN" sz="2800" dirty="0">
                <a:latin typeface="微软雅黑 Light" panose="020B0502040204020203" pitchFamily="34" charset="-122"/>
                <a:ea typeface="微软雅黑 Light" panose="020B0502040204020203" pitchFamily="34" charset="-122"/>
              </a:rPr>
              <a:t>N</a:t>
            </a:r>
            <a:r>
              <a:rPr lang="zh-CN" altLang="en-US" sz="2800" dirty="0">
                <a:latin typeface="微软雅黑 Light" panose="020B0502040204020203" pitchFamily="34" charset="-122"/>
                <a:ea typeface="微软雅黑 Light" panose="020B0502040204020203" pitchFamily="34" charset="-122"/>
              </a:rPr>
              <a:t>堆石子，现要将石子有序的合并成一堆，规定如下：每次只能移动相邻的</a:t>
            </a:r>
            <a:r>
              <a:rPr lang="en-US" altLang="zh-CN" sz="2800" dirty="0">
                <a:latin typeface="微软雅黑 Light" panose="020B0502040204020203" pitchFamily="34" charset="-122"/>
                <a:ea typeface="微软雅黑 Light" panose="020B0502040204020203" pitchFamily="34" charset="-122"/>
              </a:rPr>
              <a:t>2</a:t>
            </a:r>
            <a:r>
              <a:rPr lang="zh-CN" altLang="en-US" sz="2800" dirty="0">
                <a:latin typeface="微软雅黑 Light" panose="020B0502040204020203" pitchFamily="34" charset="-122"/>
                <a:ea typeface="微软雅黑 Light" panose="020B0502040204020203" pitchFamily="34" charset="-122"/>
              </a:rPr>
              <a:t>堆石子合并，合并花费为新合成的一堆石子的数量。求将这</a:t>
            </a:r>
            <a:r>
              <a:rPr lang="en-US" altLang="zh-CN" sz="2800" dirty="0">
                <a:latin typeface="微软雅黑 Light" panose="020B0502040204020203" pitchFamily="34" charset="-122"/>
                <a:ea typeface="微软雅黑 Light" panose="020B0502040204020203" pitchFamily="34" charset="-122"/>
              </a:rPr>
              <a:t>N</a:t>
            </a:r>
            <a:r>
              <a:rPr lang="zh-CN" altLang="en-US" sz="2800" dirty="0">
                <a:latin typeface="微软雅黑 Light" panose="020B0502040204020203" pitchFamily="34" charset="-122"/>
                <a:ea typeface="微软雅黑 Light" panose="020B0502040204020203" pitchFamily="34" charset="-122"/>
              </a:rPr>
              <a:t>堆石子合并成一堆的总花费最小。（</a:t>
            </a:r>
            <a:r>
              <a:rPr lang="en-US" altLang="zh-CN" sz="2800" dirty="0">
                <a:latin typeface="微软雅黑 Light" panose="020B0502040204020203" pitchFamily="34" charset="-122"/>
                <a:ea typeface="微软雅黑 Light" panose="020B0502040204020203" pitchFamily="34" charset="-122"/>
              </a:rPr>
              <a:t>2 &lt;= N &lt;= 1000) </a:t>
            </a:r>
          </a:p>
          <a:p>
            <a:r>
              <a:rPr lang="zh-CN" altLang="en-US" sz="2800" dirty="0">
                <a:latin typeface="微软雅黑 Light" panose="020B0502040204020203" pitchFamily="34" charset="-122"/>
                <a:ea typeface="微软雅黑 Light" panose="020B0502040204020203" pitchFamily="34" charset="-122"/>
              </a:rPr>
              <a:t>我们设</a:t>
            </a:r>
            <a:r>
              <a:rPr lang="en-US" altLang="zh-CN" sz="2800" dirty="0" err="1">
                <a:latin typeface="微软雅黑 Light" panose="020B0502040204020203" pitchFamily="34" charset="-122"/>
                <a:ea typeface="微软雅黑 Light" panose="020B0502040204020203" pitchFamily="34" charset="-122"/>
              </a:rPr>
              <a:t>dp</a:t>
            </a:r>
            <a:r>
              <a:rPr lang="en-US" altLang="zh-CN" sz="2800" dirty="0">
                <a:latin typeface="微软雅黑 Light" panose="020B0502040204020203" pitchFamily="34" charset="-122"/>
                <a:ea typeface="微软雅黑 Light" panose="020B0502040204020203" pitchFamily="34" charset="-122"/>
              </a:rPr>
              <a:t>[</a:t>
            </a:r>
            <a:r>
              <a:rPr lang="en-US" altLang="zh-CN" sz="2800" dirty="0" err="1">
                <a:latin typeface="微软雅黑 Light" panose="020B0502040204020203" pitchFamily="34" charset="-122"/>
                <a:ea typeface="微软雅黑 Light" panose="020B0502040204020203" pitchFamily="34" charset="-122"/>
              </a:rPr>
              <a:t>i</a:t>
            </a:r>
            <a:r>
              <a:rPr lang="en-US" altLang="zh-CN" sz="2800" dirty="0">
                <a:latin typeface="微软雅黑 Light" panose="020B0502040204020203" pitchFamily="34" charset="-122"/>
                <a:ea typeface="微软雅黑 Light" panose="020B0502040204020203" pitchFamily="34" charset="-122"/>
              </a:rPr>
              <a:t>][j]</a:t>
            </a:r>
            <a:r>
              <a:rPr lang="zh-CN" altLang="en-US" sz="2800" dirty="0">
                <a:latin typeface="微软雅黑 Light" panose="020B0502040204020203" pitchFamily="34" charset="-122"/>
                <a:ea typeface="微软雅黑 Light" panose="020B0502040204020203" pitchFamily="34" charset="-122"/>
              </a:rPr>
              <a:t>是</a:t>
            </a:r>
            <a:r>
              <a:rPr lang="en-US" altLang="zh-CN" sz="2800" dirty="0" err="1">
                <a:latin typeface="微软雅黑 Light" panose="020B0502040204020203" pitchFamily="34" charset="-122"/>
                <a:ea typeface="微软雅黑 Light" panose="020B0502040204020203" pitchFamily="34" charset="-122"/>
              </a:rPr>
              <a:t>i~j</a:t>
            </a:r>
            <a:r>
              <a:rPr lang="zh-CN" altLang="en-US" sz="2800" dirty="0">
                <a:latin typeface="微软雅黑 Light" panose="020B0502040204020203" pitchFamily="34" charset="-122"/>
                <a:ea typeface="微软雅黑 Light" panose="020B0502040204020203" pitchFamily="34" charset="-122"/>
              </a:rPr>
              <a:t>的石子合并的最优解，</a:t>
            </a:r>
            <a:r>
              <a:rPr lang="en-US" altLang="zh-CN" sz="2800" dirty="0">
                <a:latin typeface="微软雅黑 Light" panose="020B0502040204020203" pitchFamily="34" charset="-122"/>
                <a:ea typeface="微软雅黑 Light" panose="020B0502040204020203" pitchFamily="34" charset="-122"/>
              </a:rPr>
              <a:t>sum[</a:t>
            </a:r>
            <a:r>
              <a:rPr lang="en-US" altLang="zh-CN" sz="2800" dirty="0" err="1">
                <a:latin typeface="微软雅黑 Light" panose="020B0502040204020203" pitchFamily="34" charset="-122"/>
                <a:ea typeface="微软雅黑 Light" panose="020B0502040204020203" pitchFamily="34" charset="-122"/>
              </a:rPr>
              <a:t>i</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是</a:t>
            </a:r>
            <a:r>
              <a:rPr lang="en-US" altLang="zh-CN" sz="2800" dirty="0" err="1">
                <a:latin typeface="微软雅黑 Light" panose="020B0502040204020203" pitchFamily="34" charset="-122"/>
                <a:ea typeface="微软雅黑 Light" panose="020B0502040204020203" pitchFamily="34" charset="-122"/>
              </a:rPr>
              <a:t>i</a:t>
            </a:r>
            <a:r>
              <a:rPr lang="zh-CN" altLang="en-US" sz="2800" dirty="0">
                <a:latin typeface="微软雅黑 Light" panose="020B0502040204020203" pitchFamily="34" charset="-122"/>
                <a:ea typeface="微软雅黑 Light" panose="020B0502040204020203" pitchFamily="34" charset="-122"/>
              </a:rPr>
              <a:t>前面所有数字的和</a:t>
            </a:r>
            <a:endParaRPr lang="en-US" altLang="zh-CN" sz="2800" dirty="0">
              <a:latin typeface="微软雅黑 Light" panose="020B0502040204020203" pitchFamily="34" charset="-122"/>
              <a:ea typeface="微软雅黑 Light" panose="020B0502040204020203" pitchFamily="34" charset="-122"/>
            </a:endParaRPr>
          </a:p>
          <a:p>
            <a:r>
              <a:rPr lang="en-US" altLang="zh-CN" sz="2800" dirty="0" err="1">
                <a:latin typeface="微软雅黑 Light" panose="020B0502040204020203" pitchFamily="34" charset="-122"/>
                <a:ea typeface="微软雅黑 Light" panose="020B0502040204020203" pitchFamily="34" charset="-122"/>
              </a:rPr>
              <a:t>dp</a:t>
            </a:r>
            <a:r>
              <a:rPr lang="en-US" altLang="zh-CN" sz="2800" dirty="0">
                <a:latin typeface="微软雅黑 Light" panose="020B0502040204020203" pitchFamily="34" charset="-122"/>
                <a:ea typeface="微软雅黑 Light" panose="020B0502040204020203" pitchFamily="34" charset="-122"/>
              </a:rPr>
              <a:t>[</a:t>
            </a:r>
            <a:r>
              <a:rPr lang="en-US" altLang="zh-CN" sz="2800" dirty="0" err="1">
                <a:latin typeface="微软雅黑 Light" panose="020B0502040204020203" pitchFamily="34" charset="-122"/>
                <a:ea typeface="微软雅黑 Light" panose="020B0502040204020203" pitchFamily="34" charset="-122"/>
              </a:rPr>
              <a:t>i</a:t>
            </a:r>
            <a:r>
              <a:rPr lang="en-US" altLang="zh-CN" sz="2800" dirty="0">
                <a:latin typeface="微软雅黑 Light" panose="020B0502040204020203" pitchFamily="34" charset="-122"/>
                <a:ea typeface="微软雅黑 Light" panose="020B0502040204020203" pitchFamily="34" charset="-122"/>
              </a:rPr>
              <a:t>][j]=min(</a:t>
            </a:r>
            <a:r>
              <a:rPr lang="en-US" altLang="zh-CN" sz="2800" dirty="0" err="1">
                <a:latin typeface="微软雅黑 Light" panose="020B0502040204020203" pitchFamily="34" charset="-122"/>
                <a:ea typeface="微软雅黑 Light" panose="020B0502040204020203" pitchFamily="34" charset="-122"/>
              </a:rPr>
              <a:t>dp</a:t>
            </a:r>
            <a:r>
              <a:rPr lang="en-US" altLang="zh-CN" sz="2800" dirty="0">
                <a:latin typeface="微软雅黑 Light" panose="020B0502040204020203" pitchFamily="34" charset="-122"/>
                <a:ea typeface="微软雅黑 Light" panose="020B0502040204020203" pitchFamily="34" charset="-122"/>
              </a:rPr>
              <a:t>[</a:t>
            </a:r>
            <a:r>
              <a:rPr lang="en-US" altLang="zh-CN" sz="2800" dirty="0" err="1">
                <a:latin typeface="微软雅黑 Light" panose="020B0502040204020203" pitchFamily="34" charset="-122"/>
                <a:ea typeface="微软雅黑 Light" panose="020B0502040204020203" pitchFamily="34" charset="-122"/>
              </a:rPr>
              <a:t>i</a:t>
            </a:r>
            <a:r>
              <a:rPr lang="en-US" altLang="zh-CN" sz="2800" dirty="0">
                <a:latin typeface="微软雅黑 Light" panose="020B0502040204020203" pitchFamily="34" charset="-122"/>
                <a:ea typeface="微软雅黑 Light" panose="020B0502040204020203" pitchFamily="34" charset="-122"/>
              </a:rPr>
              <a:t>][k]+</a:t>
            </a:r>
            <a:r>
              <a:rPr lang="en-US" altLang="zh-CN" sz="2800" dirty="0" err="1">
                <a:latin typeface="微软雅黑 Light" panose="020B0502040204020203" pitchFamily="34" charset="-122"/>
                <a:ea typeface="微软雅黑 Light" panose="020B0502040204020203" pitchFamily="34" charset="-122"/>
              </a:rPr>
              <a:t>dp</a:t>
            </a:r>
            <a:r>
              <a:rPr lang="en-US" altLang="zh-CN" sz="2800" dirty="0">
                <a:latin typeface="微软雅黑 Light" panose="020B0502040204020203" pitchFamily="34" charset="-122"/>
                <a:ea typeface="微软雅黑 Light" panose="020B0502040204020203" pitchFamily="34" charset="-122"/>
              </a:rPr>
              <a:t>[k+1][j])+sum[j]-sum[i-1]</a:t>
            </a:r>
          </a:p>
          <a:p>
            <a:r>
              <a:rPr lang="en-US" altLang="zh-CN" sz="2800" dirty="0">
                <a:latin typeface="微软雅黑 Light" panose="020B0502040204020203" pitchFamily="34" charset="-122"/>
                <a:ea typeface="微软雅黑 Light" panose="020B0502040204020203" pitchFamily="34" charset="-122"/>
              </a:rPr>
              <a:t>for </a:t>
            </a:r>
            <a:r>
              <a:rPr lang="en-US" altLang="zh-CN" sz="2800" dirty="0" err="1">
                <a:latin typeface="微软雅黑 Light" panose="020B0502040204020203" pitchFamily="34" charset="-122"/>
                <a:ea typeface="微软雅黑 Light" panose="020B0502040204020203" pitchFamily="34" charset="-122"/>
              </a:rPr>
              <a:t>i,for</a:t>
            </a:r>
            <a:r>
              <a:rPr lang="en-US" altLang="zh-CN" sz="2800" dirty="0">
                <a:latin typeface="微软雅黑 Light" panose="020B0502040204020203" pitchFamily="34" charset="-122"/>
                <a:ea typeface="微软雅黑 Light" panose="020B0502040204020203" pitchFamily="34" charset="-122"/>
              </a:rPr>
              <a:t> </a:t>
            </a:r>
            <a:r>
              <a:rPr lang="en-US" altLang="zh-CN" sz="2800" dirty="0" err="1">
                <a:latin typeface="微软雅黑 Light" panose="020B0502040204020203" pitchFamily="34" charset="-122"/>
                <a:ea typeface="微软雅黑 Light" panose="020B0502040204020203" pitchFamily="34" charset="-122"/>
              </a:rPr>
              <a:t>len,for</a:t>
            </a:r>
            <a:r>
              <a:rPr lang="en-US" altLang="zh-CN" sz="2800" dirty="0">
                <a:latin typeface="微软雅黑 Light" panose="020B0502040204020203" pitchFamily="34" charset="-122"/>
                <a:ea typeface="微软雅黑 Light" panose="020B0502040204020203" pitchFamily="34" charset="-122"/>
              </a:rPr>
              <a:t> k</a:t>
            </a:r>
          </a:p>
          <a:p>
            <a:r>
              <a:rPr lang="zh-CN" altLang="en-US" sz="2800" dirty="0">
                <a:latin typeface="微软雅黑 Light" panose="020B0502040204020203" pitchFamily="34" charset="-122"/>
                <a:ea typeface="微软雅黑 Light" panose="020B0502040204020203" pitchFamily="34" charset="-122"/>
              </a:rPr>
              <a:t>复杂度</a:t>
            </a:r>
            <a:r>
              <a:rPr lang="en-US" altLang="zh-CN" sz="2800" dirty="0">
                <a:latin typeface="微软雅黑 Light" panose="020B0502040204020203" pitchFamily="34" charset="-122"/>
                <a:ea typeface="微软雅黑 Light" panose="020B0502040204020203" pitchFamily="34" charset="-122"/>
              </a:rPr>
              <a:t>O(n^3)</a:t>
            </a:r>
          </a:p>
        </p:txBody>
      </p:sp>
    </p:spTree>
    <p:extLst>
      <p:ext uri="{BB962C8B-B14F-4D97-AF65-F5344CB8AC3E}">
        <p14:creationId xmlns:p14="http://schemas.microsoft.com/office/powerpoint/2010/main" val="18131353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3395" y="392307"/>
            <a:ext cx="9113560" cy="6281448"/>
          </a:xfrm>
        </p:spPr>
        <p:txBody>
          <a:bodyPr>
            <a:normAutofit/>
          </a:bodyPr>
          <a:lstStyle/>
          <a:p>
            <a:r>
              <a:rPr lang="en-US" altLang="zh-CN" sz="2800" dirty="0" err="1">
                <a:latin typeface="微软雅黑 Light" panose="020B0502040204020203" pitchFamily="34" charset="-122"/>
                <a:ea typeface="微软雅黑 Light" panose="020B0502040204020203" pitchFamily="34" charset="-122"/>
              </a:rPr>
              <a:t>dp</a:t>
            </a:r>
            <a:r>
              <a:rPr lang="en-US" altLang="zh-CN" sz="2800" dirty="0">
                <a:latin typeface="微软雅黑 Light" panose="020B0502040204020203" pitchFamily="34" charset="-122"/>
                <a:ea typeface="微软雅黑 Light" panose="020B0502040204020203" pitchFamily="34" charset="-122"/>
              </a:rPr>
              <a:t>[</a:t>
            </a:r>
            <a:r>
              <a:rPr lang="en-US" altLang="zh-CN" sz="2800" dirty="0" err="1">
                <a:latin typeface="微软雅黑 Light" panose="020B0502040204020203" pitchFamily="34" charset="-122"/>
                <a:ea typeface="微软雅黑 Light" panose="020B0502040204020203" pitchFamily="34" charset="-122"/>
              </a:rPr>
              <a:t>i</a:t>
            </a:r>
            <a:r>
              <a:rPr lang="en-US" altLang="zh-CN" sz="2800" dirty="0">
                <a:latin typeface="微软雅黑 Light" panose="020B0502040204020203" pitchFamily="34" charset="-122"/>
                <a:ea typeface="微软雅黑 Light" panose="020B0502040204020203" pitchFamily="34" charset="-122"/>
              </a:rPr>
              <a:t>][j]=min(</a:t>
            </a:r>
            <a:r>
              <a:rPr lang="en-US" altLang="zh-CN" sz="2800" dirty="0" err="1">
                <a:latin typeface="微软雅黑 Light" panose="020B0502040204020203" pitchFamily="34" charset="-122"/>
                <a:ea typeface="微软雅黑 Light" panose="020B0502040204020203" pitchFamily="34" charset="-122"/>
              </a:rPr>
              <a:t>dp</a:t>
            </a:r>
            <a:r>
              <a:rPr lang="en-US" altLang="zh-CN" sz="2800" dirty="0">
                <a:latin typeface="微软雅黑 Light" panose="020B0502040204020203" pitchFamily="34" charset="-122"/>
                <a:ea typeface="微软雅黑 Light" panose="020B0502040204020203" pitchFamily="34" charset="-122"/>
              </a:rPr>
              <a:t>[</a:t>
            </a:r>
            <a:r>
              <a:rPr lang="en-US" altLang="zh-CN" sz="2800" dirty="0" err="1">
                <a:latin typeface="微软雅黑 Light" panose="020B0502040204020203" pitchFamily="34" charset="-122"/>
                <a:ea typeface="微软雅黑 Light" panose="020B0502040204020203" pitchFamily="34" charset="-122"/>
              </a:rPr>
              <a:t>i</a:t>
            </a:r>
            <a:r>
              <a:rPr lang="en-US" altLang="zh-CN" sz="2800" dirty="0">
                <a:latin typeface="微软雅黑 Light" panose="020B0502040204020203" pitchFamily="34" charset="-122"/>
                <a:ea typeface="微软雅黑 Light" panose="020B0502040204020203" pitchFamily="34" charset="-122"/>
              </a:rPr>
              <a:t>][k]+</a:t>
            </a:r>
            <a:r>
              <a:rPr lang="en-US" altLang="zh-CN" sz="2800" dirty="0" err="1">
                <a:latin typeface="微软雅黑 Light" panose="020B0502040204020203" pitchFamily="34" charset="-122"/>
                <a:ea typeface="微软雅黑 Light" panose="020B0502040204020203" pitchFamily="34" charset="-122"/>
              </a:rPr>
              <a:t>dp</a:t>
            </a:r>
            <a:r>
              <a:rPr lang="en-US" altLang="zh-CN" sz="2800" dirty="0">
                <a:latin typeface="微软雅黑 Light" panose="020B0502040204020203" pitchFamily="34" charset="-122"/>
                <a:ea typeface="微软雅黑 Light" panose="020B0502040204020203" pitchFamily="34" charset="-122"/>
              </a:rPr>
              <a:t>[k][j])+sum[j]-sum[</a:t>
            </a:r>
            <a:r>
              <a:rPr lang="en-US" altLang="zh-CN" sz="2800" dirty="0" err="1">
                <a:latin typeface="微软雅黑 Light" panose="020B0502040204020203" pitchFamily="34" charset="-122"/>
                <a:ea typeface="微软雅黑 Light" panose="020B0502040204020203" pitchFamily="34" charset="-122"/>
              </a:rPr>
              <a:t>i</a:t>
            </a:r>
            <a:r>
              <a:rPr lang="en-US" altLang="zh-CN" sz="2800" dirty="0">
                <a:latin typeface="微软雅黑 Light" panose="020B0502040204020203" pitchFamily="34" charset="-122"/>
                <a:ea typeface="微软雅黑 Light" panose="020B0502040204020203" pitchFamily="34" charset="-122"/>
              </a:rPr>
              <a:t>]</a:t>
            </a:r>
          </a:p>
          <a:p>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然后是时候加特技了</a:t>
            </a:r>
            <a:endParaRPr lang="en-US" altLang="zh-CN" sz="2800" dirty="0">
              <a:latin typeface="微软雅黑 Light" panose="020B0502040204020203" pitchFamily="34" charset="-122"/>
              <a:ea typeface="微软雅黑 Light" panose="020B0502040204020203" pitchFamily="34" charset="-122"/>
            </a:endParaRPr>
          </a:p>
          <a:p>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省略一系列对于石子归并状态转移方程式满足四边形不等式的用到数学归纳法的证明</a:t>
            </a:r>
            <a:endParaRPr lang="en-US" altLang="zh-CN" sz="2800" dirty="0">
              <a:latin typeface="微软雅黑 Light" panose="020B0502040204020203" pitchFamily="34" charset="-122"/>
              <a:ea typeface="微软雅黑 Light" panose="020B0502040204020203" pitchFamily="34" charset="-122"/>
            </a:endParaRPr>
          </a:p>
          <a:p>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而在加了四边形优化之后</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在整个对于</a:t>
            </a:r>
            <a:r>
              <a:rPr lang="en-US" altLang="zh-CN" sz="2800" dirty="0" err="1">
                <a:latin typeface="微软雅黑 Light" panose="020B0502040204020203" pitchFamily="34" charset="-122"/>
                <a:ea typeface="微软雅黑 Light" panose="020B0502040204020203" pitchFamily="34" charset="-122"/>
              </a:rPr>
              <a:t>i</a:t>
            </a:r>
            <a:r>
              <a:rPr lang="zh-CN" altLang="en-US" sz="2800" dirty="0">
                <a:latin typeface="微软雅黑 Light" panose="020B0502040204020203" pitchFamily="34" charset="-122"/>
                <a:ea typeface="微软雅黑 Light" panose="020B0502040204020203" pitchFamily="34" charset="-122"/>
              </a:rPr>
              <a:t>的</a:t>
            </a:r>
            <a:r>
              <a:rPr lang="en-US" altLang="zh-CN" sz="2800" dirty="0">
                <a:latin typeface="微软雅黑 Light" panose="020B0502040204020203" pitchFamily="34" charset="-122"/>
                <a:ea typeface="微软雅黑 Light" panose="020B0502040204020203" pitchFamily="34" charset="-122"/>
              </a:rPr>
              <a:t>for</a:t>
            </a:r>
            <a:r>
              <a:rPr lang="zh-CN" altLang="en-US" sz="2800" dirty="0">
                <a:latin typeface="微软雅黑 Light" panose="020B0502040204020203" pitchFamily="34" charset="-122"/>
                <a:ea typeface="微软雅黑 Light" panose="020B0502040204020203" pitchFamily="34" charset="-122"/>
              </a:rPr>
              <a:t>中，</a:t>
            </a:r>
            <a:r>
              <a:rPr lang="en-US" altLang="zh-CN" sz="2800" dirty="0">
                <a:latin typeface="微软雅黑 Light" panose="020B0502040204020203" pitchFamily="34" charset="-122"/>
                <a:ea typeface="微软雅黑 Light" panose="020B0502040204020203" pitchFamily="34" charset="-122"/>
              </a:rPr>
              <a:t>k</a:t>
            </a:r>
            <a:r>
              <a:rPr lang="zh-CN" altLang="en-US" sz="2800" dirty="0">
                <a:latin typeface="微软雅黑 Light" panose="020B0502040204020203" pitchFamily="34" charset="-122"/>
                <a:ea typeface="微软雅黑 Light" panose="020B0502040204020203" pitchFamily="34" charset="-122"/>
              </a:rPr>
              <a:t>值单调增，实现了从</a:t>
            </a:r>
            <a:r>
              <a:rPr lang="en-US" altLang="zh-CN" sz="2800" dirty="0">
                <a:latin typeface="微软雅黑 Light" panose="020B0502040204020203" pitchFamily="34" charset="-122"/>
                <a:ea typeface="微软雅黑 Light" panose="020B0502040204020203" pitchFamily="34" charset="-122"/>
              </a:rPr>
              <a:t>n^3</a:t>
            </a:r>
            <a:r>
              <a:rPr lang="zh-CN" altLang="en-US" sz="2800" dirty="0">
                <a:latin typeface="微软雅黑 Light" panose="020B0502040204020203" pitchFamily="34" charset="-122"/>
                <a:ea typeface="微软雅黑 Light" panose="020B0502040204020203" pitchFamily="34" charset="-122"/>
              </a:rPr>
              <a:t>到</a:t>
            </a:r>
            <a:r>
              <a:rPr lang="en-US" altLang="zh-CN" sz="2800" dirty="0">
                <a:latin typeface="微软雅黑 Light" panose="020B0502040204020203" pitchFamily="34" charset="-122"/>
                <a:ea typeface="微软雅黑 Light" panose="020B0502040204020203" pitchFamily="34" charset="-122"/>
              </a:rPr>
              <a:t>n^2</a:t>
            </a:r>
            <a:r>
              <a:rPr lang="zh-CN" altLang="en-US" sz="2800" dirty="0">
                <a:latin typeface="微软雅黑 Light" panose="020B0502040204020203" pitchFamily="34" charset="-122"/>
                <a:ea typeface="微软雅黑 Light" panose="020B0502040204020203" pitchFamily="34" charset="-122"/>
              </a:rPr>
              <a:t>的飞跃</a:t>
            </a:r>
            <a:endParaRPr lang="en-US" altLang="zh-CN" sz="2800" dirty="0">
              <a:latin typeface="微软雅黑 Light" panose="020B0502040204020203" pitchFamily="34" charset="-122"/>
              <a:ea typeface="微软雅黑 Light" panose="020B0502040204020203" pitchFamily="34" charset="-122"/>
            </a:endParaRPr>
          </a:p>
        </p:txBody>
      </p:sp>
      <p:pic>
        <p:nvPicPr>
          <p:cNvPr id="8194" name="Picture 2" descr="http://imgsrc.baidu.com/forum/w%3D580/sign=822663311dd8bc3ec60806c2b28aa6c8/c3dd277f9e2f0708c69ffc0bed24b899a901f2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87" y="195609"/>
            <a:ext cx="10942361" cy="6478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3053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8194"/>
                                        </p:tgtEl>
                                        <p:attrNameLst>
                                          <p:attrName>style.visibility</p:attrName>
                                        </p:attrNameLst>
                                      </p:cBhvr>
                                      <p:to>
                                        <p:strVal val="visible"/>
                                      </p:to>
                                    </p:set>
                                    <p:anim calcmode="lin" valueType="num">
                                      <p:cBhvr>
                                        <p:cTn id="16" dur="500" fill="hold"/>
                                        <p:tgtEl>
                                          <p:spTgt spid="8194"/>
                                        </p:tgtEl>
                                        <p:attrNameLst>
                                          <p:attrName>ppt_w</p:attrName>
                                        </p:attrNameLst>
                                      </p:cBhvr>
                                      <p:tavLst>
                                        <p:tav tm="0">
                                          <p:val>
                                            <p:fltVal val="0"/>
                                          </p:val>
                                        </p:tav>
                                        <p:tav tm="100000">
                                          <p:val>
                                            <p:strVal val="#ppt_w"/>
                                          </p:val>
                                        </p:tav>
                                      </p:tavLst>
                                    </p:anim>
                                    <p:anim calcmode="lin" valueType="num">
                                      <p:cBhvr>
                                        <p:cTn id="17" dur="500" fill="hold"/>
                                        <p:tgtEl>
                                          <p:spTgt spid="8194"/>
                                        </p:tgtEl>
                                        <p:attrNameLst>
                                          <p:attrName>ppt_h</p:attrName>
                                        </p:attrNameLst>
                                      </p:cBhvr>
                                      <p:tavLst>
                                        <p:tav tm="0">
                                          <p:val>
                                            <p:fltVal val="0"/>
                                          </p:val>
                                        </p:tav>
                                        <p:tav tm="100000">
                                          <p:val>
                                            <p:strVal val="#ppt_h"/>
                                          </p:val>
                                        </p:tav>
                                      </p:tavLst>
                                    </p:anim>
                                    <p:animEffect transition="in" filter="fade">
                                      <p:cBhvr>
                                        <p:cTn id="18" dur="500"/>
                                        <p:tgtEl>
                                          <p:spTgt spid="8194"/>
                                        </p:tgtEl>
                                      </p:cBhvr>
                                    </p:animEffect>
                                  </p:childTnLst>
                                </p:cTn>
                              </p:par>
                            </p:childTnLst>
                          </p:cTn>
                        </p:par>
                        <p:par>
                          <p:cTn id="19" fill="hold">
                            <p:stCondLst>
                              <p:cond delay="1000"/>
                            </p:stCondLst>
                            <p:childTnLst>
                              <p:par>
                                <p:cTn id="20" presetID="53" presetClass="exit" presetSubtype="32" fill="hold" nodeType="afterEffect">
                                  <p:stCondLst>
                                    <p:cond delay="0"/>
                                  </p:stCondLst>
                                  <p:childTnLst>
                                    <p:anim calcmode="lin" valueType="num">
                                      <p:cBhvr>
                                        <p:cTn id="21" dur="500"/>
                                        <p:tgtEl>
                                          <p:spTgt spid="8194"/>
                                        </p:tgtEl>
                                        <p:attrNameLst>
                                          <p:attrName>ppt_w</p:attrName>
                                        </p:attrNameLst>
                                      </p:cBhvr>
                                      <p:tavLst>
                                        <p:tav tm="0">
                                          <p:val>
                                            <p:strVal val="ppt_w"/>
                                          </p:val>
                                        </p:tav>
                                        <p:tav tm="100000">
                                          <p:val>
                                            <p:fltVal val="0"/>
                                          </p:val>
                                        </p:tav>
                                      </p:tavLst>
                                    </p:anim>
                                    <p:anim calcmode="lin" valueType="num">
                                      <p:cBhvr>
                                        <p:cTn id="22" dur="500"/>
                                        <p:tgtEl>
                                          <p:spTgt spid="8194"/>
                                        </p:tgtEl>
                                        <p:attrNameLst>
                                          <p:attrName>ppt_h</p:attrName>
                                        </p:attrNameLst>
                                      </p:cBhvr>
                                      <p:tavLst>
                                        <p:tav tm="0">
                                          <p:val>
                                            <p:strVal val="ppt_h"/>
                                          </p:val>
                                        </p:tav>
                                        <p:tav tm="100000">
                                          <p:val>
                                            <p:fltVal val="0"/>
                                          </p:val>
                                        </p:tav>
                                      </p:tavLst>
                                    </p:anim>
                                    <p:animEffect transition="out" filter="fade">
                                      <p:cBhvr>
                                        <p:cTn id="23" dur="500"/>
                                        <p:tgtEl>
                                          <p:spTgt spid="8194"/>
                                        </p:tgtEl>
                                      </p:cBhvr>
                                    </p:animEffect>
                                    <p:set>
                                      <p:cBhvr>
                                        <p:cTn id="24" dur="1" fill="hold">
                                          <p:stCondLst>
                                            <p:cond delay="499"/>
                                          </p:stCondLst>
                                        </p:cTn>
                                        <p:tgtEl>
                                          <p:spTgt spid="8194"/>
                                        </p:tgtEl>
                                        <p:attrNameLst>
                                          <p:attrName>style.visibility</p:attrName>
                                        </p:attrNameLst>
                                      </p:cBhvr>
                                      <p:to>
                                        <p:strVal val="hidden"/>
                                      </p:to>
                                    </p:se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4000" dirty="0"/>
              <a:t>如果看不懂证明，那么可以感性理解一下。。。。。</a:t>
            </a:r>
          </a:p>
        </p:txBody>
      </p:sp>
      <p:sp>
        <p:nvSpPr>
          <p:cNvPr id="16387" name="Rectangle 3"/>
          <p:cNvSpPr>
            <a:spLocks noGrp="1" noChangeArrowheads="1"/>
          </p:cNvSpPr>
          <p:nvPr>
            <p:ph type="body" idx="1"/>
          </p:nvPr>
        </p:nvSpPr>
        <p:spPr/>
        <p:txBody>
          <a:bodyPr/>
          <a:lstStyle/>
          <a:p>
            <a:pPr eaLnBrk="1" hangingPunct="1"/>
            <a:r>
              <a:rPr lang="zh-CN" altLang="en-US" sz="2800" b="1" dirty="0">
                <a:latin typeface="微软雅黑 Light" panose="020B0502040204020203" pitchFamily="34" charset="-122"/>
                <a:ea typeface="微软雅黑 Light" panose="020B0502040204020203" pitchFamily="34" charset="-122"/>
              </a:rPr>
              <a:t>极端的来看，对于一个石子合并的dp。最差的方案是每次把一个石子合并进一堆</a:t>
            </a:r>
          </a:p>
          <a:p>
            <a:pPr eaLnBrk="1" hangingPunct="1"/>
            <a:r>
              <a:rPr lang="zh-CN" altLang="en-US" sz="2800" b="1" dirty="0">
                <a:latin typeface="微软雅黑 Light" panose="020B0502040204020203" pitchFamily="34" charset="-122"/>
                <a:ea typeface="微软雅黑 Light" panose="020B0502040204020203" pitchFamily="34" charset="-122"/>
              </a:rPr>
              <a:t>如        合并                       。。。</a:t>
            </a:r>
          </a:p>
          <a:p>
            <a:pPr eaLnBrk="1" hangingPunct="1"/>
            <a:r>
              <a:rPr lang="zh-CN" altLang="en-US" sz="2800" b="1" dirty="0">
                <a:latin typeface="微软雅黑 Light" panose="020B0502040204020203" pitchFamily="34" charset="-122"/>
                <a:ea typeface="微软雅黑 Light" panose="020B0502040204020203" pitchFamily="34" charset="-122"/>
              </a:rPr>
              <a:t>因为这样每次都要把最大的那堆的值算进答案。。。</a:t>
            </a:r>
          </a:p>
          <a:p>
            <a:pPr eaLnBrk="1" hangingPunct="1"/>
            <a:r>
              <a:rPr lang="zh-CN" altLang="en-US" sz="2800" b="1" dirty="0">
                <a:latin typeface="微软雅黑 Light" panose="020B0502040204020203" pitchFamily="34" charset="-122"/>
                <a:ea typeface="微软雅黑 Light" panose="020B0502040204020203" pitchFamily="34" charset="-122"/>
              </a:rPr>
              <a:t>直观上较好的方案是每次把两堆体量差不多的石子合并。。。</a:t>
            </a:r>
            <a:endParaRPr lang="zh-CN" altLang="en-US" dirty="0"/>
          </a:p>
        </p:txBody>
      </p:sp>
      <p:sp>
        <p:nvSpPr>
          <p:cNvPr id="16388" name="Oval 4"/>
          <p:cNvSpPr>
            <a:spLocks noChangeArrowheads="1"/>
          </p:cNvSpPr>
          <p:nvPr/>
        </p:nvSpPr>
        <p:spPr bwMode="auto">
          <a:xfrm>
            <a:off x="1731867" y="3202415"/>
            <a:ext cx="360362"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89" name="Oval 5"/>
          <p:cNvSpPr>
            <a:spLocks noChangeArrowheads="1"/>
          </p:cNvSpPr>
          <p:nvPr/>
        </p:nvSpPr>
        <p:spPr bwMode="auto">
          <a:xfrm>
            <a:off x="4055816" y="3202414"/>
            <a:ext cx="360362"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0" name="Oval 6"/>
          <p:cNvSpPr>
            <a:spLocks noChangeArrowheads="1"/>
          </p:cNvSpPr>
          <p:nvPr/>
        </p:nvSpPr>
        <p:spPr bwMode="auto">
          <a:xfrm>
            <a:off x="3554972" y="3190001"/>
            <a:ext cx="360362"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1" name="Oval 7"/>
          <p:cNvSpPr>
            <a:spLocks noChangeArrowheads="1"/>
          </p:cNvSpPr>
          <p:nvPr/>
        </p:nvSpPr>
        <p:spPr bwMode="auto">
          <a:xfrm>
            <a:off x="3084029" y="3190877"/>
            <a:ext cx="383459"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2" name="Oval 8"/>
          <p:cNvSpPr>
            <a:spLocks noChangeArrowheads="1"/>
          </p:cNvSpPr>
          <p:nvPr/>
        </p:nvSpPr>
        <p:spPr bwMode="auto">
          <a:xfrm>
            <a:off x="4591382" y="3202414"/>
            <a:ext cx="360362"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9652631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ox(in)">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 calcmode="lin" valueType="num">
                                      <p:cBhvr additive="base">
                                        <p:cTn id="12"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387">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6388"/>
                                        </p:tgtEl>
                                        <p:attrNameLst>
                                          <p:attrName>style.visibility</p:attrName>
                                        </p:attrNameLst>
                                      </p:cBhvr>
                                      <p:to>
                                        <p:strVal val="visible"/>
                                      </p:to>
                                    </p:set>
                                    <p:anim calcmode="lin" valueType="num">
                                      <p:cBhvr additive="base">
                                        <p:cTn id="16" dur="500" fill="hold"/>
                                        <p:tgtEl>
                                          <p:spTgt spid="16388"/>
                                        </p:tgtEl>
                                        <p:attrNameLst>
                                          <p:attrName>ppt_x</p:attrName>
                                        </p:attrNameLst>
                                      </p:cBhvr>
                                      <p:tavLst>
                                        <p:tav tm="0">
                                          <p:val>
                                            <p:strVal val="#ppt_x"/>
                                          </p:val>
                                        </p:tav>
                                        <p:tav tm="100000">
                                          <p:val>
                                            <p:strVal val="#ppt_x"/>
                                          </p:val>
                                        </p:tav>
                                      </p:tavLst>
                                    </p:anim>
                                    <p:anim calcmode="lin" valueType="num">
                                      <p:cBhvr additive="base">
                                        <p:cTn id="17" dur="500" fill="hold"/>
                                        <p:tgtEl>
                                          <p:spTgt spid="16388"/>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6389"/>
                                        </p:tgtEl>
                                        <p:attrNameLst>
                                          <p:attrName>style.visibility</p:attrName>
                                        </p:attrNameLst>
                                      </p:cBhvr>
                                      <p:to>
                                        <p:strVal val="visible"/>
                                      </p:to>
                                    </p:set>
                                    <p:anim calcmode="lin" valueType="num">
                                      <p:cBhvr additive="base">
                                        <p:cTn id="20" dur="500" fill="hold"/>
                                        <p:tgtEl>
                                          <p:spTgt spid="16389"/>
                                        </p:tgtEl>
                                        <p:attrNameLst>
                                          <p:attrName>ppt_x</p:attrName>
                                        </p:attrNameLst>
                                      </p:cBhvr>
                                      <p:tavLst>
                                        <p:tav tm="0">
                                          <p:val>
                                            <p:strVal val="#ppt_x"/>
                                          </p:val>
                                        </p:tav>
                                        <p:tav tm="100000">
                                          <p:val>
                                            <p:strVal val="#ppt_x"/>
                                          </p:val>
                                        </p:tav>
                                      </p:tavLst>
                                    </p:anim>
                                    <p:anim calcmode="lin" valueType="num">
                                      <p:cBhvr additive="base">
                                        <p:cTn id="21" dur="500" fill="hold"/>
                                        <p:tgtEl>
                                          <p:spTgt spid="1638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6390"/>
                                        </p:tgtEl>
                                        <p:attrNameLst>
                                          <p:attrName>style.visibility</p:attrName>
                                        </p:attrNameLst>
                                      </p:cBhvr>
                                      <p:to>
                                        <p:strVal val="visible"/>
                                      </p:to>
                                    </p:set>
                                    <p:anim calcmode="lin" valueType="num">
                                      <p:cBhvr additive="base">
                                        <p:cTn id="24" dur="500" fill="hold"/>
                                        <p:tgtEl>
                                          <p:spTgt spid="16390"/>
                                        </p:tgtEl>
                                        <p:attrNameLst>
                                          <p:attrName>ppt_x</p:attrName>
                                        </p:attrNameLst>
                                      </p:cBhvr>
                                      <p:tavLst>
                                        <p:tav tm="0">
                                          <p:val>
                                            <p:strVal val="#ppt_x"/>
                                          </p:val>
                                        </p:tav>
                                        <p:tav tm="100000">
                                          <p:val>
                                            <p:strVal val="#ppt_x"/>
                                          </p:val>
                                        </p:tav>
                                      </p:tavLst>
                                    </p:anim>
                                    <p:anim calcmode="lin" valueType="num">
                                      <p:cBhvr additive="base">
                                        <p:cTn id="25" dur="500" fill="hold"/>
                                        <p:tgtEl>
                                          <p:spTgt spid="1639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6391"/>
                                        </p:tgtEl>
                                        <p:attrNameLst>
                                          <p:attrName>style.visibility</p:attrName>
                                        </p:attrNameLst>
                                      </p:cBhvr>
                                      <p:to>
                                        <p:strVal val="visible"/>
                                      </p:to>
                                    </p:set>
                                    <p:anim calcmode="lin" valueType="num">
                                      <p:cBhvr additive="base">
                                        <p:cTn id="28" dur="500" fill="hold"/>
                                        <p:tgtEl>
                                          <p:spTgt spid="16391"/>
                                        </p:tgtEl>
                                        <p:attrNameLst>
                                          <p:attrName>ppt_x</p:attrName>
                                        </p:attrNameLst>
                                      </p:cBhvr>
                                      <p:tavLst>
                                        <p:tav tm="0">
                                          <p:val>
                                            <p:strVal val="#ppt_x"/>
                                          </p:val>
                                        </p:tav>
                                        <p:tav tm="100000">
                                          <p:val>
                                            <p:strVal val="#ppt_x"/>
                                          </p:val>
                                        </p:tav>
                                      </p:tavLst>
                                    </p:anim>
                                    <p:anim calcmode="lin" valueType="num">
                                      <p:cBhvr additive="base">
                                        <p:cTn id="29" dur="500" fill="hold"/>
                                        <p:tgtEl>
                                          <p:spTgt spid="16391"/>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6392"/>
                                        </p:tgtEl>
                                        <p:attrNameLst>
                                          <p:attrName>style.visibility</p:attrName>
                                        </p:attrNameLst>
                                      </p:cBhvr>
                                      <p:to>
                                        <p:strVal val="visible"/>
                                      </p:to>
                                    </p:set>
                                    <p:anim calcmode="lin" valueType="num">
                                      <p:cBhvr additive="base">
                                        <p:cTn id="32" dur="500" fill="hold"/>
                                        <p:tgtEl>
                                          <p:spTgt spid="16392"/>
                                        </p:tgtEl>
                                        <p:attrNameLst>
                                          <p:attrName>ppt_x</p:attrName>
                                        </p:attrNameLst>
                                      </p:cBhvr>
                                      <p:tavLst>
                                        <p:tav tm="0">
                                          <p:val>
                                            <p:strVal val="#ppt_x"/>
                                          </p:val>
                                        </p:tav>
                                        <p:tav tm="100000">
                                          <p:val>
                                            <p:strVal val="#ppt_x"/>
                                          </p:val>
                                        </p:tav>
                                      </p:tavLst>
                                    </p:anim>
                                    <p:anim calcmode="lin" valueType="num">
                                      <p:cBhvr additive="base">
                                        <p:cTn id="33" dur="500" fill="hold"/>
                                        <p:tgtEl>
                                          <p:spTgt spid="16392"/>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16387">
                                            <p:txEl>
                                              <p:pRg st="2" end="2"/>
                                            </p:txEl>
                                          </p:spTgt>
                                        </p:tgtEl>
                                        <p:attrNameLst>
                                          <p:attrName>style.visibility</p:attrName>
                                        </p:attrNameLst>
                                      </p:cBhvr>
                                      <p:to>
                                        <p:strVal val="visible"/>
                                      </p:to>
                                    </p:set>
                                    <p:animEffect transition="in" filter="checkerboard(across)">
                                      <p:cBhvr>
                                        <p:cTn id="38" dur="500"/>
                                        <p:tgtEl>
                                          <p:spTgt spid="16387">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6387">
                                            <p:txEl>
                                              <p:pRg st="3" end="3"/>
                                            </p:txEl>
                                          </p:spTgt>
                                        </p:tgtEl>
                                        <p:attrNameLst>
                                          <p:attrName>style.visibility</p:attrName>
                                        </p:attrNameLst>
                                      </p:cBhvr>
                                      <p:to>
                                        <p:strVal val="visible"/>
                                      </p:to>
                                    </p:set>
                                    <p:anim calcmode="lin" valueType="num">
                                      <p:cBhvr additive="base">
                                        <p:cTn id="43"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p:bldP spid="16389" grpId="0" animBg="1"/>
      <p:bldP spid="16390" grpId="0" animBg="1"/>
      <p:bldP spid="16391" grpId="0" animBg="1"/>
      <p:bldP spid="1639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8152" y="286603"/>
            <a:ext cx="8596668" cy="6045958"/>
          </a:xfrm>
        </p:spPr>
        <p:txBody>
          <a:bodyPr>
            <a:normAutofit/>
          </a:bodyPr>
          <a:lstStyle/>
          <a:p>
            <a:r>
              <a:rPr lang="zh-CN" altLang="en-US" sz="2800" b="1" dirty="0">
                <a:latin typeface="微软雅黑 Light" panose="020B0502040204020203" pitchFamily="34" charset="-122"/>
                <a:ea typeface="微软雅黑 Light" panose="020B0502040204020203" pitchFamily="34" charset="-122"/>
              </a:rPr>
              <a:t>例子：</a:t>
            </a:r>
            <a:endParaRPr lang="en-US" altLang="zh-CN" sz="2800" b="1" dirty="0">
              <a:latin typeface="微软雅黑 Light" panose="020B0502040204020203" pitchFamily="34" charset="-122"/>
              <a:ea typeface="微软雅黑 Light" panose="020B0502040204020203" pitchFamily="34" charset="-122"/>
            </a:endParaRPr>
          </a:p>
          <a:p>
            <a:r>
              <a:rPr lang="en-US" altLang="zh-CN" sz="2800" b="1" dirty="0">
                <a:latin typeface="微软雅黑 Light" panose="020B0502040204020203" pitchFamily="34" charset="-122"/>
                <a:ea typeface="微软雅黑 Light" panose="020B0502040204020203" pitchFamily="34" charset="-122"/>
              </a:rPr>
              <a:t>1</a:t>
            </a:r>
            <a:r>
              <a:rPr lang="zh-CN" altLang="en-US" sz="2800" b="1" dirty="0">
                <a:latin typeface="微软雅黑 Light" panose="020B0502040204020203" pitchFamily="34" charset="-122"/>
                <a:ea typeface="微软雅黑 Light" panose="020B0502040204020203" pitchFamily="34" charset="-122"/>
              </a:rPr>
              <a:t>、背包的优化</a:t>
            </a:r>
            <a:endParaRPr lang="en-US" altLang="zh-CN" sz="2800" b="1" dirty="0">
              <a:latin typeface="微软雅黑 Light" panose="020B0502040204020203" pitchFamily="34" charset="-122"/>
              <a:ea typeface="微软雅黑 Light" panose="020B0502040204020203" pitchFamily="34" charset="-122"/>
            </a:endParaRPr>
          </a:p>
          <a:p>
            <a:r>
              <a:rPr lang="en-US" altLang="zh-CN" sz="2800" b="1" dirty="0">
                <a:latin typeface="微软雅黑 Light" panose="020B0502040204020203" pitchFamily="34" charset="-122"/>
                <a:ea typeface="微软雅黑 Light" panose="020B0502040204020203" pitchFamily="34" charset="-122"/>
              </a:rPr>
              <a:t>2</a:t>
            </a:r>
            <a:r>
              <a:rPr lang="zh-CN" altLang="en-US" sz="2800" b="1" dirty="0">
                <a:latin typeface="微软雅黑 Light" panose="020B0502040204020203" pitchFamily="34" charset="-122"/>
                <a:ea typeface="微软雅黑 Light" panose="020B0502040204020203" pitchFamily="34" charset="-122"/>
              </a:rPr>
              <a:t>、最长公共子序列（</a:t>
            </a:r>
            <a:r>
              <a:rPr lang="en-US" altLang="zh-CN" sz="2800" b="1" dirty="0">
                <a:latin typeface="微软雅黑 Light" panose="020B0502040204020203" pitchFamily="34" charset="-122"/>
                <a:ea typeface="微软雅黑 Light" panose="020B0502040204020203" pitchFamily="34" charset="-122"/>
              </a:rPr>
              <a:t>LCS</a:t>
            </a:r>
            <a:r>
              <a:rPr lang="zh-CN" altLang="en-US" sz="2800" b="1" dirty="0">
                <a:latin typeface="微软雅黑 Light" panose="020B0502040204020203" pitchFamily="34" charset="-122"/>
                <a:ea typeface="微软雅黑 Light" panose="020B0502040204020203" pitchFamily="34" charset="-122"/>
              </a:rPr>
              <a:t>）</a:t>
            </a:r>
            <a:endParaRPr lang="en-US" altLang="zh-CN" sz="2800" b="1"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求两个串的最长公共子序列</a:t>
            </a:r>
            <a:endParaRPr lang="en-US" altLang="zh-CN" sz="2800" b="1" dirty="0">
              <a:latin typeface="微软雅黑 Light" panose="020B0502040204020203" pitchFamily="34" charset="-122"/>
              <a:ea typeface="微软雅黑 Light" panose="020B0502040204020203" pitchFamily="34" charset="-122"/>
            </a:endParaRPr>
          </a:p>
          <a:p>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][j]=</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[i-1][j-1]+1   (str1[</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]=str2[j])</a:t>
            </a:r>
          </a:p>
          <a:p>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][j]=max(</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[i-1][j],</a:t>
            </a:r>
            <a:r>
              <a:rPr lang="en-US" altLang="zh-CN" sz="2800" b="1" dirty="0" err="1">
                <a:latin typeface="微软雅黑 Light" panose="020B0502040204020203" pitchFamily="34" charset="-122"/>
                <a:ea typeface="微软雅黑 Light" panose="020B0502040204020203" pitchFamily="34" charset="-122"/>
              </a:rPr>
              <a:t>dp</a:t>
            </a:r>
            <a:r>
              <a:rPr lang="en-US" altLang="zh-CN" sz="2800" b="1" dirty="0">
                <a:latin typeface="微软雅黑 Light" panose="020B0502040204020203" pitchFamily="34" charset="-122"/>
                <a:ea typeface="微软雅黑 Light" panose="020B0502040204020203" pitchFamily="34" charset="-122"/>
              </a:rPr>
              <a:t>[</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][j-1])   (str1[</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]!=str2[j])</a:t>
            </a:r>
          </a:p>
          <a:p>
            <a:r>
              <a:rPr lang="zh-CN" altLang="en-US" sz="2800" b="1" dirty="0">
                <a:latin typeface="微软雅黑 Light" panose="020B0502040204020203" pitchFamily="34" charset="-122"/>
                <a:ea typeface="微软雅黑 Light" panose="020B0502040204020203" pitchFamily="34" charset="-122"/>
              </a:rPr>
              <a:t>复杂度</a:t>
            </a:r>
            <a:r>
              <a:rPr lang="en-US" altLang="zh-CN" sz="2800" b="1" dirty="0">
                <a:latin typeface="微软雅黑 Light" panose="020B0502040204020203" pitchFamily="34" charset="-122"/>
                <a:ea typeface="微软雅黑 Light" panose="020B0502040204020203" pitchFamily="34" charset="-122"/>
              </a:rPr>
              <a:t>O(N^2)</a:t>
            </a:r>
            <a:r>
              <a:rPr lang="zh-CN" altLang="en-US" sz="2800" b="1" dirty="0">
                <a:latin typeface="微软雅黑 Light" panose="020B0502040204020203" pitchFamily="34" charset="-122"/>
                <a:ea typeface="微软雅黑 Light" panose="020B0502040204020203" pitchFamily="34" charset="-122"/>
              </a:rPr>
              <a:t>，空间先爆</a:t>
            </a:r>
            <a:r>
              <a:rPr lang="en-US" altLang="zh-CN" sz="2800" b="1" dirty="0">
                <a:latin typeface="微软雅黑 Light" panose="020B0502040204020203" pitchFamily="34" charset="-122"/>
                <a:ea typeface="微软雅黑 Light" panose="020B0502040204020203" pitchFamily="34" charset="-122"/>
              </a:rPr>
              <a:t>……</a:t>
            </a:r>
          </a:p>
          <a:p>
            <a:r>
              <a:rPr lang="zh-CN" altLang="en-US" sz="2800" b="1" dirty="0">
                <a:latin typeface="微软雅黑 Light" panose="020B0502040204020203" pitchFamily="34" charset="-122"/>
                <a:ea typeface="微软雅黑 Light" panose="020B0502040204020203" pitchFamily="34" charset="-122"/>
              </a:rPr>
              <a:t>这应该没什么好说的吧</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由于转移需要上一层的东西，所以我们只需要两层就能得到结果</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120348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371357" y="450543"/>
            <a:ext cx="8229600" cy="5649912"/>
          </a:xfrm>
        </p:spPr>
        <p:txBody>
          <a:bodyPr>
            <a:noAutofit/>
          </a:bodyPr>
          <a:lstStyle/>
          <a:p>
            <a:pPr eaLnBrk="1" hangingPunct="1"/>
            <a:r>
              <a:rPr lang="zh-CN" altLang="en-US" sz="2800" b="1" dirty="0">
                <a:latin typeface="微软雅黑 Light" panose="020B0502040204020203" pitchFamily="34" charset="-122"/>
                <a:ea typeface="微软雅黑 Light" panose="020B0502040204020203" pitchFamily="34" charset="-122"/>
              </a:rPr>
              <a:t>形象地理解</a:t>
            </a:r>
          </a:p>
          <a:p>
            <a:pPr eaLnBrk="1" hangingPunct="1"/>
            <a:endParaRPr lang="zh-CN" altLang="en-US" sz="2800" b="1" dirty="0">
              <a:latin typeface="微软雅黑 Light" panose="020B0502040204020203" pitchFamily="34" charset="-122"/>
              <a:ea typeface="微软雅黑 Light" panose="020B0502040204020203" pitchFamily="34" charset="-122"/>
            </a:endParaRPr>
          </a:p>
          <a:p>
            <a:pPr eaLnBrk="1" hangingPunct="1"/>
            <a:endParaRPr lang="zh-CN" altLang="en-US" sz="2800" b="1" dirty="0">
              <a:latin typeface="微软雅黑 Light" panose="020B0502040204020203" pitchFamily="34" charset="-122"/>
              <a:ea typeface="微软雅黑 Light" panose="020B0502040204020203" pitchFamily="34" charset="-122"/>
            </a:endParaRPr>
          </a:p>
          <a:p>
            <a:pPr eaLnBrk="1" hangingPunct="1"/>
            <a:endParaRPr lang="en-US" altLang="zh-CN" sz="2800" b="1" dirty="0">
              <a:latin typeface="微软雅黑 Light" panose="020B0502040204020203" pitchFamily="34" charset="-122"/>
              <a:ea typeface="微软雅黑 Light" panose="020B0502040204020203" pitchFamily="34" charset="-122"/>
            </a:endParaRPr>
          </a:p>
          <a:p>
            <a:pPr eaLnBrk="1" hangingPunct="1"/>
            <a:endParaRPr lang="en-US" altLang="zh-CN" sz="2800" b="1" dirty="0">
              <a:latin typeface="微软雅黑 Light" panose="020B0502040204020203" pitchFamily="34" charset="-122"/>
              <a:ea typeface="微软雅黑 Light" panose="020B0502040204020203" pitchFamily="34" charset="-122"/>
            </a:endParaRPr>
          </a:p>
          <a:p>
            <a:pPr eaLnBrk="1" hangingPunct="1"/>
            <a:endParaRPr lang="en-US" altLang="zh-CN" sz="2800" b="1" dirty="0">
              <a:latin typeface="微软雅黑 Light" panose="020B0502040204020203" pitchFamily="34" charset="-122"/>
              <a:ea typeface="微软雅黑 Light" panose="020B0502040204020203" pitchFamily="34" charset="-122"/>
            </a:endParaRPr>
          </a:p>
          <a:p>
            <a:pPr marL="0" indent="0" eaLnBrk="1" hangingPunct="1">
              <a:buNone/>
            </a:pPr>
            <a:endParaRPr lang="zh-CN" altLang="en-US" sz="2800" b="1" dirty="0">
              <a:latin typeface="微软雅黑 Light" panose="020B0502040204020203" pitchFamily="34" charset="-122"/>
              <a:ea typeface="微软雅黑 Light" panose="020B0502040204020203" pitchFamily="34" charset="-122"/>
            </a:endParaRPr>
          </a:p>
          <a:p>
            <a:pPr eaLnBrk="1" hangingPunct="1"/>
            <a:r>
              <a:rPr lang="zh-CN" altLang="en-US" sz="2800" b="1" dirty="0">
                <a:latin typeface="微软雅黑 Light" panose="020B0502040204020203" pitchFamily="34" charset="-122"/>
                <a:ea typeface="微软雅黑 Light" panose="020B0502040204020203" pitchFamily="34" charset="-122"/>
              </a:rPr>
              <a:t>所以s[i][j]在s[i][j-1]与s[i+1][j]之间也不是那么难理解了（雾）</a:t>
            </a:r>
            <a:endParaRPr lang="en-US" altLang="zh-CN" sz="2800" b="1" dirty="0">
              <a:latin typeface="微软雅黑 Light" panose="020B0502040204020203" pitchFamily="34" charset="-122"/>
              <a:ea typeface="微软雅黑 Light" panose="020B0502040204020203" pitchFamily="34" charset="-122"/>
            </a:endParaRPr>
          </a:p>
          <a:p>
            <a:r>
              <a:rPr lang="en-US" altLang="zh-CN" sz="2800" dirty="0" err="1">
                <a:latin typeface="微软雅黑 Light" panose="020B0502040204020203" pitchFamily="34" charset="-122"/>
                <a:ea typeface="微软雅黑 Light" panose="020B0502040204020203" pitchFamily="34" charset="-122"/>
              </a:rPr>
              <a:t>GarsiaWachs</a:t>
            </a:r>
            <a:r>
              <a:rPr lang="zh-CN" altLang="en-US" sz="2800" dirty="0">
                <a:latin typeface="微软雅黑 Light" panose="020B0502040204020203" pitchFamily="34" charset="-122"/>
                <a:ea typeface="微软雅黑 Light" panose="020B0502040204020203" pitchFamily="34" charset="-122"/>
              </a:rPr>
              <a:t>算法</a:t>
            </a:r>
            <a:r>
              <a:rPr lang="en-US" altLang="zh-CN" sz="2800" dirty="0">
                <a:latin typeface="微软雅黑 Light" panose="020B0502040204020203" pitchFamily="34" charset="-122"/>
                <a:ea typeface="微软雅黑 Light" panose="020B0502040204020203" pitchFamily="34" charset="-122"/>
              </a:rPr>
              <a:t>O(</a:t>
            </a:r>
            <a:r>
              <a:rPr lang="en-US" altLang="zh-CN" sz="2800" dirty="0" err="1">
                <a:latin typeface="微软雅黑 Light" panose="020B0502040204020203" pitchFamily="34" charset="-122"/>
                <a:ea typeface="微软雅黑 Light" panose="020B0502040204020203" pitchFamily="34" charset="-122"/>
              </a:rPr>
              <a:t>nlogn</a:t>
            </a:r>
            <a:r>
              <a:rPr lang="en-US" altLang="zh-CN" sz="2800" dirty="0">
                <a:latin typeface="微软雅黑 Light" panose="020B0502040204020203" pitchFamily="34" charset="-122"/>
                <a:ea typeface="微软雅黑 Light" panose="020B0502040204020203" pitchFamily="34" charset="-122"/>
              </a:rPr>
              <a:t>)</a:t>
            </a:r>
          </a:p>
          <a:p>
            <a:pPr eaLnBrk="1" hangingPunct="1"/>
            <a:endParaRPr lang="zh-CN" altLang="en-US" sz="2800" b="1" dirty="0">
              <a:latin typeface="微软雅黑 Light" panose="020B0502040204020203" pitchFamily="34" charset="-122"/>
              <a:ea typeface="微软雅黑 Light" panose="020B0502040204020203" pitchFamily="34" charset="-122"/>
            </a:endParaRP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57" y="1022161"/>
            <a:ext cx="4752975" cy="314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22679815"/>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371357" y="450543"/>
            <a:ext cx="8229600" cy="5649912"/>
          </a:xfrm>
        </p:spPr>
        <p:txBody>
          <a:bodyPr>
            <a:noAutofit/>
          </a:bodyPr>
          <a:lstStyle/>
          <a:p>
            <a:r>
              <a:rPr lang="zh-CN" altLang="en-US" sz="2800" b="1" dirty="0">
                <a:latin typeface="微软雅黑 Light" panose="020B0502040204020203" pitchFamily="34" charset="-122"/>
                <a:ea typeface="微软雅黑 Light" panose="020B0502040204020203" pitchFamily="34" charset="-122"/>
              </a:rPr>
              <a:t>森林里</a:t>
            </a:r>
            <a:r>
              <a:rPr lang="en-US" altLang="zh-CN" sz="2800" b="1" dirty="0">
                <a:latin typeface="微软雅黑 Light" panose="020B0502040204020203" pitchFamily="34" charset="-122"/>
                <a:ea typeface="微软雅黑 Light" panose="020B0502040204020203" pitchFamily="34" charset="-122"/>
              </a:rPr>
              <a:t>n</a:t>
            </a:r>
            <a:r>
              <a:rPr lang="zh-CN" altLang="en-US" sz="2800" b="1" dirty="0">
                <a:latin typeface="微软雅黑 Light" panose="020B0502040204020203" pitchFamily="34" charset="-122"/>
                <a:ea typeface="微软雅黑 Light" panose="020B0502040204020203" pitchFamily="34" charset="-122"/>
              </a:rPr>
              <a:t>只猴子，猴子围成一圈开会，会长给他们互相介绍，每个猴子需要时间</a:t>
            </a:r>
            <a:r>
              <a:rPr lang="en-US" altLang="zh-CN" sz="2800" b="1" dirty="0">
                <a:latin typeface="微软雅黑 Light" panose="020B0502040204020203" pitchFamily="34" charset="-122"/>
                <a:ea typeface="微软雅黑 Light" panose="020B0502040204020203" pitchFamily="34" charset="-122"/>
              </a:rPr>
              <a:t>a[</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。每次只能介绍相邻的两群互相认识的猴子认识，代价为这两伙猴子认识的时间∑</a:t>
            </a:r>
            <a:r>
              <a:rPr lang="en-US" altLang="zh-CN" sz="2800" b="1" dirty="0">
                <a:latin typeface="微软雅黑 Light" panose="020B0502040204020203" pitchFamily="34" charset="-122"/>
                <a:ea typeface="微软雅黑 Light" panose="020B0502040204020203" pitchFamily="34" charset="-122"/>
              </a:rPr>
              <a:t>a[</a:t>
            </a:r>
            <a:r>
              <a:rPr lang="en-US" altLang="zh-CN" sz="2800" b="1" dirty="0" err="1">
                <a:latin typeface="微软雅黑 Light" panose="020B0502040204020203" pitchFamily="34" charset="-122"/>
                <a:ea typeface="微软雅黑 Light" panose="020B0502040204020203" pitchFamily="34" charset="-122"/>
              </a:rPr>
              <a:t>i</a:t>
            </a:r>
            <a:r>
              <a:rPr lang="en-US" altLang="zh-CN" sz="2800" b="1" dirty="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之和。求这群猴子都互相认识的最短时间。</a:t>
            </a:r>
          </a:p>
          <a:p>
            <a:pPr eaLnBrk="1" hangingPunct="1"/>
            <a:endParaRPr lang="en-US" altLang="zh-CN" sz="2800" b="1" dirty="0">
              <a:latin typeface="微软雅黑 Light" panose="020B0502040204020203" pitchFamily="34" charset="-122"/>
              <a:ea typeface="微软雅黑 Light" panose="020B0502040204020203" pitchFamily="34" charset="-122"/>
            </a:endParaRPr>
          </a:p>
          <a:p>
            <a:pPr eaLnBrk="1" hangingPunct="1"/>
            <a:r>
              <a:rPr lang="zh-CN" altLang="en-US" sz="2800" b="1" dirty="0">
                <a:latin typeface="微软雅黑 Light" panose="020B0502040204020203" pitchFamily="34" charset="-122"/>
                <a:ea typeface="微软雅黑 Light" panose="020B0502040204020203" pitchFamily="34" charset="-122"/>
              </a:rPr>
              <a:t>这个问题与之前的石子归并非常的类似，唯一的不同是这是排成一个圈的石子</a:t>
            </a:r>
            <a:endParaRPr lang="en-US" altLang="zh-CN" sz="2800" b="1" dirty="0">
              <a:latin typeface="微软雅黑 Light" panose="020B0502040204020203" pitchFamily="34" charset="-122"/>
              <a:ea typeface="微软雅黑 Light" panose="020B0502040204020203" pitchFamily="34" charset="-122"/>
            </a:endParaRPr>
          </a:p>
          <a:p>
            <a:pPr eaLnBrk="1" hangingPunct="1"/>
            <a:endParaRPr lang="en-US" altLang="zh-CN" sz="2800" b="1" dirty="0">
              <a:latin typeface="微软雅黑 Light" panose="020B0502040204020203" pitchFamily="34" charset="-122"/>
              <a:ea typeface="微软雅黑 Light" panose="020B0502040204020203" pitchFamily="34" charset="-122"/>
            </a:endParaRPr>
          </a:p>
          <a:p>
            <a:pPr eaLnBrk="1" hangingPunct="1"/>
            <a:r>
              <a:rPr lang="zh-CN" altLang="en-US" sz="2800" b="1" dirty="0">
                <a:latin typeface="微软雅黑 Light" panose="020B0502040204020203" pitchFamily="34" charset="-122"/>
                <a:ea typeface="微软雅黑 Light" panose="020B0502040204020203" pitchFamily="34" charset="-122"/>
              </a:rPr>
              <a:t>动态规划对于圈的经典处理：把</a:t>
            </a:r>
            <a:r>
              <a:rPr lang="en-US" altLang="zh-CN" sz="2800" b="1" dirty="0">
                <a:latin typeface="微软雅黑 Light" panose="020B0502040204020203" pitchFamily="34" charset="-122"/>
                <a:ea typeface="微软雅黑 Light" panose="020B0502040204020203" pitchFamily="34" charset="-122"/>
              </a:rPr>
              <a:t>a[1]~a[n]</a:t>
            </a:r>
            <a:r>
              <a:rPr lang="zh-CN" altLang="en-US" sz="2800" b="1" dirty="0">
                <a:latin typeface="微软雅黑 Light" panose="020B0502040204020203" pitchFamily="34" charset="-122"/>
                <a:ea typeface="微软雅黑 Light" panose="020B0502040204020203" pitchFamily="34" charset="-122"/>
              </a:rPr>
              <a:t>再复制一份到</a:t>
            </a:r>
            <a:r>
              <a:rPr lang="en-US" altLang="zh-CN" sz="2800" b="1" dirty="0">
                <a:latin typeface="微软雅黑 Light" panose="020B0502040204020203" pitchFamily="34" charset="-122"/>
                <a:ea typeface="微软雅黑 Light" panose="020B0502040204020203" pitchFamily="34" charset="-122"/>
              </a:rPr>
              <a:t>a[n]</a:t>
            </a:r>
            <a:r>
              <a:rPr lang="zh-CN" altLang="en-US" sz="2800" b="1" dirty="0">
                <a:latin typeface="微软雅黑 Light" panose="020B0502040204020203" pitchFamily="34" charset="-122"/>
                <a:ea typeface="微软雅黑 Light" panose="020B0502040204020203" pitchFamily="34" charset="-122"/>
              </a:rPr>
              <a:t>后面，然后限制</a:t>
            </a:r>
            <a:r>
              <a:rPr lang="en-US" altLang="zh-CN" sz="2800" b="1" dirty="0" err="1">
                <a:latin typeface="微软雅黑 Light" panose="020B0502040204020203" pitchFamily="34" charset="-122"/>
                <a:ea typeface="微软雅黑 Light" panose="020B0502040204020203" pitchFamily="34" charset="-122"/>
              </a:rPr>
              <a:t>dp</a:t>
            </a:r>
            <a:r>
              <a:rPr lang="zh-CN" altLang="en-US" sz="2800" b="1" dirty="0">
                <a:latin typeface="微软雅黑 Light" panose="020B0502040204020203" pitchFamily="34" charset="-122"/>
                <a:ea typeface="微软雅黑 Light" panose="020B0502040204020203" pitchFamily="34" charset="-122"/>
              </a:rPr>
              <a:t>的长度最大值为</a:t>
            </a:r>
            <a:r>
              <a:rPr lang="en-US" altLang="zh-CN" sz="2800" b="1" dirty="0">
                <a:latin typeface="微软雅黑 Light" panose="020B0502040204020203" pitchFamily="34" charset="-122"/>
                <a:ea typeface="微软雅黑 Light" panose="020B0502040204020203" pitchFamily="34" charset="-122"/>
              </a:rPr>
              <a:t>n</a:t>
            </a:r>
            <a:endParaRPr lang="zh-CN" altLang="en-US"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178201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fade">
                                      <p:cBhvr>
                                        <p:cTn id="7" dur="500"/>
                                        <p:tgtEl>
                                          <p:spTgt spid="16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6386">
                                            <p:txEl>
                                              <p:pRg st="2" end="2"/>
                                            </p:txEl>
                                          </p:spTgt>
                                        </p:tgtEl>
                                        <p:attrNameLst>
                                          <p:attrName>style.visibility</p:attrName>
                                        </p:attrNameLst>
                                      </p:cBhvr>
                                      <p:to>
                                        <p:strVal val="visible"/>
                                      </p:to>
                                    </p:set>
                                    <p:animEffect transition="in" filter="fade">
                                      <p:cBhvr>
                                        <p:cTn id="12" dur="1000"/>
                                        <p:tgtEl>
                                          <p:spTgt spid="16386">
                                            <p:txEl>
                                              <p:pRg st="2" end="2"/>
                                            </p:txEl>
                                          </p:spTgt>
                                        </p:tgtEl>
                                      </p:cBhvr>
                                    </p:animEffect>
                                    <p:anim calcmode="lin" valueType="num">
                                      <p:cBhvr>
                                        <p:cTn id="13" dur="1000" fill="hold"/>
                                        <p:tgtEl>
                                          <p:spTgt spid="1638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638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anim calcmode="lin" valueType="num">
                                      <p:cBhvr>
                                        <p:cTn id="19" dur="500" fill="hold"/>
                                        <p:tgtEl>
                                          <p:spTgt spid="16386">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16386">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163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096" y="612591"/>
            <a:ext cx="8596668" cy="3880773"/>
          </a:xfrm>
        </p:spPr>
        <p:txBody>
          <a:bodyPr/>
          <a:lstStyle/>
          <a:p>
            <a:r>
              <a:rPr lang="zh-CN" altLang="en-US" sz="2800" dirty="0">
                <a:latin typeface="微软雅黑 Light" panose="020B0502040204020203" pitchFamily="34" charset="-122"/>
                <a:ea typeface="微软雅黑 Light" panose="020B0502040204020203" pitchFamily="34" charset="-122"/>
              </a:rPr>
              <a:t>优化二、</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通过状态压缩的思想，我们可以将多个状态压缩到一个</a:t>
            </a:r>
            <a:r>
              <a:rPr lang="en-US" altLang="zh-CN" sz="2800" dirty="0" err="1">
                <a:latin typeface="微软雅黑 Light" panose="020B0502040204020203" pitchFamily="34" charset="-122"/>
                <a:ea typeface="微软雅黑 Light" panose="020B0502040204020203" pitchFamily="34" charset="-122"/>
              </a:rPr>
              <a:t>int</a:t>
            </a:r>
            <a:r>
              <a:rPr lang="zh-CN" altLang="en-US" sz="2800" dirty="0">
                <a:latin typeface="微软雅黑 Light" panose="020B0502040204020203" pitchFamily="34" charset="-122"/>
                <a:ea typeface="微软雅黑 Light" panose="020B0502040204020203" pitchFamily="34" charset="-122"/>
              </a:rPr>
              <a:t>里，对一些操作可以直接用位运算得到，实现同时对空间和时间的一个大常数的优化</a:t>
            </a:r>
            <a:endParaRPr lang="en-US" altLang="zh-CN" sz="2800"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26533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513562" y="345437"/>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zh-CN" altLang="zh-CN" sz="2800" dirty="0">
                <a:latin typeface="微软雅黑 Light" panose="020B0502040204020203" pitchFamily="34" charset="-122"/>
                <a:ea typeface="微软雅黑 Light" panose="020B0502040204020203" pitchFamily="34" charset="-122"/>
              </a:rPr>
              <a:t>A类数</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Time Limit: 2000MS		Memory Limit: 65536K</a:t>
            </a:r>
          </a:p>
          <a:p>
            <a:r>
              <a:rPr lang="zh-CN" altLang="en-US" sz="2800" dirty="0">
                <a:latin typeface="微软雅黑 Light" panose="020B0502040204020203" pitchFamily="34" charset="-122"/>
                <a:ea typeface="微软雅黑 Light" panose="020B0502040204020203" pitchFamily="34" charset="-122"/>
              </a:rPr>
              <a:t>如果一个10进制数转化为二进制之后，1的个数多于0的个数，那么这个数就是A类数。</a:t>
            </a:r>
          </a:p>
          <a:p>
            <a:endParaRPr lang="zh-CN" altLang="en-US"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给第一个n，输出[1,n]范围内A类数的个数。</a:t>
            </a:r>
          </a:p>
          <a:p>
            <a:r>
              <a:rPr lang="zh-CN" altLang="en-US" sz="2800" dirty="0">
                <a:latin typeface="微软雅黑 Light" panose="020B0502040204020203" pitchFamily="34" charset="-122"/>
                <a:ea typeface="微软雅黑 Light" panose="020B0502040204020203" pitchFamily="34" charset="-122"/>
              </a:rPr>
              <a:t>n&lt;=4*10^7</a:t>
            </a:r>
          </a:p>
        </p:txBody>
      </p:sp>
    </p:spTree>
    <p:extLst>
      <p:ext uri="{BB962C8B-B14F-4D97-AF65-F5344CB8AC3E}">
        <p14:creationId xmlns:p14="http://schemas.microsoft.com/office/powerpoint/2010/main" val="37476173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heel(1)">
                                      <p:cBhvr>
                                        <p:cTn id="10" dur="2000"/>
                                        <p:tgtEl>
                                          <p:spTgt spid="4">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heel(1)">
                                      <p:cBhvr>
                                        <p:cTn id="13" dur="2000"/>
                                        <p:tgtEl>
                                          <p:spTgt spid="4">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wheel(1)">
                                      <p:cBhvr>
                                        <p:cTn id="16" dur="2000"/>
                                        <p:tgtEl>
                                          <p:spTgt spid="4">
                                            <p:txEl>
                                              <p:pRg st="4" end="4"/>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wheel(1)">
                                      <p:cBhvr>
                                        <p:cTn id="19"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507242" y="489164"/>
            <a:ext cx="8229600" cy="5937250"/>
          </a:xfrm>
        </p:spPr>
        <p:txBody>
          <a:bodyPr/>
          <a:lstStyle/>
          <a:p>
            <a:pPr eaLnBrk="1" hangingPunct="1">
              <a:defRPr/>
            </a:pPr>
            <a:r>
              <a:rPr lang="zh-CN" altLang="en-US" sz="2800" dirty="0">
                <a:latin typeface="微软雅黑 Light" panose="020B0502040204020203" pitchFamily="34" charset="-122"/>
                <a:ea typeface="微软雅黑 Light" panose="020B0502040204020203" pitchFamily="34" charset="-122"/>
              </a:rPr>
              <a:t>数学推导</a:t>
            </a:r>
          </a:p>
          <a:p>
            <a:pPr eaLnBrk="1" hangingPunct="1">
              <a:defRPr/>
            </a:pPr>
            <a:r>
              <a:rPr lang="zh-CN" altLang="en-US" sz="2800" dirty="0">
                <a:latin typeface="微软雅黑 Light" panose="020B0502040204020203" pitchFamily="34" charset="-122"/>
                <a:ea typeface="微软雅黑 Light" panose="020B0502040204020203" pitchFamily="34" charset="-122"/>
              </a:rPr>
              <a:t>数位dp</a:t>
            </a:r>
          </a:p>
          <a:p>
            <a:pPr eaLnBrk="1" hangingPunct="1">
              <a:defRPr/>
            </a:pPr>
            <a:r>
              <a:rPr lang="zh-CN" altLang="en-US" sz="2800" dirty="0">
                <a:latin typeface="微软雅黑 Light" panose="020B0502040204020203" pitchFamily="34" charset="-122"/>
                <a:ea typeface="微软雅黑 Light" panose="020B0502040204020203" pitchFamily="34" charset="-122"/>
              </a:rPr>
              <a:t>报告老师，我不会这些玩意。</a:t>
            </a:r>
          </a:p>
          <a:p>
            <a:pPr eaLnBrk="1" hangingPunct="1">
              <a:defRPr/>
            </a:pPr>
            <a:r>
              <a:rPr lang="zh-CN" altLang="en-US" sz="2800" dirty="0">
                <a:latin typeface="微软雅黑 Light" panose="020B0502040204020203" pitchFamily="34" charset="-122"/>
                <a:ea typeface="微软雅黑 Light" panose="020B0502040204020203" pitchFamily="34" charset="-122"/>
              </a:rPr>
              <a:t>没事，咱们可以暴力~</a:t>
            </a:r>
          </a:p>
          <a:p>
            <a:pPr eaLnBrk="1" hangingPunct="1">
              <a:defRPr/>
            </a:pPr>
            <a:r>
              <a:rPr lang="zh-CN" altLang="en-US" sz="2800" dirty="0">
                <a:latin typeface="微软雅黑 Light" panose="020B0502040204020203" pitchFamily="34" charset="-122"/>
                <a:ea typeface="微软雅黑 Light" panose="020B0502040204020203" pitchFamily="34" charset="-122"/>
              </a:rPr>
              <a:t>若i是一个A类数，令a[i]=1，否则令a[i]=0。建立数组sum[],令sum[i]=sum[i-1]+a[i];</a:t>
            </a:r>
          </a:p>
          <a:p>
            <a:pPr eaLnBrk="1" hangingPunct="1">
              <a:defRPr/>
            </a:pPr>
            <a:r>
              <a:rPr lang="zh-CN" altLang="en-US" sz="2800" dirty="0">
                <a:latin typeface="微软雅黑 Light" panose="020B0502040204020203" pitchFamily="34" charset="-122"/>
                <a:ea typeface="微软雅黑 Light" panose="020B0502040204020203" pitchFamily="34" charset="-122"/>
              </a:rPr>
              <a:t>那么。。。。。。直接输出sum[n]就好了。</a:t>
            </a:r>
          </a:p>
          <a:p>
            <a:pPr marL="0" indent="0">
              <a:buNone/>
              <a:defRPr/>
            </a:pPr>
            <a:endParaRPr lang="zh-CN" altLang="en-US" dirty="0"/>
          </a:p>
          <a:p>
            <a:pPr eaLnBrk="1" hangingPunct="1">
              <a:defRPr/>
            </a:pPr>
            <a:endParaRPr lang="zh-CN" altLang="en-US" dirty="0"/>
          </a:p>
          <a:p>
            <a:pPr eaLnBrk="1" hangingPunct="1">
              <a:defRPr/>
            </a:pPr>
            <a:endParaRPr lang="zh-CN" altLang="en-US" dirty="0"/>
          </a:p>
          <a:p>
            <a:pPr eaLnBrk="1" hangingPunct="1">
              <a:defRPr/>
            </a:pPr>
            <a:endParaRPr lang="zh-CN" altLang="en-US" dirty="0"/>
          </a:p>
        </p:txBody>
      </p:sp>
    </p:spTree>
    <p:extLst>
      <p:ext uri="{BB962C8B-B14F-4D97-AF65-F5344CB8AC3E}">
        <p14:creationId xmlns:p14="http://schemas.microsoft.com/office/powerpoint/2010/main" val="20879670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 calcmode="lin" valueType="num">
                                      <p:cBhvr additive="base">
                                        <p:cTn id="7" dur="500" fill="hold"/>
                                        <p:tgtEl>
                                          <p:spTgt spid="337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3794">
                                            <p:txEl>
                                              <p:pRg st="1" end="1"/>
                                            </p:txEl>
                                          </p:spTgt>
                                        </p:tgtEl>
                                        <p:attrNameLst>
                                          <p:attrName>style.visibility</p:attrName>
                                        </p:attrNameLst>
                                      </p:cBhvr>
                                      <p:to>
                                        <p:strVal val="visible"/>
                                      </p:to>
                                    </p:set>
                                    <p:animEffect transition="in" filter="box(in)">
                                      <p:cBhvr>
                                        <p:cTn id="13" dur="500"/>
                                        <p:tgtEl>
                                          <p:spTgt spid="33794">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33794">
                                            <p:txEl>
                                              <p:pRg st="2" end="2"/>
                                            </p:txEl>
                                          </p:spTgt>
                                        </p:tgtEl>
                                        <p:attrNameLst>
                                          <p:attrName>style.visibility</p:attrName>
                                        </p:attrNameLst>
                                      </p:cBhvr>
                                      <p:to>
                                        <p:strVal val="visible"/>
                                      </p:to>
                                    </p:set>
                                    <p:animEffect transition="in" filter="box(in)">
                                      <p:cBhvr>
                                        <p:cTn id="18" dur="500"/>
                                        <p:tgtEl>
                                          <p:spTgt spid="33794">
                                            <p:txEl>
                                              <p:pRg st="2" end="2"/>
                                            </p:txEl>
                                          </p:spTgt>
                                        </p:tgtEl>
                                      </p:cBhvr>
                                    </p:animEffect>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33794">
                                            <p:txEl>
                                              <p:pRg st="3" end="3"/>
                                            </p:txEl>
                                          </p:spTgt>
                                        </p:tgtEl>
                                        <p:attrNameLst>
                                          <p:attrName>style.visibility</p:attrName>
                                        </p:attrNameLst>
                                      </p:cBhvr>
                                      <p:to>
                                        <p:strVal val="visible"/>
                                      </p:to>
                                    </p:set>
                                    <p:animEffect transition="in" filter="box(in)">
                                      <p:cBhvr>
                                        <p:cTn id="22" dur="500"/>
                                        <p:tgtEl>
                                          <p:spTgt spid="337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3794">
                                            <p:txEl>
                                              <p:pRg st="4" end="4"/>
                                            </p:txEl>
                                          </p:spTgt>
                                        </p:tgtEl>
                                        <p:attrNameLst>
                                          <p:attrName>style.visibility</p:attrName>
                                        </p:attrNameLst>
                                      </p:cBhvr>
                                      <p:to>
                                        <p:strVal val="visible"/>
                                      </p:to>
                                    </p:set>
                                    <p:animEffect transition="in" filter="blinds(horizontal)">
                                      <p:cBhvr>
                                        <p:cTn id="27" dur="500"/>
                                        <p:tgtEl>
                                          <p:spTgt spid="337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33794">
                                            <p:txEl>
                                              <p:pRg st="5" end="5"/>
                                            </p:txEl>
                                          </p:spTgt>
                                        </p:tgtEl>
                                        <p:attrNameLst>
                                          <p:attrName>style.visibility</p:attrName>
                                        </p:attrNameLst>
                                      </p:cBhvr>
                                      <p:to>
                                        <p:strVal val="visible"/>
                                      </p:to>
                                    </p:set>
                                    <p:anim calcmode="lin" valueType="num">
                                      <p:cBhvr additive="base">
                                        <p:cTn id="32" dur="500" fill="hold"/>
                                        <p:tgtEl>
                                          <p:spTgt spid="3379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379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288878" y="428911"/>
            <a:ext cx="8229600" cy="5794375"/>
          </a:xfrm>
        </p:spPr>
        <p:txBody>
          <a:bodyPr>
            <a:normAutofit/>
          </a:bodyPr>
          <a:lstStyle/>
          <a:p>
            <a:pPr eaLnBrk="1" hangingPunct="1"/>
            <a:r>
              <a:rPr lang="zh-CN" altLang="en-US" sz="2800" dirty="0">
                <a:latin typeface="微软雅黑 Light" panose="020B0502040204020203" pitchFamily="34" charset="-122"/>
                <a:ea typeface="微软雅黑 Light" panose="020B0502040204020203" pitchFamily="34" charset="-122"/>
              </a:rPr>
              <a:t>慢着，我们来算一算，如果建立两个4*10^7的int数组，所需要的空间是。。。。。2*4*10^7*4/1024=312500KB。</a:t>
            </a:r>
          </a:p>
          <a:p>
            <a:pPr eaLnBrk="1" hangingPunct="1"/>
            <a:r>
              <a:rPr lang="zh-CN" altLang="en-US" sz="2800" dirty="0">
                <a:latin typeface="微软雅黑 Light" panose="020B0502040204020203" pitchFamily="34" charset="-122"/>
                <a:ea typeface="微软雅黑 Light" panose="020B0502040204020203" pitchFamily="34" charset="-122"/>
              </a:rPr>
              <a:t>题目给的是65536K,完全不够用。。</a:t>
            </a:r>
          </a:p>
          <a:p>
            <a:pPr eaLnBrk="1" hangingPunct="1"/>
            <a:r>
              <a:rPr lang="zh-CN" altLang="en-US" sz="2800" dirty="0">
                <a:latin typeface="微软雅黑 Light" panose="020B0502040204020203" pitchFamily="34" charset="-122"/>
                <a:ea typeface="微软雅黑 Light" panose="020B0502040204020203" pitchFamily="34" charset="-122"/>
              </a:rPr>
              <a:t>反正a数组只存0,1两种值，那用bool变量好了。。so，我们需要4*10^7*(4+1)/1024=195312KB。。</a:t>
            </a:r>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866" y="882935"/>
            <a:ext cx="6481763" cy="488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9075121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 calcmode="lin" valueType="num">
                                      <p:cBhvr additive="base">
                                        <p:cTn id="7" dur="500" fill="hold"/>
                                        <p:tgtEl>
                                          <p:spTgt spid="348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4818">
                                            <p:txEl>
                                              <p:pRg st="1" end="1"/>
                                            </p:txEl>
                                          </p:spTgt>
                                        </p:tgtEl>
                                        <p:attrNameLst>
                                          <p:attrName>style.visibility</p:attrName>
                                        </p:attrNameLst>
                                      </p:cBhvr>
                                      <p:to>
                                        <p:strVal val="visible"/>
                                      </p:to>
                                    </p:set>
                                    <p:anim calcmode="lin" valueType="num">
                                      <p:cBhvr additive="base">
                                        <p:cTn id="13"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4" presetClass="entr" presetSubtype="16" fill="hold" nodeType="afterEffect">
                                  <p:stCondLst>
                                    <p:cond delay="1000"/>
                                  </p:stCondLst>
                                  <p:childTnLst>
                                    <p:set>
                                      <p:cBhvr>
                                        <p:cTn id="17" dur="1" fill="hold">
                                          <p:stCondLst>
                                            <p:cond delay="0"/>
                                          </p:stCondLst>
                                        </p:cTn>
                                        <p:tgtEl>
                                          <p:spTgt spid="34819"/>
                                        </p:tgtEl>
                                        <p:attrNameLst>
                                          <p:attrName>style.visibility</p:attrName>
                                        </p:attrNameLst>
                                      </p:cBhvr>
                                      <p:to>
                                        <p:strVal val="visible"/>
                                      </p:to>
                                    </p:set>
                                    <p:animEffect transition="in" filter="box(in)">
                                      <p:cBhvr>
                                        <p:cTn id="18" dur="500"/>
                                        <p:tgtEl>
                                          <p:spTgt spid="348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4818">
                                            <p:txEl>
                                              <p:pRg st="2" end="2"/>
                                            </p:txEl>
                                          </p:spTgt>
                                        </p:tgtEl>
                                        <p:attrNameLst>
                                          <p:attrName>style.visibility</p:attrName>
                                        </p:attrNameLst>
                                      </p:cBhvr>
                                      <p:to>
                                        <p:strVal val="visible"/>
                                      </p:to>
                                    </p:set>
                                    <p:anim calcmode="lin" valueType="num">
                                      <p:cBhvr additive="base">
                                        <p:cTn id="23" dur="5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8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34819"/>
                                        </p:tgtEl>
                                      </p:cBhvr>
                                    </p:animEffect>
                                    <p:set>
                                      <p:cBhvr>
                                        <p:cTn id="29" dur="1" fill="hold">
                                          <p:stCondLst>
                                            <p:cond delay="499"/>
                                          </p:stCondLst>
                                        </p:cTn>
                                        <p:tgtEl>
                                          <p:spTgt spid="348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370764" y="316529"/>
            <a:ext cx="8229600" cy="5865812"/>
          </a:xfrm>
        </p:spPr>
        <p:txBody>
          <a:bodyPr/>
          <a:lstStyle/>
          <a:p>
            <a:pPr eaLnBrk="1" hangingPunct="1">
              <a:lnSpc>
                <a:spcPct val="90000"/>
              </a:lnSpc>
            </a:pPr>
            <a:r>
              <a:rPr lang="zh-CN" altLang="en-US" sz="2800" dirty="0">
                <a:latin typeface="微软雅黑 Light" panose="020B0502040204020203" pitchFamily="34" charset="-122"/>
                <a:ea typeface="微软雅黑 Light" panose="020B0502040204020203" pitchFamily="34" charset="-122"/>
              </a:rPr>
              <a:t>我们应该注意到，关于a数组，即使只用bool数组去存，也是极浪费的，因为bool只保存1bit的信息，却需要1byte的空间。</a:t>
            </a:r>
          </a:p>
          <a:p>
            <a:pPr eaLnBrk="1" hangingPunct="1">
              <a:lnSpc>
                <a:spcPct val="90000"/>
              </a:lnSpc>
            </a:pPr>
            <a:r>
              <a:rPr lang="zh-CN" altLang="en-US" sz="2800" dirty="0">
                <a:latin typeface="微软雅黑 Light" panose="020B0502040204020203" pitchFamily="34" charset="-122"/>
                <a:ea typeface="微软雅黑 Light" panose="020B0502040204020203" pitchFamily="34" charset="-122"/>
              </a:rPr>
              <a:t>如果我们用一个unsigned int去保存32个a的信息的话，我们只需要4*10^7*4/32/1024=4882.8KB</a:t>
            </a:r>
          </a:p>
          <a:p>
            <a:pPr eaLnBrk="1" hangingPunct="1">
              <a:lnSpc>
                <a:spcPct val="90000"/>
              </a:lnSpc>
            </a:pPr>
            <a:r>
              <a:rPr lang="zh-CN" altLang="en-US" sz="2800" dirty="0">
                <a:latin typeface="微软雅黑 Light" panose="020B0502040204020203" pitchFamily="34" charset="-122"/>
                <a:ea typeface="微软雅黑 Light" panose="020B0502040204020203" pitchFamily="34" charset="-122"/>
              </a:rPr>
              <a:t>好像解决的了？那么sum呢，我们也int值去保存对应的a的位置的值，</a:t>
            </a:r>
          </a:p>
          <a:p>
            <a:pPr eaLnBrk="1" hangingPunct="1">
              <a:lnSpc>
                <a:spcPct val="90000"/>
              </a:lnSpc>
            </a:pPr>
            <a:r>
              <a:rPr lang="zh-CN" altLang="en-US" sz="2800" dirty="0">
                <a:latin typeface="微软雅黑 Light" panose="020B0502040204020203" pitchFamily="34" charset="-122"/>
                <a:ea typeface="微软雅黑 Light" panose="020B0502040204020203" pitchFamily="34" charset="-122"/>
              </a:rPr>
              <a:t>举个栗子,sum[1]=Sum(1,32),sum[2]=Sum(1,64)</a:t>
            </a: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928772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 calcmode="lin" valueType="num">
                                      <p:cBhvr additive="base">
                                        <p:cTn id="7" dur="500" fill="hold"/>
                                        <p:tgtEl>
                                          <p:spTgt spid="358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5842">
                                            <p:txEl>
                                              <p:pRg st="1" end="1"/>
                                            </p:txEl>
                                          </p:spTgt>
                                        </p:tgtEl>
                                        <p:attrNameLst>
                                          <p:attrName>style.visibility</p:attrName>
                                        </p:attrNameLst>
                                      </p:cBhvr>
                                      <p:to>
                                        <p:strVal val="visible"/>
                                      </p:to>
                                    </p:set>
                                    <p:animEffect transition="in" filter="blinds(horizontal)">
                                      <p:cBhvr>
                                        <p:cTn id="13" dur="500"/>
                                        <p:tgtEl>
                                          <p:spTgt spid="35842">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35842">
                                            <p:txEl>
                                              <p:pRg st="2" end="2"/>
                                            </p:txEl>
                                          </p:spTgt>
                                        </p:tgtEl>
                                        <p:attrNameLst>
                                          <p:attrName>style.visibility</p:attrName>
                                        </p:attrNameLst>
                                      </p:cBhvr>
                                      <p:to>
                                        <p:strVal val="visible"/>
                                      </p:to>
                                    </p:set>
                                    <p:animEffect transition="in" filter="box(in)">
                                      <p:cBhvr>
                                        <p:cTn id="18" dur="500"/>
                                        <p:tgtEl>
                                          <p:spTgt spid="35842">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35842">
                                            <p:txEl>
                                              <p:pRg st="3" end="3"/>
                                            </p:txEl>
                                          </p:spTgt>
                                        </p:tgtEl>
                                        <p:attrNameLst>
                                          <p:attrName>style.visibility</p:attrName>
                                        </p:attrNameLst>
                                      </p:cBhvr>
                                      <p:to>
                                        <p:strVal val="visible"/>
                                      </p:to>
                                    </p:set>
                                    <p:animEffect transition="in" filter="diamond(in)">
                                      <p:cBhvr>
                                        <p:cTn id="23" dur="2000"/>
                                        <p:tgtEl>
                                          <p:spTgt spid="358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370764" y="316529"/>
            <a:ext cx="8229600" cy="5865812"/>
          </a:xfrm>
        </p:spPr>
        <p:txBody>
          <a:bodyPr/>
          <a:lstStyle/>
          <a:p>
            <a:r>
              <a:rPr lang="zh-CN" altLang="en-US" sz="2800" dirty="0">
                <a:latin typeface="微软雅黑 Light" panose="020B0502040204020203" pitchFamily="34" charset="-122"/>
                <a:ea typeface="微软雅黑 Light" panose="020B0502040204020203" pitchFamily="34" charset="-122"/>
              </a:rPr>
              <a:t>那么n如果不整除32呢？暴力即可</a:t>
            </a:r>
          </a:p>
          <a:p>
            <a:r>
              <a:rPr lang="zh-CN" altLang="en-US" sz="2800" dirty="0">
                <a:latin typeface="微软雅黑 Light" panose="020B0502040204020203" pitchFamily="34" charset="-122"/>
                <a:ea typeface="微软雅黑 Light" panose="020B0502040204020203" pitchFamily="34" charset="-122"/>
              </a:rPr>
              <a:t>ans=sum[n/32]+brute(n/32+1,n);</a:t>
            </a:r>
          </a:p>
          <a:p>
            <a:r>
              <a:rPr lang="zh-CN" altLang="en-US" sz="2800" dirty="0">
                <a:latin typeface="微软雅黑 Light" panose="020B0502040204020203" pitchFamily="34" charset="-122"/>
                <a:ea typeface="微软雅黑 Light" panose="020B0502040204020203" pitchFamily="34" charset="-122"/>
              </a:rPr>
              <a:t>此时我们需要的空间是4*10^7*2*4/32/1024=9765.625</a:t>
            </a:r>
            <a:r>
              <a:rPr lang="en-US" altLang="zh-CN" sz="2800" dirty="0">
                <a:latin typeface="微软雅黑 Light" panose="020B0502040204020203" pitchFamily="34" charset="-122"/>
                <a:ea typeface="微软雅黑 Light" panose="020B0502040204020203" pitchFamily="34" charset="-122"/>
              </a:rPr>
              <a:t>K</a:t>
            </a:r>
            <a:endParaRPr lang="zh-CN" altLang="en-US"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至于如何去找出A类数。。。爆搜即可</a:t>
            </a:r>
          </a:p>
          <a:p>
            <a:pPr eaLnBrk="1" hangingPunct="1">
              <a:lnSpc>
                <a:spcPct val="90000"/>
              </a:lnSpc>
            </a:pP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350544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Effect transition="in" filter="diamond(in)">
                                      <p:cBhvr>
                                        <p:cTn id="7" dur="2000"/>
                                        <p:tgtEl>
                                          <p:spTgt spid="358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5842">
                                            <p:txEl>
                                              <p:pRg st="1" end="1"/>
                                            </p:txEl>
                                          </p:spTgt>
                                        </p:tgtEl>
                                        <p:attrNameLst>
                                          <p:attrName>style.visibility</p:attrName>
                                        </p:attrNameLst>
                                      </p:cBhvr>
                                      <p:to>
                                        <p:strVal val="visible"/>
                                      </p:to>
                                    </p:set>
                                    <p:animEffect transition="in" filter="diamond(in)">
                                      <p:cBhvr>
                                        <p:cTn id="12" dur="2000"/>
                                        <p:tgtEl>
                                          <p:spTgt spid="358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5842">
                                            <p:txEl>
                                              <p:pRg st="2" end="2"/>
                                            </p:txEl>
                                          </p:spTgt>
                                        </p:tgtEl>
                                        <p:attrNameLst>
                                          <p:attrName>style.visibility</p:attrName>
                                        </p:attrNameLst>
                                      </p:cBhvr>
                                      <p:to>
                                        <p:strVal val="visible"/>
                                      </p:to>
                                    </p:set>
                                    <p:animEffect transition="in" filter="diamond(in)">
                                      <p:cBhvr>
                                        <p:cTn id="17" dur="2000"/>
                                        <p:tgtEl>
                                          <p:spTgt spid="358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5842">
                                            <p:txEl>
                                              <p:pRg st="3" end="3"/>
                                            </p:txEl>
                                          </p:spTgt>
                                        </p:tgtEl>
                                        <p:attrNameLst>
                                          <p:attrName>style.visibility</p:attrName>
                                        </p:attrNameLst>
                                      </p:cBhvr>
                                      <p:to>
                                        <p:strVal val="visible"/>
                                      </p:to>
                                    </p:set>
                                    <p:animEffect transition="in" filter="diamond(in)">
                                      <p:cBhvr>
                                        <p:cTn id="22" dur="2000"/>
                                        <p:tgtEl>
                                          <p:spTgt spid="358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986</TotalTime>
  <Words>3057</Words>
  <Application>Microsoft Office PowerPoint</Application>
  <PresentationFormat>宽屏</PresentationFormat>
  <Paragraphs>192</Paragraphs>
  <Slides>31</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方正姚体</vt:lpstr>
      <vt:lpstr>华文新魏</vt:lpstr>
      <vt:lpstr>宋体</vt:lpstr>
      <vt:lpstr>微软雅黑 Light</vt:lpstr>
      <vt:lpstr>Arial</vt:lpstr>
      <vt:lpstr>Calibri</vt:lpstr>
      <vt:lpstr>Trebuchet MS</vt:lpstr>
      <vt:lpstr>Wingdings 3</vt:lpstr>
      <vt:lpstr>平面</vt:lpstr>
      <vt:lpstr>动态规划的优化</vt:lpstr>
      <vt:lpstr>动态规划的优化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如果看不懂证明，那么可以感性理解一下。。。。。</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动态规划的优化</dc:title>
  <dc:creator>继洲李</dc:creator>
  <cp:lastModifiedBy>acm-22</cp:lastModifiedBy>
  <cp:revision>105</cp:revision>
  <dcterms:created xsi:type="dcterms:W3CDTF">2016-07-28T02:13:39Z</dcterms:created>
  <dcterms:modified xsi:type="dcterms:W3CDTF">2018-07-28T13:34:21Z</dcterms:modified>
</cp:coreProperties>
</file>