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8" r:id="rId4"/>
    <p:sldId id="257" r:id="rId5"/>
    <p:sldId id="259" r:id="rId6"/>
    <p:sldId id="265" r:id="rId7"/>
    <p:sldId id="269" r:id="rId8"/>
    <p:sldId id="274" r:id="rId9"/>
    <p:sldId id="275" r:id="rId10"/>
    <p:sldId id="266" r:id="rId11"/>
    <p:sldId id="27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7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6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8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75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1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6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C26A-CC02-440A-AB69-4B4F6B6D3F2F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C768-2F38-445B-8135-A56AA4B044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0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81126" y="1285876"/>
            <a:ext cx="9515474" cy="1371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2160"/>
          </a:p>
        </p:txBody>
      </p:sp>
      <p:sp>
        <p:nvSpPr>
          <p:cNvPr id="3" name="副标题 5121"/>
          <p:cNvSpPr>
            <a:spLocks noGrp="1" noChangeArrowheads="1"/>
          </p:cNvSpPr>
          <p:nvPr/>
        </p:nvSpPr>
        <p:spPr bwMode="auto">
          <a:xfrm>
            <a:off x="6496051" y="3514726"/>
            <a:ext cx="3714750" cy="15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宋体" pitchFamily="2" charset="-122"/>
              </a:rPr>
              <a:t>——by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ea typeface="宋体" pitchFamily="2" charset="-122"/>
              </a:rPr>
              <a:t>张骏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30656" y="1354456"/>
            <a:ext cx="92944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宋体" pitchFamily="2" charset="-122"/>
              </a:rPr>
              <a:t>可持久化数据结构</a:t>
            </a:r>
            <a:endParaRPr lang="en-US" altLang="zh-CN" sz="7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1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 HDU 2665 </a:t>
            </a:r>
            <a:r>
              <a:rPr lang="en-US" altLang="zh-CN" b="1" dirty="0" err="1">
                <a:solidFill>
                  <a:schemeClr val="accent1"/>
                </a:solidFill>
              </a:rPr>
              <a:t>Kth</a:t>
            </a:r>
            <a:r>
              <a:rPr lang="en-US" altLang="zh-CN" b="1" dirty="0">
                <a:solidFill>
                  <a:schemeClr val="accent1"/>
                </a:solidFill>
              </a:rPr>
              <a:t> number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</a:t>
            </a:r>
            <a:r>
              <a:rPr lang="en-US" altLang="zh-CN" dirty="0"/>
              <a:t>n</a:t>
            </a:r>
            <a:r>
              <a:rPr lang="zh-CN" altLang="en-US" dirty="0"/>
              <a:t>个数的数组，</a:t>
            </a:r>
            <a:r>
              <a:rPr lang="en-US" altLang="zh-CN" dirty="0"/>
              <a:t>m</a:t>
            </a:r>
            <a:r>
              <a:rPr lang="zh-CN" altLang="en-US" dirty="0"/>
              <a:t>次询问，每次询问区间</a:t>
            </a:r>
            <a:r>
              <a:rPr lang="en-US" altLang="zh-CN" dirty="0"/>
              <a:t>【L,R】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小</a:t>
            </a:r>
            <a:endParaRPr lang="en-US" altLang="zh-CN" dirty="0"/>
          </a:p>
          <a:p>
            <a:r>
              <a:rPr lang="zh-CN" altLang="en-US" dirty="0"/>
              <a:t>做法：裸的主席树，按点的位置，依次加入点权，每次询问，访问历史版本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二分判断答案即可。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2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6945"/>
            <a:ext cx="10515600" cy="556001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void insert(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last,int</a:t>
            </a:r>
            <a:r>
              <a:rPr lang="en-US" altLang="zh-CN" dirty="0"/>
              <a:t> </a:t>
            </a:r>
            <a:r>
              <a:rPr lang="en-US" altLang="zh-CN" dirty="0" err="1"/>
              <a:t>cur,int</a:t>
            </a:r>
            <a:r>
              <a:rPr lang="en-US" altLang="zh-CN" dirty="0"/>
              <a:t> </a:t>
            </a:r>
            <a:r>
              <a:rPr lang="en-US" altLang="zh-CN" dirty="0" err="1"/>
              <a:t>L,int</a:t>
            </a:r>
            <a:r>
              <a:rPr lang="en-US" altLang="zh-CN" dirty="0"/>
              <a:t> </a:t>
            </a:r>
            <a:r>
              <a:rPr lang="en-US" altLang="zh-CN" dirty="0" err="1"/>
              <a:t>R,int</a:t>
            </a:r>
            <a:r>
              <a:rPr lang="en-US" altLang="zh-CN" dirty="0"/>
              <a:t> k) //</a:t>
            </a:r>
            <a:r>
              <a:rPr lang="zh-CN" altLang="en-US" dirty="0"/>
              <a:t>单点更新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size[cur]=size[last]+1;//</a:t>
            </a:r>
            <a:r>
              <a:rPr lang="zh-CN" altLang="en-US" dirty="0"/>
              <a:t>将前一个树的信息复制过来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lchild</a:t>
            </a:r>
            <a:r>
              <a:rPr lang="en-US" altLang="zh-CN" dirty="0"/>
              <a:t>[cur]=</a:t>
            </a:r>
            <a:r>
              <a:rPr lang="en-US" altLang="zh-CN" dirty="0" err="1"/>
              <a:t>lchild</a:t>
            </a:r>
            <a:r>
              <a:rPr lang="en-US" altLang="zh-CN" dirty="0"/>
              <a:t>[last];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rchild</a:t>
            </a:r>
            <a:r>
              <a:rPr lang="en-US" altLang="zh-CN" dirty="0"/>
              <a:t>[cur]=</a:t>
            </a:r>
            <a:r>
              <a:rPr lang="en-US" altLang="zh-CN" dirty="0" err="1"/>
              <a:t>rchild</a:t>
            </a:r>
            <a:r>
              <a:rPr lang="en-US" altLang="zh-CN" dirty="0"/>
              <a:t>[last]; </a:t>
            </a:r>
          </a:p>
          <a:p>
            <a:r>
              <a:rPr lang="en-US" altLang="zh-CN" dirty="0"/>
              <a:t>    if(L==R)return 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mid=L+R&gt;&gt;1;</a:t>
            </a:r>
          </a:p>
          <a:p>
            <a:r>
              <a:rPr lang="en-US" altLang="zh-CN" dirty="0"/>
              <a:t>    if(k&lt;=mid) insert(</a:t>
            </a:r>
            <a:r>
              <a:rPr lang="en-US" altLang="zh-CN" dirty="0" err="1"/>
              <a:t>lchild</a:t>
            </a:r>
            <a:r>
              <a:rPr lang="en-US" altLang="zh-CN" dirty="0"/>
              <a:t>[last],</a:t>
            </a:r>
            <a:r>
              <a:rPr lang="en-US" altLang="zh-CN" dirty="0" err="1"/>
              <a:t>lchild</a:t>
            </a:r>
            <a:r>
              <a:rPr lang="en-US" altLang="zh-CN" dirty="0"/>
              <a:t>[cur]=++</a:t>
            </a:r>
            <a:r>
              <a:rPr lang="en-US" altLang="zh-CN" dirty="0" err="1"/>
              <a:t>tot,L,mid,k</a:t>
            </a:r>
            <a:r>
              <a:rPr lang="en-US" altLang="zh-CN" dirty="0"/>
              <a:t>);//</a:t>
            </a:r>
            <a:r>
              <a:rPr lang="zh-CN" altLang="en-US" dirty="0"/>
              <a:t>对于需要更改的节点都需要新增节点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else insert(</a:t>
            </a:r>
            <a:r>
              <a:rPr lang="en-US" altLang="zh-CN" dirty="0" err="1"/>
              <a:t>rchild</a:t>
            </a:r>
            <a:r>
              <a:rPr lang="en-US" altLang="zh-CN" dirty="0"/>
              <a:t>[last],</a:t>
            </a:r>
            <a:r>
              <a:rPr lang="en-US" altLang="zh-CN" dirty="0" err="1"/>
              <a:t>rchild</a:t>
            </a:r>
            <a:r>
              <a:rPr lang="en-US" altLang="zh-CN" dirty="0"/>
              <a:t>[cur]=++tot,mid+1,R,k);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query(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last,int</a:t>
            </a:r>
            <a:r>
              <a:rPr lang="en-US" altLang="zh-CN" dirty="0"/>
              <a:t> </a:t>
            </a:r>
            <a:r>
              <a:rPr lang="en-US" altLang="zh-CN" dirty="0" err="1"/>
              <a:t>cur,int</a:t>
            </a:r>
            <a:r>
              <a:rPr lang="en-US" altLang="zh-CN" dirty="0"/>
              <a:t> </a:t>
            </a:r>
            <a:r>
              <a:rPr lang="en-US" altLang="zh-CN" dirty="0" err="1"/>
              <a:t>k,int</a:t>
            </a:r>
            <a:r>
              <a:rPr lang="en-US" altLang="zh-CN" dirty="0"/>
              <a:t> </a:t>
            </a:r>
            <a:r>
              <a:rPr lang="en-US" altLang="zh-CN" dirty="0" err="1"/>
              <a:t>L,int</a:t>
            </a:r>
            <a:r>
              <a:rPr lang="en-US" altLang="zh-CN" dirty="0"/>
              <a:t> 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if(L==R)return L;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mid=L+R&gt;&gt;1;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lsum</a:t>
            </a:r>
            <a:r>
              <a:rPr lang="en-US" altLang="zh-CN" dirty="0"/>
              <a:t>=size[</a:t>
            </a:r>
            <a:r>
              <a:rPr lang="en-US" altLang="zh-CN" dirty="0" err="1"/>
              <a:t>lchild</a:t>
            </a:r>
            <a:r>
              <a:rPr lang="en-US" altLang="zh-CN" dirty="0"/>
              <a:t>[cur]]-size[</a:t>
            </a:r>
            <a:r>
              <a:rPr lang="en-US" altLang="zh-CN" dirty="0" err="1"/>
              <a:t>lchild</a:t>
            </a:r>
            <a:r>
              <a:rPr lang="en-US" altLang="zh-CN" dirty="0"/>
              <a:t>[last]];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lsum</a:t>
            </a:r>
            <a:r>
              <a:rPr lang="en-US" altLang="zh-CN" dirty="0"/>
              <a:t>&gt;=k)return query(</a:t>
            </a:r>
            <a:r>
              <a:rPr lang="en-US" altLang="zh-CN" dirty="0" err="1"/>
              <a:t>lchild</a:t>
            </a:r>
            <a:r>
              <a:rPr lang="en-US" altLang="zh-CN" dirty="0"/>
              <a:t>[last],</a:t>
            </a:r>
            <a:r>
              <a:rPr lang="en-US" altLang="zh-CN" dirty="0" err="1"/>
              <a:t>lchild</a:t>
            </a:r>
            <a:r>
              <a:rPr lang="en-US" altLang="zh-CN" dirty="0"/>
              <a:t>[cur],</a:t>
            </a:r>
            <a:r>
              <a:rPr lang="en-US" altLang="zh-CN" dirty="0" err="1"/>
              <a:t>k,L,mid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else return query(</a:t>
            </a:r>
            <a:r>
              <a:rPr lang="en-US" altLang="zh-CN" dirty="0" err="1"/>
              <a:t>rchild</a:t>
            </a:r>
            <a:r>
              <a:rPr lang="en-US" altLang="zh-CN" dirty="0"/>
              <a:t>[last],</a:t>
            </a:r>
            <a:r>
              <a:rPr lang="en-US" altLang="zh-CN" dirty="0" err="1"/>
              <a:t>rchild</a:t>
            </a:r>
            <a:r>
              <a:rPr lang="en-US" altLang="zh-CN" dirty="0"/>
              <a:t>[cur],k-lsum,mid+1,R);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4417 Super Mario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0930"/>
          </a:xfrm>
        </p:spPr>
        <p:txBody>
          <a:bodyPr/>
          <a:lstStyle/>
          <a:p>
            <a:r>
              <a:rPr lang="zh-CN" altLang="en-US" dirty="0"/>
              <a:t>题意：给</a:t>
            </a:r>
            <a:r>
              <a:rPr lang="en-US" altLang="zh-CN" dirty="0"/>
              <a:t>n</a:t>
            </a:r>
            <a:r>
              <a:rPr lang="zh-CN" altLang="en-US" dirty="0"/>
              <a:t>个数的数组，</a:t>
            </a:r>
            <a:r>
              <a:rPr lang="en-US" altLang="zh-CN" dirty="0"/>
              <a:t>m</a:t>
            </a:r>
            <a:r>
              <a:rPr lang="zh-CN" altLang="en-US" dirty="0"/>
              <a:t>次询问，每次询问区间</a:t>
            </a:r>
            <a:r>
              <a:rPr lang="en-US" altLang="zh-CN" dirty="0"/>
              <a:t>【L</a:t>
            </a:r>
            <a:r>
              <a:rPr lang="zh-CN" altLang="en-US" dirty="0"/>
              <a:t>，</a:t>
            </a:r>
            <a:r>
              <a:rPr lang="en-US" altLang="zh-CN" dirty="0"/>
              <a:t>R】</a:t>
            </a:r>
            <a:r>
              <a:rPr lang="zh-CN" altLang="en-US" dirty="0"/>
              <a:t>中小于等于</a:t>
            </a:r>
            <a:r>
              <a:rPr lang="en-US" altLang="zh-CN" dirty="0"/>
              <a:t>k</a:t>
            </a:r>
            <a:r>
              <a:rPr lang="zh-CN" altLang="en-US" dirty="0"/>
              <a:t>的数有几个</a:t>
            </a:r>
            <a:endParaRPr lang="en-US" altLang="zh-CN" dirty="0"/>
          </a:p>
          <a:p>
            <a:r>
              <a:rPr lang="zh-CN" altLang="en-US" dirty="0"/>
              <a:t>题解：裸的主席树，注意要离散化。</a:t>
            </a:r>
          </a:p>
        </p:txBody>
      </p:sp>
    </p:spTree>
    <p:extLst>
      <p:ext uri="{BB962C8B-B14F-4D97-AF65-F5344CB8AC3E}">
        <p14:creationId xmlns:p14="http://schemas.microsoft.com/office/powerpoint/2010/main" val="12798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4348 To the moon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题意：给你长度为</a:t>
            </a:r>
            <a:r>
              <a:rPr lang="en-US" altLang="zh-CN" dirty="0"/>
              <a:t>n</a:t>
            </a:r>
            <a:r>
              <a:rPr lang="zh-CN" altLang="en-US" dirty="0"/>
              <a:t>的数组，共有四个操作：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对区间</a:t>
            </a:r>
            <a:r>
              <a:rPr lang="en-US" altLang="zh-CN" dirty="0"/>
              <a:t>【L</a:t>
            </a:r>
            <a:r>
              <a:rPr lang="zh-CN" altLang="en-US" dirty="0"/>
              <a:t>，</a:t>
            </a:r>
            <a:r>
              <a:rPr lang="en-US" altLang="zh-CN" dirty="0"/>
              <a:t>R】</a:t>
            </a:r>
            <a:r>
              <a:rPr lang="zh-CN" altLang="en-US" dirty="0"/>
              <a:t>增加</a:t>
            </a:r>
            <a:r>
              <a:rPr lang="en-US" altLang="zh-CN" dirty="0"/>
              <a:t>d</a:t>
            </a:r>
            <a:r>
              <a:rPr lang="zh-CN" altLang="en-US" dirty="0"/>
              <a:t>，并时间增加</a:t>
            </a:r>
            <a:r>
              <a:rPr lang="en-US" altLang="zh-CN" dirty="0"/>
              <a:t>1   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询问当前时间的区间</a:t>
            </a:r>
            <a:r>
              <a:rPr lang="en-US" altLang="zh-CN" dirty="0"/>
              <a:t>【L</a:t>
            </a:r>
            <a:r>
              <a:rPr lang="zh-CN" altLang="en-US" dirty="0"/>
              <a:t>，</a:t>
            </a:r>
            <a:r>
              <a:rPr lang="en-US" altLang="zh-CN" dirty="0"/>
              <a:t>R】</a:t>
            </a:r>
            <a:r>
              <a:rPr lang="zh-CN" altLang="en-US" dirty="0"/>
              <a:t>的和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询问时间为</a:t>
            </a:r>
            <a:r>
              <a:rPr lang="en-US" altLang="zh-CN" dirty="0"/>
              <a:t>T</a:t>
            </a:r>
            <a:r>
              <a:rPr lang="zh-CN" altLang="en-US" dirty="0"/>
              <a:t>时的区间</a:t>
            </a:r>
            <a:r>
              <a:rPr lang="en-US" altLang="zh-CN" dirty="0"/>
              <a:t>【L</a:t>
            </a:r>
            <a:r>
              <a:rPr lang="zh-CN" altLang="en-US" dirty="0"/>
              <a:t>，</a:t>
            </a:r>
            <a:r>
              <a:rPr lang="en-US" altLang="zh-CN" dirty="0"/>
              <a:t>R】</a:t>
            </a:r>
            <a:r>
              <a:rPr lang="zh-CN" altLang="en-US" dirty="0"/>
              <a:t>的和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返回到时间为</a:t>
            </a:r>
            <a:r>
              <a:rPr lang="en-US" altLang="zh-CN" dirty="0"/>
              <a:t>T</a:t>
            </a:r>
            <a:r>
              <a:rPr lang="zh-CN" altLang="en-US" dirty="0"/>
              <a:t>的时候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题解：既然有历史版本，肯定是用主席树了，需要主席树的区间修改，一种办法是在遇到有延迟更新的区间的时候重新开左右儿子来</a:t>
            </a:r>
            <a:r>
              <a:rPr lang="en-US" altLang="zh-CN" dirty="0"/>
              <a:t>pushdown </a:t>
            </a:r>
            <a:r>
              <a:rPr lang="zh-CN" altLang="en-US" dirty="0"/>
              <a:t>标记，但是这题严格一点的数据就能把他卡成空间为</a:t>
            </a:r>
            <a:r>
              <a:rPr lang="en-US" altLang="zh-CN" dirty="0"/>
              <a:t>n*n*</a:t>
            </a:r>
            <a:r>
              <a:rPr lang="en-US" altLang="zh-CN" dirty="0" err="1"/>
              <a:t>logn</a:t>
            </a:r>
            <a:r>
              <a:rPr lang="zh-CN" altLang="en-US" dirty="0"/>
              <a:t>。所以还有一种办法就是，永久化标记，不</a:t>
            </a:r>
            <a:r>
              <a:rPr lang="en-US" altLang="zh-CN" dirty="0"/>
              <a:t>pushdown</a:t>
            </a:r>
            <a:r>
              <a:rPr lang="zh-CN" altLang="en-US" dirty="0"/>
              <a:t>，这时候就可以大大节省空间了，</a:t>
            </a:r>
            <a:r>
              <a:rPr lang="en-US" altLang="zh-CN" dirty="0" err="1"/>
              <a:t>nlogn</a:t>
            </a:r>
            <a:r>
              <a:rPr lang="zh-CN" altLang="en-US" dirty="0"/>
              <a:t>的空间复杂度。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4348 To the moon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6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- COT Count on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题意：给一颗树和树上每个点的权值，求树上节点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路径上的第</a:t>
            </a:r>
            <a:r>
              <a:rPr lang="en-US" altLang="zh-CN" dirty="0"/>
              <a:t>k</a:t>
            </a:r>
            <a:r>
              <a:rPr lang="zh-CN" altLang="en-US" dirty="0"/>
              <a:t>大。</a:t>
            </a:r>
          </a:p>
        </p:txBody>
      </p:sp>
    </p:spTree>
    <p:extLst>
      <p:ext uri="{BB962C8B-B14F-4D97-AF65-F5344CB8AC3E}">
        <p14:creationId xmlns:p14="http://schemas.microsoft.com/office/powerpoint/2010/main" val="1012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什么是可持久化数据结构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就是支持访问任意历史版本以及在历史版本上修改的数据结构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有哪些可持久化数据结构？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可持久化线段树</a:t>
            </a:r>
            <a:endParaRPr lang="en-US" altLang="zh-CN" dirty="0"/>
          </a:p>
          <a:p>
            <a:r>
              <a:rPr lang="zh-CN" altLang="en-US" dirty="0"/>
              <a:t>可持久化平衡树</a:t>
            </a:r>
            <a:endParaRPr lang="en-US" altLang="zh-CN" dirty="0"/>
          </a:p>
          <a:p>
            <a:r>
              <a:rPr lang="zh-CN" altLang="en-US" dirty="0"/>
              <a:t>可持久化字典树</a:t>
            </a:r>
            <a:endParaRPr lang="en-US" altLang="zh-CN" dirty="0"/>
          </a:p>
          <a:p>
            <a:r>
              <a:rPr lang="zh-CN" altLang="en-US" dirty="0"/>
              <a:t>可持久化并查集</a:t>
            </a:r>
            <a:endParaRPr lang="en-US" altLang="zh-CN" dirty="0"/>
          </a:p>
          <a:p>
            <a:r>
              <a:rPr lang="zh-CN" altLang="en-US" dirty="0"/>
              <a:t>等等</a:t>
            </a:r>
            <a:r>
              <a:rPr lang="en-US" altLang="zh-CN" dirty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8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可持久化线段树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先来考虑只有单点修改</a:t>
            </a:r>
            <a:endParaRPr lang="en-US" altLang="zh-CN"/>
          </a:p>
          <a:p>
            <a:r>
              <a:rPr lang="zh-CN" altLang="en-US"/>
              <a:t>暴力的实现：每次修改操作都把原树复制一遍然后再修改</a:t>
            </a:r>
            <a:endParaRPr lang="en-US" altLang="zh-CN"/>
          </a:p>
          <a:p>
            <a:r>
              <a:rPr lang="zh-CN" altLang="en-US"/>
              <a:t>然而这样的时空复杂度都变成了</a:t>
            </a:r>
            <a:r>
              <a:rPr lang="en-US" altLang="zh-CN"/>
              <a:t>O(nm)</a:t>
            </a:r>
            <a:r>
              <a:rPr lang="zh-CN" altLang="en-US"/>
              <a:t>，根本无法承受</a:t>
            </a:r>
            <a:endParaRPr lang="en-US" altLang="zh-CN"/>
          </a:p>
          <a:p>
            <a:r>
              <a:rPr lang="zh-CN" altLang="en-US"/>
              <a:t>考虑进行修改操作的时候发生了什么</a:t>
            </a:r>
            <a:endParaRPr lang="en-US" altLang="zh-CN"/>
          </a:p>
          <a:p>
            <a:r>
              <a:rPr lang="zh-CN" altLang="en-US"/>
              <a:t>我们只修改了从根到叶子的一条链，如图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8300" y="4114801"/>
            <a:ext cx="3621406" cy="22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7451" y="4114800"/>
            <a:ext cx="3691890" cy="21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>
            <a:off x="5410200" y="5314950"/>
            <a:ext cx="685800" cy="190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可持久化线段树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我们发现这些子树完全没有变化，因此在新树中我们可以直接把指向这些子树的边连到原树上去，如图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8676" y="1628776"/>
            <a:ext cx="2828924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任意多边形 5"/>
          <p:cNvSpPr/>
          <p:nvPr/>
        </p:nvSpPr>
        <p:spPr>
          <a:xfrm>
            <a:off x="4779646" y="1836421"/>
            <a:ext cx="1205864" cy="1390650"/>
          </a:xfrm>
          <a:custGeom>
            <a:avLst/>
            <a:gdLst>
              <a:gd name="connsiteX0" fmla="*/ 342900 w 1310054"/>
              <a:gd name="connsiteY0" fmla="*/ 20259 h 1484760"/>
              <a:gd name="connsiteX1" fmla="*/ 316523 w 1310054"/>
              <a:gd name="connsiteY1" fmla="*/ 55429 h 1484760"/>
              <a:gd name="connsiteX2" fmla="*/ 298939 w 1310054"/>
              <a:gd name="connsiteY2" fmla="*/ 81806 h 1484760"/>
              <a:gd name="connsiteX3" fmla="*/ 272562 w 1310054"/>
              <a:gd name="connsiteY3" fmla="*/ 108183 h 1484760"/>
              <a:gd name="connsiteX4" fmla="*/ 237393 w 1310054"/>
              <a:gd name="connsiteY4" fmla="*/ 169729 h 1484760"/>
              <a:gd name="connsiteX5" fmla="*/ 228600 w 1310054"/>
              <a:gd name="connsiteY5" fmla="*/ 204898 h 1484760"/>
              <a:gd name="connsiteX6" fmla="*/ 202223 w 1310054"/>
              <a:gd name="connsiteY6" fmla="*/ 248859 h 1484760"/>
              <a:gd name="connsiteX7" fmla="*/ 175847 w 1310054"/>
              <a:gd name="connsiteY7" fmla="*/ 345575 h 1484760"/>
              <a:gd name="connsiteX8" fmla="*/ 167054 w 1310054"/>
              <a:gd name="connsiteY8" fmla="*/ 371952 h 1484760"/>
              <a:gd name="connsiteX9" fmla="*/ 149470 w 1310054"/>
              <a:gd name="connsiteY9" fmla="*/ 407121 h 1484760"/>
              <a:gd name="connsiteX10" fmla="*/ 140677 w 1310054"/>
              <a:gd name="connsiteY10" fmla="*/ 442290 h 1484760"/>
              <a:gd name="connsiteX11" fmla="*/ 123093 w 1310054"/>
              <a:gd name="connsiteY11" fmla="*/ 468667 h 1484760"/>
              <a:gd name="connsiteX12" fmla="*/ 96716 w 1310054"/>
              <a:gd name="connsiteY12" fmla="*/ 556590 h 1484760"/>
              <a:gd name="connsiteX13" fmla="*/ 87923 w 1310054"/>
              <a:gd name="connsiteY13" fmla="*/ 600552 h 1484760"/>
              <a:gd name="connsiteX14" fmla="*/ 70339 w 1310054"/>
              <a:gd name="connsiteY14" fmla="*/ 626929 h 1484760"/>
              <a:gd name="connsiteX15" fmla="*/ 52754 w 1310054"/>
              <a:gd name="connsiteY15" fmla="*/ 741229 h 1484760"/>
              <a:gd name="connsiteX16" fmla="*/ 35170 w 1310054"/>
              <a:gd name="connsiteY16" fmla="*/ 776398 h 1484760"/>
              <a:gd name="connsiteX17" fmla="*/ 17585 w 1310054"/>
              <a:gd name="connsiteY17" fmla="*/ 846736 h 1484760"/>
              <a:gd name="connsiteX18" fmla="*/ 0 w 1310054"/>
              <a:gd name="connsiteY18" fmla="*/ 917075 h 1484760"/>
              <a:gd name="connsiteX19" fmla="*/ 8793 w 1310054"/>
              <a:gd name="connsiteY19" fmla="*/ 1092921 h 1484760"/>
              <a:gd name="connsiteX20" fmla="*/ 26377 w 1310054"/>
              <a:gd name="connsiteY20" fmla="*/ 1198429 h 1484760"/>
              <a:gd name="connsiteX21" fmla="*/ 52754 w 1310054"/>
              <a:gd name="connsiteY21" fmla="*/ 1286352 h 1484760"/>
              <a:gd name="connsiteX22" fmla="*/ 123093 w 1310054"/>
              <a:gd name="connsiteY22" fmla="*/ 1374275 h 1484760"/>
              <a:gd name="connsiteX23" fmla="*/ 492370 w 1310054"/>
              <a:gd name="connsiteY23" fmla="*/ 1383067 h 1484760"/>
              <a:gd name="connsiteX24" fmla="*/ 536331 w 1310054"/>
              <a:gd name="connsiteY24" fmla="*/ 1400652 h 1484760"/>
              <a:gd name="connsiteX25" fmla="*/ 624254 w 1310054"/>
              <a:gd name="connsiteY25" fmla="*/ 1418236 h 1484760"/>
              <a:gd name="connsiteX26" fmla="*/ 1204547 w 1310054"/>
              <a:gd name="connsiteY26" fmla="*/ 1409444 h 1484760"/>
              <a:gd name="connsiteX27" fmla="*/ 1230923 w 1310054"/>
              <a:gd name="connsiteY27" fmla="*/ 1391859 h 1484760"/>
              <a:gd name="connsiteX28" fmla="*/ 1266093 w 1310054"/>
              <a:gd name="connsiteY28" fmla="*/ 1383067 h 1484760"/>
              <a:gd name="connsiteX29" fmla="*/ 1274885 w 1310054"/>
              <a:gd name="connsiteY29" fmla="*/ 1356690 h 1484760"/>
              <a:gd name="connsiteX30" fmla="*/ 1292470 w 1310054"/>
              <a:gd name="connsiteY30" fmla="*/ 1330313 h 1484760"/>
              <a:gd name="connsiteX31" fmla="*/ 1310054 w 1310054"/>
              <a:gd name="connsiteY31" fmla="*/ 1084129 h 1484760"/>
              <a:gd name="connsiteX32" fmla="*/ 1301262 w 1310054"/>
              <a:gd name="connsiteY32" fmla="*/ 670890 h 1484760"/>
              <a:gd name="connsiteX33" fmla="*/ 1283677 w 1310054"/>
              <a:gd name="connsiteY33" fmla="*/ 644513 h 1484760"/>
              <a:gd name="connsiteX34" fmla="*/ 1257300 w 1310054"/>
              <a:gd name="connsiteY34" fmla="*/ 574175 h 1484760"/>
              <a:gd name="connsiteX35" fmla="*/ 1230923 w 1310054"/>
              <a:gd name="connsiteY35" fmla="*/ 521421 h 1484760"/>
              <a:gd name="connsiteX36" fmla="*/ 1222131 w 1310054"/>
              <a:gd name="connsiteY36" fmla="*/ 495044 h 1484760"/>
              <a:gd name="connsiteX37" fmla="*/ 1204547 w 1310054"/>
              <a:gd name="connsiteY37" fmla="*/ 468667 h 1484760"/>
              <a:gd name="connsiteX38" fmla="*/ 1186962 w 1310054"/>
              <a:gd name="connsiteY38" fmla="*/ 433498 h 1484760"/>
              <a:gd name="connsiteX39" fmla="*/ 1151793 w 1310054"/>
              <a:gd name="connsiteY39" fmla="*/ 380744 h 1484760"/>
              <a:gd name="connsiteX40" fmla="*/ 1116623 w 1310054"/>
              <a:gd name="connsiteY40" fmla="*/ 319198 h 1484760"/>
              <a:gd name="connsiteX41" fmla="*/ 1090247 w 1310054"/>
              <a:gd name="connsiteY41" fmla="*/ 292821 h 1484760"/>
              <a:gd name="connsiteX42" fmla="*/ 1037493 w 1310054"/>
              <a:gd name="connsiteY42" fmla="*/ 222483 h 1484760"/>
              <a:gd name="connsiteX43" fmla="*/ 1002323 w 1310054"/>
              <a:gd name="connsiteY43" fmla="*/ 160936 h 1484760"/>
              <a:gd name="connsiteX44" fmla="*/ 967154 w 1310054"/>
              <a:gd name="connsiteY44" fmla="*/ 125767 h 1484760"/>
              <a:gd name="connsiteX45" fmla="*/ 905608 w 1310054"/>
              <a:gd name="connsiteY45" fmla="*/ 55429 h 1484760"/>
              <a:gd name="connsiteX46" fmla="*/ 879231 w 1310054"/>
              <a:gd name="connsiteY46" fmla="*/ 37844 h 1484760"/>
              <a:gd name="connsiteX47" fmla="*/ 835270 w 1310054"/>
              <a:gd name="connsiteY47" fmla="*/ 29052 h 1484760"/>
              <a:gd name="connsiteX48" fmla="*/ 729762 w 1310054"/>
              <a:gd name="connsiteY48" fmla="*/ 11467 h 1484760"/>
              <a:gd name="connsiteX49" fmla="*/ 694593 w 1310054"/>
              <a:gd name="connsiteY49" fmla="*/ 2675 h 1484760"/>
              <a:gd name="connsiteX50" fmla="*/ 342900 w 1310054"/>
              <a:gd name="connsiteY50" fmla="*/ 20259 h 14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10054" h="1484760">
                <a:moveTo>
                  <a:pt x="342900" y="20259"/>
                </a:moveTo>
                <a:cubicBezTo>
                  <a:pt x="279888" y="29051"/>
                  <a:pt x="325040" y="43504"/>
                  <a:pt x="316523" y="55429"/>
                </a:cubicBezTo>
                <a:cubicBezTo>
                  <a:pt x="310381" y="64028"/>
                  <a:pt x="305704" y="73688"/>
                  <a:pt x="298939" y="81806"/>
                </a:cubicBezTo>
                <a:cubicBezTo>
                  <a:pt x="290979" y="91358"/>
                  <a:pt x="281354" y="99391"/>
                  <a:pt x="272562" y="108183"/>
                </a:cubicBezTo>
                <a:cubicBezTo>
                  <a:pt x="245672" y="188853"/>
                  <a:pt x="290620" y="63277"/>
                  <a:pt x="237393" y="169729"/>
                </a:cubicBezTo>
                <a:cubicBezTo>
                  <a:pt x="231989" y="180537"/>
                  <a:pt x="233508" y="193856"/>
                  <a:pt x="228600" y="204898"/>
                </a:cubicBezTo>
                <a:cubicBezTo>
                  <a:pt x="221659" y="220514"/>
                  <a:pt x="211015" y="234205"/>
                  <a:pt x="202223" y="248859"/>
                </a:cubicBezTo>
                <a:cubicBezTo>
                  <a:pt x="189797" y="310992"/>
                  <a:pt x="198155" y="278650"/>
                  <a:pt x="175847" y="345575"/>
                </a:cubicBezTo>
                <a:cubicBezTo>
                  <a:pt x="172916" y="354367"/>
                  <a:pt x="171199" y="363662"/>
                  <a:pt x="167054" y="371952"/>
                </a:cubicBezTo>
                <a:cubicBezTo>
                  <a:pt x="161193" y="383675"/>
                  <a:pt x="154072" y="394849"/>
                  <a:pt x="149470" y="407121"/>
                </a:cubicBezTo>
                <a:cubicBezTo>
                  <a:pt x="145227" y="418435"/>
                  <a:pt x="145437" y="431183"/>
                  <a:pt x="140677" y="442290"/>
                </a:cubicBezTo>
                <a:cubicBezTo>
                  <a:pt x="136514" y="452003"/>
                  <a:pt x="127385" y="459011"/>
                  <a:pt x="123093" y="468667"/>
                </a:cubicBezTo>
                <a:cubicBezTo>
                  <a:pt x="113350" y="490590"/>
                  <a:pt x="102400" y="531011"/>
                  <a:pt x="96716" y="556590"/>
                </a:cubicBezTo>
                <a:cubicBezTo>
                  <a:pt x="93474" y="571178"/>
                  <a:pt x="93170" y="586559"/>
                  <a:pt x="87923" y="600552"/>
                </a:cubicBezTo>
                <a:cubicBezTo>
                  <a:pt x="84213" y="610446"/>
                  <a:pt x="76200" y="618137"/>
                  <a:pt x="70339" y="626929"/>
                </a:cubicBezTo>
                <a:cubicBezTo>
                  <a:pt x="67253" y="654707"/>
                  <a:pt x="64778" y="709164"/>
                  <a:pt x="52754" y="741229"/>
                </a:cubicBezTo>
                <a:cubicBezTo>
                  <a:pt x="48152" y="753501"/>
                  <a:pt x="39315" y="763964"/>
                  <a:pt x="35170" y="776398"/>
                </a:cubicBezTo>
                <a:cubicBezTo>
                  <a:pt x="27528" y="799325"/>
                  <a:pt x="25227" y="823808"/>
                  <a:pt x="17585" y="846736"/>
                </a:cubicBezTo>
                <a:cubicBezTo>
                  <a:pt x="4067" y="887290"/>
                  <a:pt x="10611" y="864025"/>
                  <a:pt x="0" y="917075"/>
                </a:cubicBezTo>
                <a:cubicBezTo>
                  <a:pt x="2931" y="975690"/>
                  <a:pt x="4457" y="1034393"/>
                  <a:pt x="8793" y="1092921"/>
                </a:cubicBezTo>
                <a:cubicBezTo>
                  <a:pt x="10832" y="1120442"/>
                  <a:pt x="19915" y="1169350"/>
                  <a:pt x="26377" y="1198429"/>
                </a:cubicBezTo>
                <a:cubicBezTo>
                  <a:pt x="35233" y="1238279"/>
                  <a:pt x="38149" y="1242537"/>
                  <a:pt x="52754" y="1286352"/>
                </a:cubicBezTo>
                <a:cubicBezTo>
                  <a:pt x="64377" y="1321221"/>
                  <a:pt x="78946" y="1372313"/>
                  <a:pt x="123093" y="1374275"/>
                </a:cubicBezTo>
                <a:cubicBezTo>
                  <a:pt x="246099" y="1379742"/>
                  <a:pt x="369278" y="1380136"/>
                  <a:pt x="492370" y="1383067"/>
                </a:cubicBezTo>
                <a:cubicBezTo>
                  <a:pt x="507024" y="1388929"/>
                  <a:pt x="521358" y="1395661"/>
                  <a:pt x="536331" y="1400652"/>
                </a:cubicBezTo>
                <a:cubicBezTo>
                  <a:pt x="562561" y="1409395"/>
                  <a:pt x="598284" y="1413908"/>
                  <a:pt x="624254" y="1418236"/>
                </a:cubicBezTo>
                <a:cubicBezTo>
                  <a:pt x="823812" y="1484760"/>
                  <a:pt x="682624" y="1441076"/>
                  <a:pt x="1204547" y="1409444"/>
                </a:cubicBezTo>
                <a:cubicBezTo>
                  <a:pt x="1215094" y="1408805"/>
                  <a:pt x="1221211" y="1396022"/>
                  <a:pt x="1230923" y="1391859"/>
                </a:cubicBezTo>
                <a:cubicBezTo>
                  <a:pt x="1242030" y="1387099"/>
                  <a:pt x="1254370" y="1385998"/>
                  <a:pt x="1266093" y="1383067"/>
                </a:cubicBezTo>
                <a:cubicBezTo>
                  <a:pt x="1269024" y="1374275"/>
                  <a:pt x="1270740" y="1364979"/>
                  <a:pt x="1274885" y="1356690"/>
                </a:cubicBezTo>
                <a:cubicBezTo>
                  <a:pt x="1279611" y="1347238"/>
                  <a:pt x="1291118" y="1340793"/>
                  <a:pt x="1292470" y="1330313"/>
                </a:cubicBezTo>
                <a:cubicBezTo>
                  <a:pt x="1302998" y="1248719"/>
                  <a:pt x="1304193" y="1166190"/>
                  <a:pt x="1310054" y="1084129"/>
                </a:cubicBezTo>
                <a:cubicBezTo>
                  <a:pt x="1307123" y="946383"/>
                  <a:pt x="1309514" y="808420"/>
                  <a:pt x="1301262" y="670890"/>
                </a:cubicBezTo>
                <a:cubicBezTo>
                  <a:pt x="1300629" y="660342"/>
                  <a:pt x="1287387" y="654407"/>
                  <a:pt x="1283677" y="644513"/>
                </a:cubicBezTo>
                <a:cubicBezTo>
                  <a:pt x="1251083" y="557596"/>
                  <a:pt x="1298540" y="636034"/>
                  <a:pt x="1257300" y="574175"/>
                </a:cubicBezTo>
                <a:cubicBezTo>
                  <a:pt x="1235201" y="507876"/>
                  <a:pt x="1265011" y="589598"/>
                  <a:pt x="1230923" y="521421"/>
                </a:cubicBezTo>
                <a:cubicBezTo>
                  <a:pt x="1226778" y="513132"/>
                  <a:pt x="1226276" y="503334"/>
                  <a:pt x="1222131" y="495044"/>
                </a:cubicBezTo>
                <a:cubicBezTo>
                  <a:pt x="1217405" y="485593"/>
                  <a:pt x="1209790" y="477842"/>
                  <a:pt x="1204547" y="468667"/>
                </a:cubicBezTo>
                <a:cubicBezTo>
                  <a:pt x="1198044" y="457287"/>
                  <a:pt x="1193705" y="444737"/>
                  <a:pt x="1186962" y="433498"/>
                </a:cubicBezTo>
                <a:cubicBezTo>
                  <a:pt x="1176089" y="415376"/>
                  <a:pt x="1158477" y="400793"/>
                  <a:pt x="1151793" y="380744"/>
                </a:cubicBezTo>
                <a:cubicBezTo>
                  <a:pt x="1140202" y="345974"/>
                  <a:pt x="1145658" y="353072"/>
                  <a:pt x="1116623" y="319198"/>
                </a:cubicBezTo>
                <a:cubicBezTo>
                  <a:pt x="1108531" y="309757"/>
                  <a:pt x="1097707" y="302768"/>
                  <a:pt x="1090247" y="292821"/>
                </a:cubicBezTo>
                <a:cubicBezTo>
                  <a:pt x="1024707" y="205433"/>
                  <a:pt x="1099794" y="284782"/>
                  <a:pt x="1037493" y="222483"/>
                </a:cubicBezTo>
                <a:cubicBezTo>
                  <a:pt x="1027513" y="202524"/>
                  <a:pt x="1017237" y="178336"/>
                  <a:pt x="1002323" y="160936"/>
                </a:cubicBezTo>
                <a:cubicBezTo>
                  <a:pt x="991534" y="148348"/>
                  <a:pt x="978168" y="138158"/>
                  <a:pt x="967154" y="125767"/>
                </a:cubicBezTo>
                <a:cubicBezTo>
                  <a:pt x="940007" y="95227"/>
                  <a:pt x="934792" y="79749"/>
                  <a:pt x="905608" y="55429"/>
                </a:cubicBezTo>
                <a:cubicBezTo>
                  <a:pt x="897490" y="48664"/>
                  <a:pt x="889125" y="41554"/>
                  <a:pt x="879231" y="37844"/>
                </a:cubicBezTo>
                <a:cubicBezTo>
                  <a:pt x="865239" y="32597"/>
                  <a:pt x="849986" y="31649"/>
                  <a:pt x="835270" y="29052"/>
                </a:cubicBezTo>
                <a:cubicBezTo>
                  <a:pt x="800158" y="22856"/>
                  <a:pt x="764352" y="20114"/>
                  <a:pt x="729762" y="11467"/>
                </a:cubicBezTo>
                <a:cubicBezTo>
                  <a:pt x="718039" y="8536"/>
                  <a:pt x="706674" y="2938"/>
                  <a:pt x="694593" y="2675"/>
                </a:cubicBezTo>
                <a:cubicBezTo>
                  <a:pt x="571530" y="0"/>
                  <a:pt x="405912" y="11467"/>
                  <a:pt x="342900" y="20259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2160"/>
          </a:p>
        </p:txBody>
      </p:sp>
      <p:sp>
        <p:nvSpPr>
          <p:cNvPr id="7" name="任意多边形 6"/>
          <p:cNvSpPr/>
          <p:nvPr/>
        </p:nvSpPr>
        <p:spPr>
          <a:xfrm>
            <a:off x="6250306" y="2756536"/>
            <a:ext cx="308610" cy="424814"/>
          </a:xfrm>
          <a:custGeom>
            <a:avLst/>
            <a:gdLst>
              <a:gd name="connsiteX0" fmla="*/ 256783 w 335914"/>
              <a:gd name="connsiteY0" fmla="*/ 22978 h 454688"/>
              <a:gd name="connsiteX1" fmla="*/ 230406 w 335914"/>
              <a:gd name="connsiteY1" fmla="*/ 14186 h 454688"/>
              <a:gd name="connsiteX2" fmla="*/ 177653 w 335914"/>
              <a:gd name="connsiteY2" fmla="*/ 31770 h 454688"/>
              <a:gd name="connsiteX3" fmla="*/ 116106 w 335914"/>
              <a:gd name="connsiteY3" fmla="*/ 66939 h 454688"/>
              <a:gd name="connsiteX4" fmla="*/ 63353 w 335914"/>
              <a:gd name="connsiteY4" fmla="*/ 102109 h 454688"/>
              <a:gd name="connsiteX5" fmla="*/ 45768 w 335914"/>
              <a:gd name="connsiteY5" fmla="*/ 128486 h 454688"/>
              <a:gd name="connsiteX6" fmla="*/ 19391 w 335914"/>
              <a:gd name="connsiteY6" fmla="*/ 146070 h 454688"/>
              <a:gd name="connsiteX7" fmla="*/ 1806 w 335914"/>
              <a:gd name="connsiteY7" fmla="*/ 198824 h 454688"/>
              <a:gd name="connsiteX8" fmla="*/ 19391 w 335914"/>
              <a:gd name="connsiteY8" fmla="*/ 409839 h 454688"/>
              <a:gd name="connsiteX9" fmla="*/ 98522 w 335914"/>
              <a:gd name="connsiteY9" fmla="*/ 453801 h 454688"/>
              <a:gd name="connsiteX10" fmla="*/ 239199 w 335914"/>
              <a:gd name="connsiteY10" fmla="*/ 445009 h 454688"/>
              <a:gd name="connsiteX11" fmla="*/ 265576 w 335914"/>
              <a:gd name="connsiteY11" fmla="*/ 418632 h 454688"/>
              <a:gd name="connsiteX12" fmla="*/ 309537 w 335914"/>
              <a:gd name="connsiteY12" fmla="*/ 401047 h 454688"/>
              <a:gd name="connsiteX13" fmla="*/ 335914 w 335914"/>
              <a:gd name="connsiteY13" fmla="*/ 348293 h 454688"/>
              <a:gd name="connsiteX14" fmla="*/ 318329 w 335914"/>
              <a:gd name="connsiteY14" fmla="*/ 225201 h 454688"/>
              <a:gd name="connsiteX15" fmla="*/ 309537 w 335914"/>
              <a:gd name="connsiteY15" fmla="*/ 198824 h 454688"/>
              <a:gd name="connsiteX16" fmla="*/ 300745 w 335914"/>
              <a:gd name="connsiteY16" fmla="*/ 119693 h 454688"/>
              <a:gd name="connsiteX17" fmla="*/ 283160 w 335914"/>
              <a:gd name="connsiteY17" fmla="*/ 93316 h 454688"/>
              <a:gd name="connsiteX18" fmla="*/ 256783 w 335914"/>
              <a:gd name="connsiteY18" fmla="*/ 22978 h 45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5914" h="454688">
                <a:moveTo>
                  <a:pt x="256783" y="22978"/>
                </a:moveTo>
                <a:cubicBezTo>
                  <a:pt x="247991" y="9790"/>
                  <a:pt x="239617" y="13163"/>
                  <a:pt x="230406" y="14186"/>
                </a:cubicBezTo>
                <a:cubicBezTo>
                  <a:pt x="211984" y="16233"/>
                  <a:pt x="177653" y="31770"/>
                  <a:pt x="177653" y="31770"/>
                </a:cubicBezTo>
                <a:cubicBezTo>
                  <a:pt x="86400" y="92607"/>
                  <a:pt x="227670" y="0"/>
                  <a:pt x="116106" y="66939"/>
                </a:cubicBezTo>
                <a:cubicBezTo>
                  <a:pt x="97984" y="77812"/>
                  <a:pt x="63353" y="102109"/>
                  <a:pt x="63353" y="102109"/>
                </a:cubicBezTo>
                <a:cubicBezTo>
                  <a:pt x="57491" y="110901"/>
                  <a:pt x="53240" y="121014"/>
                  <a:pt x="45768" y="128486"/>
                </a:cubicBezTo>
                <a:cubicBezTo>
                  <a:pt x="38296" y="135958"/>
                  <a:pt x="24992" y="137109"/>
                  <a:pt x="19391" y="146070"/>
                </a:cubicBezTo>
                <a:cubicBezTo>
                  <a:pt x="9567" y="161788"/>
                  <a:pt x="1806" y="198824"/>
                  <a:pt x="1806" y="198824"/>
                </a:cubicBezTo>
                <a:cubicBezTo>
                  <a:pt x="7668" y="269162"/>
                  <a:pt x="0" y="341973"/>
                  <a:pt x="19391" y="409839"/>
                </a:cubicBezTo>
                <a:cubicBezTo>
                  <a:pt x="25756" y="432117"/>
                  <a:pt x="75819" y="446234"/>
                  <a:pt x="98522" y="453801"/>
                </a:cubicBezTo>
                <a:cubicBezTo>
                  <a:pt x="145414" y="450870"/>
                  <a:pt x="193223" y="454688"/>
                  <a:pt x="239199" y="445009"/>
                </a:cubicBezTo>
                <a:cubicBezTo>
                  <a:pt x="251367" y="442447"/>
                  <a:pt x="255032" y="425222"/>
                  <a:pt x="265576" y="418632"/>
                </a:cubicBezTo>
                <a:cubicBezTo>
                  <a:pt x="278960" y="410267"/>
                  <a:pt x="294883" y="406909"/>
                  <a:pt x="309537" y="401047"/>
                </a:cubicBezTo>
                <a:cubicBezTo>
                  <a:pt x="318429" y="387710"/>
                  <a:pt x="335914" y="366495"/>
                  <a:pt x="335914" y="348293"/>
                </a:cubicBezTo>
                <a:cubicBezTo>
                  <a:pt x="335914" y="302739"/>
                  <a:pt x="330166" y="266629"/>
                  <a:pt x="318329" y="225201"/>
                </a:cubicBezTo>
                <a:cubicBezTo>
                  <a:pt x="315783" y="216290"/>
                  <a:pt x="312468" y="207616"/>
                  <a:pt x="309537" y="198824"/>
                </a:cubicBezTo>
                <a:cubicBezTo>
                  <a:pt x="306606" y="172447"/>
                  <a:pt x="307182" y="145440"/>
                  <a:pt x="300745" y="119693"/>
                </a:cubicBezTo>
                <a:cubicBezTo>
                  <a:pt x="298182" y="109441"/>
                  <a:pt x="286502" y="103341"/>
                  <a:pt x="283160" y="93316"/>
                </a:cubicBezTo>
                <a:cubicBezTo>
                  <a:pt x="271959" y="59713"/>
                  <a:pt x="265575" y="36166"/>
                  <a:pt x="256783" y="22978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2160"/>
          </a:p>
        </p:txBody>
      </p:sp>
      <p:sp>
        <p:nvSpPr>
          <p:cNvPr id="8" name="任意多边形 7"/>
          <p:cNvSpPr/>
          <p:nvPr/>
        </p:nvSpPr>
        <p:spPr>
          <a:xfrm>
            <a:off x="6598920" y="2331721"/>
            <a:ext cx="748666" cy="910590"/>
          </a:xfrm>
          <a:custGeom>
            <a:avLst/>
            <a:gdLst>
              <a:gd name="connsiteX0" fmla="*/ 430823 w 814181"/>
              <a:gd name="connsiteY0" fmla="*/ 1404 h 972552"/>
              <a:gd name="connsiteX1" fmla="*/ 237392 w 814181"/>
              <a:gd name="connsiteY1" fmla="*/ 10197 h 972552"/>
              <a:gd name="connsiteX2" fmla="*/ 211015 w 814181"/>
              <a:gd name="connsiteY2" fmla="*/ 36574 h 972552"/>
              <a:gd name="connsiteX3" fmla="*/ 184638 w 814181"/>
              <a:gd name="connsiteY3" fmla="*/ 45366 h 972552"/>
              <a:gd name="connsiteX4" fmla="*/ 87923 w 814181"/>
              <a:gd name="connsiteY4" fmla="*/ 159666 h 972552"/>
              <a:gd name="connsiteX5" fmla="*/ 79130 w 814181"/>
              <a:gd name="connsiteY5" fmla="*/ 186043 h 972552"/>
              <a:gd name="connsiteX6" fmla="*/ 61546 w 814181"/>
              <a:gd name="connsiteY6" fmla="*/ 317927 h 972552"/>
              <a:gd name="connsiteX7" fmla="*/ 52753 w 814181"/>
              <a:gd name="connsiteY7" fmla="*/ 370681 h 972552"/>
              <a:gd name="connsiteX8" fmla="*/ 26377 w 814181"/>
              <a:gd name="connsiteY8" fmla="*/ 423435 h 972552"/>
              <a:gd name="connsiteX9" fmla="*/ 0 w 814181"/>
              <a:gd name="connsiteY9" fmla="*/ 484981 h 972552"/>
              <a:gd name="connsiteX10" fmla="*/ 8792 w 814181"/>
              <a:gd name="connsiteY10" fmla="*/ 748750 h 972552"/>
              <a:gd name="connsiteX11" fmla="*/ 35169 w 814181"/>
              <a:gd name="connsiteY11" fmla="*/ 880635 h 972552"/>
              <a:gd name="connsiteX12" fmla="*/ 131884 w 814181"/>
              <a:gd name="connsiteY12" fmla="*/ 907012 h 972552"/>
              <a:gd name="connsiteX13" fmla="*/ 448407 w 814181"/>
              <a:gd name="connsiteY13" fmla="*/ 924597 h 972552"/>
              <a:gd name="connsiteX14" fmla="*/ 668215 w 814181"/>
              <a:gd name="connsiteY14" fmla="*/ 915804 h 972552"/>
              <a:gd name="connsiteX15" fmla="*/ 694592 w 814181"/>
              <a:gd name="connsiteY15" fmla="*/ 889427 h 972552"/>
              <a:gd name="connsiteX16" fmla="*/ 720969 w 814181"/>
              <a:gd name="connsiteY16" fmla="*/ 871843 h 972552"/>
              <a:gd name="connsiteX17" fmla="*/ 747346 w 814181"/>
              <a:gd name="connsiteY17" fmla="*/ 836674 h 972552"/>
              <a:gd name="connsiteX18" fmla="*/ 738553 w 814181"/>
              <a:gd name="connsiteY18" fmla="*/ 247589 h 972552"/>
              <a:gd name="connsiteX19" fmla="*/ 703384 w 814181"/>
              <a:gd name="connsiteY19" fmla="*/ 221212 h 972552"/>
              <a:gd name="connsiteX20" fmla="*/ 668215 w 814181"/>
              <a:gd name="connsiteY20" fmla="*/ 159666 h 972552"/>
              <a:gd name="connsiteX21" fmla="*/ 650630 w 814181"/>
              <a:gd name="connsiteY21" fmla="*/ 89327 h 972552"/>
              <a:gd name="connsiteX22" fmla="*/ 597877 w 814181"/>
              <a:gd name="connsiteY22" fmla="*/ 18989 h 972552"/>
              <a:gd name="connsiteX23" fmla="*/ 571500 w 814181"/>
              <a:gd name="connsiteY23" fmla="*/ 10197 h 972552"/>
              <a:gd name="connsiteX24" fmla="*/ 422030 w 814181"/>
              <a:gd name="connsiteY24" fmla="*/ 10197 h 972552"/>
              <a:gd name="connsiteX25" fmla="*/ 430823 w 814181"/>
              <a:gd name="connsiteY25" fmla="*/ 1404 h 97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181" h="972552">
                <a:moveTo>
                  <a:pt x="430823" y="1404"/>
                </a:moveTo>
                <a:cubicBezTo>
                  <a:pt x="400050" y="1404"/>
                  <a:pt x="301125" y="0"/>
                  <a:pt x="237392" y="10197"/>
                </a:cubicBezTo>
                <a:cubicBezTo>
                  <a:pt x="225114" y="12162"/>
                  <a:pt x="221361" y="29677"/>
                  <a:pt x="211015" y="36574"/>
                </a:cubicBezTo>
                <a:cubicBezTo>
                  <a:pt x="203304" y="41715"/>
                  <a:pt x="193430" y="42435"/>
                  <a:pt x="184638" y="45366"/>
                </a:cubicBezTo>
                <a:cubicBezTo>
                  <a:pt x="130306" y="99698"/>
                  <a:pt x="116882" y="101749"/>
                  <a:pt x="87923" y="159666"/>
                </a:cubicBezTo>
                <a:cubicBezTo>
                  <a:pt x="83778" y="167956"/>
                  <a:pt x="82061" y="177251"/>
                  <a:pt x="79130" y="186043"/>
                </a:cubicBezTo>
                <a:cubicBezTo>
                  <a:pt x="73269" y="230004"/>
                  <a:pt x="67818" y="274022"/>
                  <a:pt x="61546" y="317927"/>
                </a:cubicBezTo>
                <a:cubicBezTo>
                  <a:pt x="59025" y="335575"/>
                  <a:pt x="56620" y="353278"/>
                  <a:pt x="52753" y="370681"/>
                </a:cubicBezTo>
                <a:cubicBezTo>
                  <a:pt x="45426" y="403654"/>
                  <a:pt x="43622" y="393256"/>
                  <a:pt x="26377" y="423435"/>
                </a:cubicBezTo>
                <a:cubicBezTo>
                  <a:pt x="8992" y="453859"/>
                  <a:pt x="9865" y="455386"/>
                  <a:pt x="0" y="484981"/>
                </a:cubicBezTo>
                <a:cubicBezTo>
                  <a:pt x="2931" y="572904"/>
                  <a:pt x="4608" y="660878"/>
                  <a:pt x="8792" y="748750"/>
                </a:cubicBezTo>
                <a:cubicBezTo>
                  <a:pt x="8861" y="750197"/>
                  <a:pt x="882" y="859206"/>
                  <a:pt x="35169" y="880635"/>
                </a:cubicBezTo>
                <a:cubicBezTo>
                  <a:pt x="56168" y="893760"/>
                  <a:pt x="106778" y="901991"/>
                  <a:pt x="131884" y="907012"/>
                </a:cubicBezTo>
                <a:cubicBezTo>
                  <a:pt x="262964" y="972552"/>
                  <a:pt x="166591" y="934845"/>
                  <a:pt x="448407" y="924597"/>
                </a:cubicBezTo>
                <a:lnTo>
                  <a:pt x="668215" y="915804"/>
                </a:lnTo>
                <a:cubicBezTo>
                  <a:pt x="677007" y="907012"/>
                  <a:pt x="685040" y="897387"/>
                  <a:pt x="694592" y="889427"/>
                </a:cubicBezTo>
                <a:cubicBezTo>
                  <a:pt x="702710" y="882662"/>
                  <a:pt x="713497" y="879315"/>
                  <a:pt x="720969" y="871843"/>
                </a:cubicBezTo>
                <a:cubicBezTo>
                  <a:pt x="731331" y="861481"/>
                  <a:pt x="738554" y="848397"/>
                  <a:pt x="747346" y="836674"/>
                </a:cubicBezTo>
                <a:cubicBezTo>
                  <a:pt x="814181" y="636160"/>
                  <a:pt x="782713" y="740702"/>
                  <a:pt x="738553" y="247589"/>
                </a:cubicBezTo>
                <a:cubicBezTo>
                  <a:pt x="737246" y="232994"/>
                  <a:pt x="715107" y="230004"/>
                  <a:pt x="703384" y="221212"/>
                </a:cubicBezTo>
                <a:cubicBezTo>
                  <a:pt x="684789" y="146830"/>
                  <a:pt x="710121" y="222525"/>
                  <a:pt x="668215" y="159666"/>
                </a:cubicBezTo>
                <a:cubicBezTo>
                  <a:pt x="658526" y="145133"/>
                  <a:pt x="655067" y="100418"/>
                  <a:pt x="650630" y="89327"/>
                </a:cubicBezTo>
                <a:cubicBezTo>
                  <a:pt x="642365" y="68665"/>
                  <a:pt x="618504" y="32740"/>
                  <a:pt x="597877" y="18989"/>
                </a:cubicBezTo>
                <a:cubicBezTo>
                  <a:pt x="590166" y="13848"/>
                  <a:pt x="580292" y="13128"/>
                  <a:pt x="571500" y="10197"/>
                </a:cubicBezTo>
                <a:cubicBezTo>
                  <a:pt x="494657" y="21174"/>
                  <a:pt x="510873" y="23865"/>
                  <a:pt x="422030" y="10197"/>
                </a:cubicBezTo>
                <a:cubicBezTo>
                  <a:pt x="412870" y="8788"/>
                  <a:pt x="461596" y="1404"/>
                  <a:pt x="430823" y="1404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216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1010" y="4606927"/>
            <a:ext cx="3429000" cy="220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80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这样我们一次修改就只会新增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个结点，时空复杂度都是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r>
              <a:rPr lang="zh-CN" altLang="en-US" dirty="0"/>
              <a:t>，就可以接受了</a:t>
            </a:r>
            <a:endParaRPr lang="en-US" altLang="zh-CN" dirty="0"/>
          </a:p>
          <a:p>
            <a:r>
              <a:rPr lang="zh-CN" altLang="en-US" dirty="0"/>
              <a:t>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4B5456-D6D0-4F2D-A94E-8765EFDF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52" y="2814761"/>
            <a:ext cx="6714286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27443" y="87788"/>
            <a:ext cx="10515600" cy="1325563"/>
          </a:xfrm>
        </p:spPr>
        <p:txBody>
          <a:bodyPr/>
          <a:lstStyle/>
          <a:p>
            <a:r>
              <a:rPr lang="zh-CN" altLang="en-US" dirty="0"/>
              <a:t>可持久化平衡树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5" y="1112137"/>
            <a:ext cx="10515600" cy="4351338"/>
          </a:xfrm>
        </p:spPr>
        <p:txBody>
          <a:bodyPr/>
          <a:lstStyle/>
          <a:p>
            <a:r>
              <a:rPr lang="zh-CN" altLang="en-US" dirty="0"/>
              <a:t>平衡树种类有很多，然而这里只讲可持久化</a:t>
            </a:r>
            <a:r>
              <a:rPr lang="en-US" altLang="zh-CN" dirty="0" err="1"/>
              <a:t>treap</a:t>
            </a:r>
            <a:r>
              <a:rPr lang="zh-CN" altLang="en-US" dirty="0"/>
              <a:t>，不是因为其他平衡树都不能可持久化，只是因为要实现</a:t>
            </a:r>
            <a:r>
              <a:rPr lang="en-US" altLang="zh-CN" dirty="0" err="1"/>
              <a:t>treap</a:t>
            </a:r>
            <a:r>
              <a:rPr lang="zh-CN" altLang="en-US" dirty="0"/>
              <a:t>只要</a:t>
            </a:r>
            <a:r>
              <a:rPr lang="en-US" altLang="zh-CN" dirty="0"/>
              <a:t>merge</a:t>
            </a:r>
            <a:r>
              <a:rPr lang="zh-CN" altLang="en-US" dirty="0"/>
              <a:t>和</a:t>
            </a:r>
            <a:r>
              <a:rPr lang="en-US" altLang="zh-CN" dirty="0"/>
              <a:t>split</a:t>
            </a:r>
            <a:r>
              <a:rPr lang="zh-CN" altLang="en-US" dirty="0"/>
              <a:t>就好了</a:t>
            </a:r>
            <a:endParaRPr lang="en-US" altLang="zh-CN" dirty="0"/>
          </a:p>
          <a:p>
            <a:r>
              <a:rPr lang="zh-CN" altLang="en-US" dirty="0"/>
              <a:t>和可持久化线段树一样的思想，每次修改都建立一棵新树并尽量重复利用原有的结点</a:t>
            </a:r>
            <a:endParaRPr lang="en-US" altLang="zh-CN" dirty="0"/>
          </a:p>
          <a:p>
            <a:r>
              <a:rPr lang="zh-CN" altLang="en-US" dirty="0"/>
              <a:t>代码比文字更加易懂，因此直接上代码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465842" y="3651517"/>
            <a:ext cx="3086100" cy="32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5067301" y="3771900"/>
            <a:ext cx="52692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67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27443" y="87788"/>
            <a:ext cx="10515600" cy="1325563"/>
          </a:xfrm>
        </p:spPr>
        <p:txBody>
          <a:bodyPr/>
          <a:lstStyle/>
          <a:p>
            <a:r>
              <a:rPr lang="zh-CN" altLang="en-US" dirty="0"/>
              <a:t>可持久化平衡树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847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Rope</a:t>
            </a:r>
          </a:p>
          <a:p>
            <a:r>
              <a:rPr lang="zh-CN" altLang="en-US" dirty="0"/>
              <a:t>操作</a:t>
            </a:r>
            <a:endParaRPr lang="en-US" altLang="zh-CN" dirty="0"/>
          </a:p>
          <a:p>
            <a:pPr latinLnBrk="1"/>
            <a:r>
              <a:rPr lang="en-US" altLang="zh-CN" dirty="0" err="1"/>
              <a:t>test.push_back</a:t>
            </a:r>
            <a:r>
              <a:rPr lang="en-US" altLang="zh-CN" dirty="0"/>
              <a:t>(x);//</a:t>
            </a:r>
            <a:r>
              <a:rPr lang="zh-CN" altLang="en-US" dirty="0"/>
              <a:t>在末尾添加</a:t>
            </a:r>
            <a:r>
              <a:rPr lang="en-US" altLang="zh-CN" dirty="0"/>
              <a:t>x</a:t>
            </a:r>
          </a:p>
          <a:p>
            <a:pPr latinLnBrk="1"/>
            <a:r>
              <a:rPr lang="en-US" altLang="zh-CN" dirty="0" err="1"/>
              <a:t>test.insert</a:t>
            </a:r>
            <a:r>
              <a:rPr lang="en-US" altLang="zh-CN" dirty="0"/>
              <a:t>(</a:t>
            </a:r>
            <a:r>
              <a:rPr lang="en-US" altLang="zh-CN" dirty="0" err="1"/>
              <a:t>pos,x</a:t>
            </a:r>
            <a:r>
              <a:rPr lang="en-US" altLang="zh-CN" dirty="0"/>
              <a:t>);//</a:t>
            </a:r>
            <a:r>
              <a:rPr lang="zh-CN" altLang="en-US" dirty="0"/>
              <a:t>在</a:t>
            </a:r>
            <a:r>
              <a:rPr lang="en-US" altLang="zh-CN" dirty="0"/>
              <a:t>pos</a:t>
            </a:r>
            <a:r>
              <a:rPr lang="zh-CN" altLang="en-US" dirty="0"/>
              <a:t>插入</a:t>
            </a:r>
            <a:r>
              <a:rPr lang="en-US" altLang="zh-CN" dirty="0"/>
              <a:t>x</a:t>
            </a:r>
          </a:p>
          <a:p>
            <a:pPr latinLnBrk="1"/>
            <a:r>
              <a:rPr lang="en-US" altLang="zh-CN" dirty="0" err="1"/>
              <a:t>test.erase</a:t>
            </a:r>
            <a:r>
              <a:rPr lang="en-US" altLang="zh-CN" dirty="0"/>
              <a:t>(</a:t>
            </a:r>
            <a:r>
              <a:rPr lang="en-US" altLang="zh-CN" dirty="0" err="1"/>
              <a:t>pos,x</a:t>
            </a:r>
            <a:r>
              <a:rPr lang="en-US" altLang="zh-CN" dirty="0"/>
              <a:t>);//</a:t>
            </a:r>
            <a:r>
              <a:rPr lang="zh-CN" altLang="en-US" dirty="0"/>
              <a:t>从</a:t>
            </a:r>
            <a:r>
              <a:rPr lang="en-US" altLang="zh-CN" dirty="0"/>
              <a:t>pos</a:t>
            </a:r>
            <a:r>
              <a:rPr lang="zh-CN" altLang="en-US" dirty="0"/>
              <a:t>开始删除</a:t>
            </a:r>
            <a:r>
              <a:rPr lang="en-US" altLang="zh-CN" dirty="0"/>
              <a:t>x</a:t>
            </a:r>
            <a:r>
              <a:rPr lang="zh-CN" altLang="en-US" dirty="0"/>
              <a:t>个</a:t>
            </a:r>
            <a:endParaRPr lang="en-US" altLang="zh-CN" dirty="0"/>
          </a:p>
          <a:p>
            <a:pPr latinLnBrk="1"/>
            <a:r>
              <a:rPr lang="en-US" altLang="zh-CN" dirty="0" err="1"/>
              <a:t>test.copy</a:t>
            </a:r>
            <a:r>
              <a:rPr lang="en-US" altLang="zh-CN" dirty="0"/>
              <a:t>(</a:t>
            </a:r>
            <a:r>
              <a:rPr lang="en-US" altLang="zh-CN" dirty="0" err="1"/>
              <a:t>pos,len,x</a:t>
            </a:r>
            <a:r>
              <a:rPr lang="en-US" altLang="zh-CN" dirty="0"/>
              <a:t>);//</a:t>
            </a:r>
            <a:r>
              <a:rPr lang="zh-CN" altLang="en-US" dirty="0"/>
              <a:t>从</a:t>
            </a:r>
            <a:r>
              <a:rPr lang="en-US" altLang="zh-CN" dirty="0"/>
              <a:t>pos</a:t>
            </a:r>
            <a:r>
              <a:rPr lang="zh-CN" altLang="en-US" dirty="0"/>
              <a:t>开始到</a:t>
            </a:r>
            <a:r>
              <a:rPr lang="en-US" altLang="zh-CN" dirty="0" err="1"/>
              <a:t>pos+len</a:t>
            </a:r>
            <a:r>
              <a:rPr lang="zh-CN" altLang="en-US" dirty="0"/>
              <a:t>为止用</a:t>
            </a:r>
            <a:r>
              <a:rPr lang="en-US" altLang="zh-CN" dirty="0"/>
              <a:t>x</a:t>
            </a:r>
            <a:r>
              <a:rPr lang="zh-CN" altLang="en-US" dirty="0"/>
              <a:t>代替</a:t>
            </a:r>
            <a:endParaRPr lang="en-US" altLang="zh-CN" dirty="0"/>
          </a:p>
          <a:p>
            <a:pPr latinLnBrk="1"/>
            <a:r>
              <a:rPr lang="en-US" altLang="zh-CN" dirty="0" err="1"/>
              <a:t>test.replace</a:t>
            </a:r>
            <a:r>
              <a:rPr lang="en-US" altLang="zh-CN" dirty="0"/>
              <a:t>(</a:t>
            </a:r>
            <a:r>
              <a:rPr lang="en-US" altLang="zh-CN" dirty="0" err="1"/>
              <a:t>pos,x</a:t>
            </a:r>
            <a:r>
              <a:rPr lang="en-US" altLang="zh-CN" dirty="0"/>
              <a:t>);//</a:t>
            </a:r>
            <a:r>
              <a:rPr lang="zh-CN" altLang="en-US" dirty="0"/>
              <a:t>从</a:t>
            </a:r>
            <a:r>
              <a:rPr lang="en-US" altLang="zh-CN" dirty="0"/>
              <a:t>pos</a:t>
            </a:r>
            <a:r>
              <a:rPr lang="zh-CN" altLang="en-US" dirty="0"/>
              <a:t>开始换成</a:t>
            </a:r>
            <a:r>
              <a:rPr lang="en-US" altLang="zh-CN" dirty="0"/>
              <a:t>x</a:t>
            </a:r>
          </a:p>
          <a:p>
            <a:pPr latinLnBrk="1"/>
            <a:r>
              <a:rPr lang="en-US" altLang="zh-CN" dirty="0" err="1"/>
              <a:t>test.substr</a:t>
            </a:r>
            <a:r>
              <a:rPr lang="en-US" altLang="zh-CN" dirty="0"/>
              <a:t>(</a:t>
            </a:r>
            <a:r>
              <a:rPr lang="en-US" altLang="zh-CN" dirty="0" err="1"/>
              <a:t>pos,x</a:t>
            </a:r>
            <a:r>
              <a:rPr lang="en-US" altLang="zh-CN" dirty="0"/>
              <a:t>);//</a:t>
            </a:r>
            <a:r>
              <a:rPr lang="zh-CN" altLang="en-US" dirty="0"/>
              <a:t>提取</a:t>
            </a:r>
            <a:r>
              <a:rPr lang="en-US" altLang="zh-CN" dirty="0"/>
              <a:t>pos</a:t>
            </a:r>
            <a:r>
              <a:rPr lang="zh-CN" altLang="en-US" dirty="0"/>
              <a:t>开始</a:t>
            </a:r>
            <a:r>
              <a:rPr lang="en-US" altLang="zh-CN" dirty="0"/>
              <a:t>x</a:t>
            </a:r>
            <a:r>
              <a:rPr lang="zh-CN" altLang="en-US" dirty="0"/>
              <a:t>个</a:t>
            </a:r>
            <a:endParaRPr lang="en-US" altLang="zh-CN" dirty="0"/>
          </a:p>
          <a:p>
            <a:pPr latinLnBrk="1"/>
            <a:r>
              <a:rPr lang="en-US" altLang="zh-CN" dirty="0"/>
              <a:t>test.at(x)/[x];//</a:t>
            </a:r>
            <a:r>
              <a:rPr lang="zh-CN" altLang="en-US" dirty="0"/>
              <a:t>访问第</a:t>
            </a:r>
            <a:r>
              <a:rPr lang="en-US" altLang="zh-CN" dirty="0"/>
              <a:t>x</a:t>
            </a:r>
            <a:r>
              <a:rPr lang="zh-CN" altLang="en-US" dirty="0"/>
              <a:t>个元素</a:t>
            </a:r>
            <a:br>
              <a:rPr lang="zh-CN" altLang="en-US" dirty="0"/>
            </a:b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5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6F633-2881-4ACA-8303-1ECE36E2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可持久化字典树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2A51D-9821-48B5-94F3-22EAE7B7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类似于可持久化线段树，通过部分连边完成可持久化操作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68FE3-19C4-4E73-92CD-8F703630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72" y="2878155"/>
            <a:ext cx="7285714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743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Comic Sans MS</vt:lpstr>
      <vt:lpstr>Office 主题</vt:lpstr>
      <vt:lpstr>PowerPoint 演示文稿</vt:lpstr>
      <vt:lpstr>什么是可持久化数据结构</vt:lpstr>
      <vt:lpstr>有哪些可持久化数据结构？</vt:lpstr>
      <vt:lpstr>可持久化线段树</vt:lpstr>
      <vt:lpstr>可持久化线段树</vt:lpstr>
      <vt:lpstr>可持久化线段树</vt:lpstr>
      <vt:lpstr>可持久化平衡树</vt:lpstr>
      <vt:lpstr>可持久化平衡树</vt:lpstr>
      <vt:lpstr>可持久化字典树</vt:lpstr>
      <vt:lpstr> HDU 2665 Kth number</vt:lpstr>
      <vt:lpstr>PowerPoint 演示文稿</vt:lpstr>
      <vt:lpstr>HDU 4417 Super Mario</vt:lpstr>
      <vt:lpstr>HDU 4348 To the moon</vt:lpstr>
      <vt:lpstr>HDU 4348 To the moon</vt:lpstr>
      <vt:lpstr>SPOJ - COT Count on a tree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可持久化线段树</dc:title>
  <dc:creator>微软用户</dc:creator>
  <cp:lastModifiedBy>hanjm@zjnu.cn</cp:lastModifiedBy>
  <cp:revision>19</cp:revision>
  <dcterms:created xsi:type="dcterms:W3CDTF">2017-07-18T03:22:32Z</dcterms:created>
  <dcterms:modified xsi:type="dcterms:W3CDTF">2018-08-07T03:25:17Z</dcterms:modified>
</cp:coreProperties>
</file>