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70" r:id="rId5"/>
    <p:sldId id="271" r:id="rId6"/>
    <p:sldId id="272" r:id="rId7"/>
    <p:sldId id="282" r:id="rId8"/>
    <p:sldId id="273" r:id="rId9"/>
    <p:sldId id="274" r:id="rId10"/>
    <p:sldId id="275" r:id="rId11"/>
    <p:sldId id="283" r:id="rId12"/>
    <p:sldId id="258" r:id="rId13"/>
    <p:sldId id="259" r:id="rId14"/>
    <p:sldId id="260" r:id="rId15"/>
    <p:sldId id="261" r:id="rId16"/>
    <p:sldId id="262" r:id="rId17"/>
    <p:sldId id="263" r:id="rId18"/>
    <p:sldId id="264" r:id="rId19"/>
    <p:sldId id="265" r:id="rId20"/>
    <p:sldId id="276" r:id="rId21"/>
    <p:sldId id="277" r:id="rId22"/>
    <p:sldId id="266" r:id="rId23"/>
    <p:sldId id="267" r:id="rId24"/>
    <p:sldId id="278" r:id="rId25"/>
    <p:sldId id="279" r:id="rId26"/>
    <p:sldId id="280" r:id="rId27"/>
    <p:sldId id="281" r:id="rId28"/>
  </p:sldIdLst>
  <p:sldSz cx="12192000" cy="6858000"/>
  <p:notesSz cx="6858000" cy="9144000"/>
  <p:embeddedFontLst>
    <p:embeddedFont>
      <p:font typeface="等线" panose="02010600030101010101" pitchFamily="2" charset="-122"/>
      <p:regular r:id="rId29"/>
      <p:bold r:id="rId30"/>
    </p:embeddedFont>
    <p:embeddedFont>
      <p:font typeface="等线 Light" panose="02010600030101010101" pitchFamily="2" charset="-122"/>
      <p:regular r:id="rId31"/>
    </p:embeddedFont>
    <p:embeddedFont>
      <p:font typeface="小米兰亭_GB外压缩" panose="03000502000000000000" pitchFamily="66" charset="-122"/>
      <p:regular r:id="rId32"/>
    </p:embeddedFont>
    <p:embeddedFont>
      <p:font typeface="新宋体" panose="02010609030101010101" pitchFamily="49" charset="-122"/>
      <p:regular r:id="rId33"/>
    </p:embeddedFont>
    <p:embeddedFont>
      <p:font typeface="造字工房童真（非商用）常规体" pitchFamily="2" charset="-122"/>
      <p:regular r:id="rId34"/>
    </p:embeddedFont>
    <p:embeddedFont>
      <p:font typeface="Cambria Math" panose="02040503050406030204" pitchFamily="18" charset="0"/>
      <p:regular r:id="rId35"/>
    </p:embeddedFont>
    <p:embeddedFont>
      <p:font typeface="Consolas" panose="020B0609020204030204" pitchFamily="49" charset="0"/>
      <p:regular r:id="rId36"/>
      <p:bold r:id="rId37"/>
      <p:italic r:id="rId38"/>
      <p:boldItalic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7B3F"/>
    <a:srgbClr val="E2A144"/>
    <a:srgbClr val="FFB74D"/>
    <a:srgbClr val="FFB64C"/>
    <a:srgbClr val="D99C42"/>
    <a:srgbClr val="626262"/>
    <a:srgbClr val="FFF9F0"/>
    <a:srgbClr val="FFF9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8C47EA-BEB5-49B4-B305-60966B5BB000}" type="datetimeFigureOut">
              <a:rPr lang="zh-CN" altLang="en-US" smtClean="0"/>
              <a:t>2018/8/24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F67BF6-EC31-420D-A1D9-BCA8E579D78F}" type="slidenum">
              <a:rPr lang="zh-CN" altLang="en-US" smtClean="0"/>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C47EA-BEB5-49B4-B305-60966B5BB000}" type="datetimeFigureOut">
              <a:rPr lang="zh-CN" altLang="en-US" smtClean="0"/>
              <a:t>2018/8/24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67BF6-EC31-420D-A1D9-BCA8E579D78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oeis.org/A00868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0.png"/><Relationship Id="rId7" Type="http://schemas.openxmlformats.org/officeDocument/2006/relationships/image" Target="../media/image100.png"/><Relationship Id="rId12" Type="http://schemas.openxmlformats.org/officeDocument/2006/relationships/image" Target="../media/image15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80.png"/><Relationship Id="rId10" Type="http://schemas.openxmlformats.org/officeDocument/2006/relationships/image" Target="../media/image130.png"/><Relationship Id="rId4" Type="http://schemas.openxmlformats.org/officeDocument/2006/relationships/image" Target="../media/image70.png"/><Relationship Id="rId9" Type="http://schemas.openxmlformats.org/officeDocument/2006/relationships/image" Target="../media/image120.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87382"/>
            <a:ext cx="9144000" cy="2387600"/>
          </a:xfrm>
          <a:effectLst/>
        </p:spPr>
        <p:txBody>
          <a:bodyPr>
            <a:normAutofit/>
          </a:bodyPr>
          <a:lstStyle/>
          <a:p>
            <a:r>
              <a:rPr lang="zh-CN" altLang="en-US" dirty="0">
                <a:solidFill>
                  <a:srgbClr val="E2A144"/>
                </a:solidFill>
                <a:latin typeface="造字工房童真（非商用）常规体" pitchFamily="2" charset="-122"/>
                <a:ea typeface="造字工房童真（非商用）常规体" pitchFamily="2" charset="-122"/>
              </a:rPr>
              <a:t>数值分析与程序设计</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3590488" y="412020"/>
                <a:ext cx="8179267" cy="6033960"/>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Möbius</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（莫比乌斯）反演</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r>
                        <a:rPr lang="en-US" altLang="zh-CN" i="1">
                          <a:latin typeface="Cambria Math" panose="02040503050406030204" pitchFamily="18" charset="0"/>
                          <a:ea typeface="宋体" panose="02010600030101010101" pitchFamily="2" charset="-122"/>
                        </a:rPr>
                        <m:t>=</m:t>
                      </m:r>
                      <m:nary>
                        <m:naryPr>
                          <m:chr m:val="∑"/>
                          <m:supHide m:val="on"/>
                          <m:ctrlPr>
                            <a:rPr lang="en-US" altLang="zh-CN" i="1" smtClean="0">
                              <a:latin typeface="Cambria Math" panose="02040503050406030204" pitchFamily="18" charset="0"/>
                              <a:ea typeface="宋体" panose="02010600030101010101" pitchFamily="2" charset="-122"/>
                            </a:rPr>
                          </m:ctrlPr>
                        </m:naryPr>
                        <m:sub>
                          <m:r>
                            <m:rPr>
                              <m:brk m:alnAt="7"/>
                            </m:rPr>
                            <a:rPr lang="en-US" altLang="zh-CN" b="0" i="1" smtClean="0">
                              <a:latin typeface="Cambria Math" panose="02040503050406030204" pitchFamily="18" charset="0"/>
                              <a:ea typeface="宋体" panose="02010600030101010101" pitchFamily="2" charset="-122"/>
                            </a:rPr>
                            <m:t>𝑑</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sub>
                        <m:sup/>
                        <m:e>
                          <m:r>
                            <a:rPr lang="en-US" altLang="zh-CN" b="0" i="1" smtClean="0">
                              <a:latin typeface="Cambria Math" panose="02040503050406030204" pitchFamily="18" charset="0"/>
                              <a:ea typeface="宋体" panose="02010600030101010101" pitchFamily="2" charset="-122"/>
                            </a:rPr>
                            <m:t>𝑓</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𝑑</m:t>
                          </m:r>
                          <m:r>
                            <a:rPr lang="en-US" altLang="zh-CN" b="0" i="1" smtClean="0">
                              <a:latin typeface="Cambria Math" panose="02040503050406030204" pitchFamily="18" charset="0"/>
                              <a:ea typeface="宋体" panose="02010600030101010101" pitchFamily="2" charset="-122"/>
                            </a:rPr>
                            <m:t>)</m:t>
                          </m:r>
                        </m:e>
                      </m:nary>
                      <m:r>
                        <a:rPr lang="en-US" altLang="zh-CN" dirty="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r>
                        <a:rPr lang="en-US" altLang="zh-CN" i="1">
                          <a:latin typeface="Cambria Math" panose="02040503050406030204" pitchFamily="18" charset="0"/>
                          <a:ea typeface="宋体" panose="02010600030101010101" pitchFamily="2" charset="-122"/>
                        </a:rPr>
                        <m:t>=</m:t>
                      </m:r>
                      <m:nary>
                        <m:naryPr>
                          <m:chr m:val="∑"/>
                          <m:supHide m:val="on"/>
                          <m:ctrlPr>
                            <a:rPr lang="en-US" altLang="zh-CN" i="1">
                              <a:latin typeface="Cambria Math" panose="02040503050406030204" pitchFamily="18" charset="0"/>
                              <a:ea typeface="宋体" panose="02010600030101010101" pitchFamily="2" charset="-122"/>
                            </a:rPr>
                          </m:ctrlPr>
                        </m:naryPr>
                        <m:sub>
                          <m:r>
                            <m:rPr>
                              <m:brk m:alnAt="7"/>
                            </m:rPr>
                            <a:rPr lang="en-US" altLang="zh-CN" i="1">
                              <a:latin typeface="Cambria Math" panose="02040503050406030204" pitchFamily="18" charset="0"/>
                              <a:ea typeface="宋体" panose="02010600030101010101" pitchFamily="2" charset="-122"/>
                            </a:rPr>
                            <m:t>𝑑</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sub>
                        <m:sup/>
                        <m:e>
                          <m:r>
                            <a:rPr lang="zh-CN" altLang="en-US" i="1" smtClean="0">
                              <a:latin typeface="Cambria Math" panose="02040503050406030204" pitchFamily="18" charset="0"/>
                              <a:ea typeface="宋体" panose="02010600030101010101" pitchFamily="2" charset="-122"/>
                            </a:rPr>
                            <m:t>𝜇</m:t>
                          </m:r>
                          <m:d>
                            <m:dPr>
                              <m:ctrlPr>
                                <a:rPr lang="en-US" altLang="zh-CN" i="1" smtClean="0">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𝑑</m:t>
                              </m:r>
                            </m:e>
                          </m:d>
                          <m:r>
                            <a:rPr lang="en-US" altLang="zh-CN" b="0" i="1" smtClean="0">
                              <a:latin typeface="Cambria Math" panose="02040503050406030204" pitchFamily="18" charset="0"/>
                              <a:ea typeface="宋体" panose="02010600030101010101" pitchFamily="2" charset="-122"/>
                            </a:rPr>
                            <m:t>𝑔</m:t>
                          </m:r>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𝑛</m:t>
                              </m:r>
                            </m:num>
                            <m:den>
                              <m:r>
                                <a:rPr lang="en-US" altLang="zh-CN" b="0" i="1" smtClean="0">
                                  <a:latin typeface="Cambria Math" panose="02040503050406030204" pitchFamily="18" charset="0"/>
                                  <a:ea typeface="宋体" panose="02010600030101010101" pitchFamily="2" charset="-122"/>
                                </a:rPr>
                                <m:t>𝑑</m:t>
                              </m:r>
                            </m:den>
                          </m:f>
                          <m:r>
                            <a:rPr lang="en-US" altLang="zh-CN" b="0" i="1" smtClean="0">
                              <a:latin typeface="Cambria Math" panose="02040503050406030204" pitchFamily="18" charset="0"/>
                              <a:ea typeface="宋体" panose="02010600030101010101" pitchFamily="2" charset="-122"/>
                            </a:rPr>
                            <m:t>)</m:t>
                          </m:r>
                        </m:e>
                      </m:nary>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其中</a:t>
                </a:r>
                <a14:m>
                  <m:oMath xmlns:m="http://schemas.openxmlformats.org/officeDocument/2006/math">
                    <m:r>
                      <a:rPr lang="zh-CN" altLang="en-US" i="1">
                        <a:latin typeface="Cambria Math" panose="02040503050406030204" pitchFamily="18" charset="0"/>
                        <a:ea typeface="宋体" panose="02010600030101010101" pitchFamily="2" charset="-122"/>
                      </a:rPr>
                      <m:t>𝜇</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oMath>
                </a14:m>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Möbius</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OEIS</a:t>
                </a:r>
                <a:r>
                  <a:rPr lang="zh-CN" altLang="en-US" dirty="0">
                    <a:latin typeface="宋体" panose="02010600030101010101" pitchFamily="2" charset="-122"/>
                    <a:ea typeface="宋体" panose="02010600030101010101" pitchFamily="2" charset="-122"/>
                  </a:rPr>
                  <a:t>：</a:t>
                </a:r>
                <a:r>
                  <a:rPr lang="en-US" altLang="zh-CN" dirty="0">
                    <a:hlinkClick r:id="rId2" tooltip="oeis:A008683"/>
                  </a:rPr>
                  <a:t> A008683 </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ea typeface="宋体" panose="02010600030101010101" pitchFamily="2" charset="-122"/>
                        </a:rPr>
                        <m:t>𝜇</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𝑛</m:t>
                          </m:r>
                        </m:e>
                      </m:d>
                      <m:r>
                        <a:rPr lang="en-US" altLang="zh-CN" b="0" i="1" smtClean="0">
                          <a:latin typeface="Cambria Math" panose="02040503050406030204" pitchFamily="18" charset="0"/>
                          <a:ea typeface="宋体" panose="02010600030101010101" pitchFamily="2" charset="-122"/>
                        </a:rPr>
                        <m:t>=</m:t>
                      </m:r>
                      <m:d>
                        <m:dPr>
                          <m:begChr m:val="{"/>
                          <m:endChr m:val=""/>
                          <m:ctrlPr>
                            <a:rPr lang="en-US" altLang="zh-CN" b="0" i="1" smtClean="0">
                              <a:latin typeface="Cambria Math" panose="02040503050406030204" pitchFamily="18" charset="0"/>
                              <a:ea typeface="宋体" panose="02010600030101010101" pitchFamily="2" charset="-122"/>
                            </a:rPr>
                          </m:ctrlPr>
                        </m:dPr>
                        <m:e>
                          <m:eqArr>
                            <m:eqArrPr>
                              <m:ctrlPr>
                                <a:rPr lang="en-US" altLang="zh-CN" b="0" i="1" smtClean="0">
                                  <a:latin typeface="Cambria Math" panose="02040503050406030204" pitchFamily="18" charset="0"/>
                                  <a:ea typeface="宋体" panose="02010600030101010101" pitchFamily="2" charset="-122"/>
                                </a:rPr>
                              </m:ctrlPr>
                            </m:eqArrPr>
                            <m:e>
                              <m:r>
                                <a:rPr lang="en-US" altLang="zh-CN" b="0" i="1" smtClean="0">
                                  <a:latin typeface="Cambria Math" panose="02040503050406030204" pitchFamily="18" charset="0"/>
                                  <a:ea typeface="宋体" panose="02010600030101010101" pitchFamily="2" charset="-122"/>
                                </a:rPr>
                                <m:t>1,</m:t>
                              </m:r>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e>
                            <m:e>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e>
                                  </m:d>
                                </m:e>
                                <m:sup>
                                  <m:r>
                                    <a:rPr lang="en-US" altLang="zh-CN" b="0" i="1" smtClean="0">
                                      <a:latin typeface="Cambria Math" panose="02040503050406030204" pitchFamily="18" charset="0"/>
                                      <a:ea typeface="宋体" panose="02010600030101010101" pitchFamily="2" charset="-122"/>
                                    </a:rPr>
                                    <m:t>𝑘</m:t>
                                  </m:r>
                                </m:sup>
                              </m:sSup>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𝑝</m:t>
                                  </m:r>
                                </m:e>
                                <m:sub>
                                  <m:r>
                                    <a:rPr lang="en-US" altLang="zh-CN" b="0" i="1" smtClean="0">
                                      <a:latin typeface="Cambria Math" panose="02040503050406030204" pitchFamily="18" charset="0"/>
                                      <a:ea typeface="宋体" panose="02010600030101010101" pitchFamily="2" charset="-122"/>
                                    </a:rPr>
                                    <m:t>1</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𝑝</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𝑝</m:t>
                                  </m:r>
                                </m:e>
                                <m:sub>
                                  <m:r>
                                    <a:rPr lang="en-US" altLang="zh-CN" b="0" i="1" smtClean="0">
                                      <a:latin typeface="Cambria Math" panose="02040503050406030204" pitchFamily="18" charset="0"/>
                                      <a:ea typeface="宋体" panose="02010600030101010101" pitchFamily="2" charset="-122"/>
                                    </a:rPr>
                                    <m:t>𝑘</m:t>
                                  </m:r>
                                </m:sub>
                              </m:sSub>
                            </m:e>
                            <m:e>
                              <m:r>
                                <a:rPr lang="en-US" altLang="zh-CN" b="0" i="1" smtClean="0">
                                  <a:latin typeface="Cambria Math" panose="02040503050406030204" pitchFamily="18" charset="0"/>
                                  <a:ea typeface="宋体" panose="02010600030101010101" pitchFamily="2" charset="-122"/>
                                </a:rPr>
                                <m:t>0,</m:t>
                              </m:r>
                              <m:r>
                                <a:rPr lang="en-US" altLang="zh-CN" b="0" i="1" smtClean="0">
                                  <a:latin typeface="Cambria Math" panose="02040503050406030204" pitchFamily="18" charset="0"/>
                                  <a:ea typeface="宋体" panose="02010600030101010101" pitchFamily="2" charset="-122"/>
                                </a:rPr>
                                <m:t>𝑜𝑡h𝑒𝑟𝑤𝑖𝑠𝑒</m:t>
                              </m:r>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sz="1400" dirty="0">
                    <a:solidFill>
                      <a:schemeClr val="accent2">
                        <a:lumMod val="50000"/>
                      </a:schemeClr>
                    </a:solidFill>
                    <a:latin typeface="宋体" panose="02010600030101010101" pitchFamily="2" charset="-122"/>
                    <a:ea typeface="宋体" panose="02010600030101010101" pitchFamily="2" charset="-122"/>
                  </a:rPr>
                  <a:t>引理：</a:t>
                </a:r>
                <a:endParaRPr lang="en-US" altLang="zh-CN" sz="1400" dirty="0">
                  <a:solidFill>
                    <a:schemeClr val="accent2">
                      <a:lumMod val="50000"/>
                    </a:schemeClr>
                  </a:solidFill>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nary>
                        <m:naryPr>
                          <m:chr m:val="∑"/>
                          <m:supHide m:val="on"/>
                          <m:ctrlPr>
                            <a:rPr lang="zh-CN" altLang="en-US" sz="1400" i="1" smtClean="0">
                              <a:solidFill>
                                <a:schemeClr val="accent2">
                                  <a:lumMod val="50000"/>
                                </a:schemeClr>
                              </a:solidFill>
                              <a:latin typeface="Cambria Math" panose="02040503050406030204" pitchFamily="18" charset="0"/>
                              <a:ea typeface="宋体" panose="02010600030101010101" pitchFamily="2" charset="-122"/>
                            </a:rPr>
                          </m:ctrlPr>
                        </m:naryPr>
                        <m:sub>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𝑑</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𝑛</m:t>
                          </m:r>
                        </m:sub>
                        <m:sup/>
                        <m:e>
                          <m:r>
                            <a:rPr lang="zh-CN" altLang="en-US" sz="1400" i="1" smtClean="0">
                              <a:solidFill>
                                <a:schemeClr val="accent2">
                                  <a:lumMod val="50000"/>
                                </a:schemeClr>
                              </a:solidFill>
                              <a:latin typeface="Cambria Math" panose="02040503050406030204" pitchFamily="18" charset="0"/>
                              <a:ea typeface="宋体" panose="02010600030101010101" pitchFamily="2" charset="-122"/>
                            </a:rPr>
                            <m:t>𝜇</m:t>
                          </m:r>
                          <m:d>
                            <m:d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d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𝑑</m:t>
                              </m:r>
                            </m:e>
                          </m:d>
                        </m:e>
                      </m:nary>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d>
                        <m:dPr>
                          <m:begChr m:val="{"/>
                          <m:endChr m:val=""/>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dPr>
                        <m:e>
                          <m:eqArr>
                            <m:eqArr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eqArr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𝑛</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e>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0,</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𝑜𝑡h𝑒𝑟𝑤𝑖𝑠𝑒</m:t>
                              </m:r>
                            </m:e>
                          </m:eqArr>
                        </m:e>
                      </m:d>
                    </m:oMath>
                  </m:oMathPara>
                </a14:m>
                <a:endParaRPr lang="en-US" altLang="zh-CN" sz="1400" dirty="0">
                  <a:solidFill>
                    <a:schemeClr val="accent2">
                      <a:lumMod val="50000"/>
                    </a:schemeClr>
                  </a:solidFill>
                  <a:latin typeface="宋体" panose="02010600030101010101" pitchFamily="2" charset="-122"/>
                  <a:ea typeface="宋体" panose="02010600030101010101" pitchFamily="2" charset="-122"/>
                </a:endParaRPr>
              </a:p>
              <a:p>
                <a:pPr algn="just"/>
                <a:r>
                  <a:rPr lang="zh-CN" altLang="en-US" sz="1400" dirty="0">
                    <a:solidFill>
                      <a:schemeClr val="accent2">
                        <a:lumMod val="50000"/>
                      </a:schemeClr>
                    </a:solidFill>
                    <a:latin typeface="宋体" panose="02010600030101010101" pitchFamily="2" charset="-122"/>
                    <a:ea typeface="宋体" panose="02010600030101010101" pitchFamily="2" charset="-122"/>
                  </a:rPr>
                  <a:t>证 显然</a:t>
                </a:r>
                <a14:m>
                  <m:oMath xmlns:m="http://schemas.openxmlformats.org/officeDocument/2006/math">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𝑛</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oMath>
                </a14:m>
                <a:r>
                  <a:rPr lang="zh-CN" altLang="en-US" sz="1400" dirty="0">
                    <a:solidFill>
                      <a:schemeClr val="accent2">
                        <a:lumMod val="50000"/>
                      </a:schemeClr>
                    </a:solidFill>
                    <a:latin typeface="宋体" panose="02010600030101010101" pitchFamily="2" charset="-122"/>
                    <a:ea typeface="宋体" panose="02010600030101010101" pitchFamily="2" charset="-122"/>
                  </a:rPr>
                  <a:t>时上式成立</a:t>
                </a:r>
                <a:endParaRPr lang="en-US" altLang="zh-CN" sz="1400" dirty="0">
                  <a:solidFill>
                    <a:schemeClr val="accent2">
                      <a:lumMod val="50000"/>
                    </a:schemeClr>
                  </a:solidFill>
                  <a:latin typeface="宋体" panose="02010600030101010101" pitchFamily="2" charset="-122"/>
                  <a:ea typeface="宋体" panose="02010600030101010101" pitchFamily="2" charset="-122"/>
                </a:endParaRPr>
              </a:p>
              <a:p>
                <a:pPr algn="just"/>
                <a:r>
                  <a:rPr lang="en-US" altLang="zh-CN" sz="1400" dirty="0">
                    <a:solidFill>
                      <a:schemeClr val="accent2">
                        <a:lumMod val="50000"/>
                      </a:schemeClr>
                    </a:solidFill>
                    <a:latin typeface="宋体" panose="02010600030101010101" pitchFamily="2" charset="-122"/>
                    <a:ea typeface="宋体" panose="02010600030101010101" pitchFamily="2" charset="-122"/>
                  </a:rPr>
                  <a:t>   </a:t>
                </a:r>
                <a:r>
                  <a:rPr lang="zh-CN" altLang="en-US" sz="1400" dirty="0">
                    <a:solidFill>
                      <a:schemeClr val="accent2">
                        <a:lumMod val="50000"/>
                      </a:schemeClr>
                    </a:solidFill>
                    <a:latin typeface="宋体" panose="02010600030101010101" pitchFamily="2" charset="-122"/>
                    <a:ea typeface="宋体" panose="02010600030101010101" pitchFamily="2" charset="-122"/>
                  </a:rPr>
                  <a:t>当</a:t>
                </a:r>
                <a14:m>
                  <m:oMath xmlns:m="http://schemas.openxmlformats.org/officeDocument/2006/math">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𝑛</m:t>
                    </m:r>
                    <m:r>
                      <a:rPr lang="en-US" altLang="zh-CN" sz="1400" i="1" smtClean="0">
                        <a:solidFill>
                          <a:schemeClr val="accent2">
                            <a:lumMod val="50000"/>
                          </a:schemeClr>
                        </a:solidFill>
                        <a:latin typeface="Cambria Math" panose="02040503050406030204" pitchFamily="18" charset="0"/>
                        <a:ea typeface="Cambria Math" panose="02040503050406030204" pitchFamily="18" charset="0"/>
                      </a:rPr>
                      <m:t>≠1</m:t>
                    </m:r>
                  </m:oMath>
                </a14:m>
                <a:r>
                  <a:rPr lang="zh-CN" altLang="en-US" sz="1400" dirty="0">
                    <a:solidFill>
                      <a:schemeClr val="accent2">
                        <a:lumMod val="50000"/>
                      </a:schemeClr>
                    </a:solidFill>
                    <a:latin typeface="宋体" panose="02010600030101010101" pitchFamily="2" charset="-122"/>
                    <a:ea typeface="宋体" panose="02010600030101010101" pitchFamily="2" charset="-122"/>
                  </a:rPr>
                  <a:t>时，设</a:t>
                </a:r>
                <a14:m>
                  <m:oMath xmlns:m="http://schemas.openxmlformats.org/officeDocument/2006/math">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𝑛</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sSubSup>
                      <m:sSubSup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bSup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𝑝</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sub>
                      <m:sup>
                        <m:sSub>
                          <m:sSub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bPr>
                          <m:e>
                            <m:r>
                              <a:rPr lang="zh-CN" altLang="en-US" sz="1400" i="1" smtClean="0">
                                <a:solidFill>
                                  <a:schemeClr val="accent2">
                                    <a:lumMod val="50000"/>
                                  </a:schemeClr>
                                </a:solidFill>
                                <a:latin typeface="Cambria Math" panose="02040503050406030204" pitchFamily="18" charset="0"/>
                                <a:ea typeface="宋体" panose="02010600030101010101" pitchFamily="2" charset="-122"/>
                              </a:rPr>
                              <m:t>𝛼</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sub>
                        </m:sSub>
                      </m:sup>
                    </m:sSubSup>
                    <m:sSubSup>
                      <m:sSubSup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Sup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𝑝</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2</m:t>
                        </m:r>
                      </m:sub>
                      <m:sup>
                        <m:sSub>
                          <m:sSub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Pr>
                          <m:e>
                            <m:r>
                              <a:rPr lang="zh-CN" altLang="en-US" sz="1400" i="1" smtClean="0">
                                <a:solidFill>
                                  <a:schemeClr val="accent2">
                                    <a:lumMod val="50000"/>
                                  </a:schemeClr>
                                </a:solidFill>
                                <a:latin typeface="Cambria Math" panose="02040503050406030204" pitchFamily="18" charset="0"/>
                                <a:ea typeface="宋体" panose="02010600030101010101" pitchFamily="2" charset="-122"/>
                              </a:rPr>
                              <m:t>𝛼</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2</m:t>
                            </m:r>
                          </m:sub>
                        </m:sSub>
                      </m:sup>
                    </m:sSubSup>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sSubSup>
                      <m:sSubSup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Sup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𝑝</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𝑘</m:t>
                        </m:r>
                      </m:sub>
                      <m:sup>
                        <m:sSub>
                          <m:sSub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Pr>
                          <m:e>
                            <m:r>
                              <a:rPr lang="zh-CN" altLang="en-US" sz="1400" i="1" smtClean="0">
                                <a:solidFill>
                                  <a:schemeClr val="accent2">
                                    <a:lumMod val="50000"/>
                                  </a:schemeClr>
                                </a:solidFill>
                                <a:latin typeface="Cambria Math" panose="02040503050406030204" pitchFamily="18" charset="0"/>
                                <a:ea typeface="宋体" panose="02010600030101010101" pitchFamily="2" charset="-122"/>
                              </a:rPr>
                              <m:t>𝛼</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𝑘</m:t>
                            </m:r>
                          </m:sub>
                        </m:sSub>
                      </m:sup>
                    </m:sSubSup>
                  </m:oMath>
                </a14:m>
                <a:r>
                  <a:rPr lang="zh-CN" altLang="en-US" sz="1400" dirty="0">
                    <a:solidFill>
                      <a:schemeClr val="accent2">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400" i="1" dirty="0" smtClean="0">
                        <a:solidFill>
                          <a:schemeClr val="accent2">
                            <a:lumMod val="50000"/>
                          </a:schemeClr>
                        </a:solidFill>
                        <a:latin typeface="Cambria Math" panose="02040503050406030204" pitchFamily="18" charset="0"/>
                        <a:ea typeface="宋体" panose="02010600030101010101" pitchFamily="2" charset="-122"/>
                      </a:rPr>
                      <m:t>𝑆</m:t>
                    </m:r>
                    <m:r>
                      <a:rPr lang="en-US" altLang="zh-CN" sz="1400" i="1" dirty="0" smtClean="0">
                        <a:solidFill>
                          <a:schemeClr val="accent2">
                            <a:lumMod val="50000"/>
                          </a:schemeClr>
                        </a:solidFill>
                        <a:latin typeface="Cambria Math" panose="02040503050406030204" pitchFamily="18" charset="0"/>
                        <a:ea typeface="宋体" panose="02010600030101010101" pitchFamily="2" charset="-122"/>
                      </a:rPr>
                      <m:t>={1,2,…,</m:t>
                    </m:r>
                    <m:r>
                      <a:rPr lang="en-US" altLang="zh-CN" sz="1400" i="1" dirty="0" smtClean="0">
                        <a:solidFill>
                          <a:schemeClr val="accent2">
                            <a:lumMod val="50000"/>
                          </a:schemeClr>
                        </a:solidFill>
                        <a:latin typeface="Cambria Math" panose="02040503050406030204" pitchFamily="18" charset="0"/>
                        <a:ea typeface="宋体" panose="02010600030101010101" pitchFamily="2" charset="-122"/>
                      </a:rPr>
                      <m:t>𝑘</m:t>
                    </m:r>
                    <m:r>
                      <a:rPr lang="en-US" altLang="zh-CN" sz="1400" i="1" dirty="0" smtClean="0">
                        <a:solidFill>
                          <a:schemeClr val="accent2">
                            <a:lumMod val="50000"/>
                          </a:schemeClr>
                        </a:solidFill>
                        <a:latin typeface="Cambria Math" panose="02040503050406030204" pitchFamily="18" charset="0"/>
                        <a:ea typeface="宋体" panose="02010600030101010101" pitchFamily="2" charset="-122"/>
                      </a:rPr>
                      <m:t>}</m:t>
                    </m:r>
                  </m:oMath>
                </a14:m>
                <a:endParaRPr lang="en-US" altLang="zh-CN" sz="1400" dirty="0">
                  <a:solidFill>
                    <a:schemeClr val="accent2">
                      <a:lumMod val="50000"/>
                    </a:schemeClr>
                  </a:solidFill>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nary>
                        <m:naryPr>
                          <m:chr m:val="∑"/>
                          <m:supHide m:val="on"/>
                          <m:ctrlPr>
                            <a:rPr lang="zh-CN" altLang="en-US" sz="1400" i="1">
                              <a:solidFill>
                                <a:schemeClr val="accent2">
                                  <a:lumMod val="50000"/>
                                </a:schemeClr>
                              </a:solidFill>
                              <a:latin typeface="Cambria Math" panose="02040503050406030204" pitchFamily="18" charset="0"/>
                              <a:ea typeface="宋体" panose="02010600030101010101" pitchFamily="2" charset="-122"/>
                            </a:rPr>
                          </m:ctrlPr>
                        </m:naryPr>
                        <m:sub>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𝑑</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𝑛</m:t>
                          </m:r>
                        </m:sub>
                        <m:sup/>
                        <m:e>
                          <m:r>
                            <a:rPr lang="zh-CN" altLang="en-US" sz="1400" i="1" smtClean="0">
                              <a:solidFill>
                                <a:schemeClr val="accent2">
                                  <a:lumMod val="50000"/>
                                </a:schemeClr>
                              </a:solidFill>
                              <a:latin typeface="Cambria Math" panose="02040503050406030204" pitchFamily="18" charset="0"/>
                              <a:ea typeface="宋体" panose="02010600030101010101" pitchFamily="2" charset="-122"/>
                            </a:rPr>
                            <m:t>𝜇</m:t>
                          </m:r>
                          <m:d>
                            <m:d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dPr>
                            <m:e>
                              <m:r>
                                <a:rPr lang="en-US" altLang="zh-CN" sz="1400" b="0" i="1" smtClean="0">
                                  <a:solidFill>
                                    <a:schemeClr val="accent2">
                                      <a:lumMod val="50000"/>
                                    </a:schemeClr>
                                  </a:solidFill>
                                  <a:latin typeface="Cambria Math" panose="02040503050406030204" pitchFamily="18" charset="0"/>
                                  <a:ea typeface="宋体" panose="02010600030101010101" pitchFamily="2" charset="-122"/>
                                </a:rPr>
                                <m:t>𝑑</m:t>
                              </m:r>
                            </m:e>
                          </m:d>
                        </m:e>
                      </m:nary>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nary>
                        <m:naryPr>
                          <m:chr m:val="∑"/>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naryPr>
                        <m:sub>
                          <m:r>
                            <m:rPr>
                              <m:brk m:alnAt="23"/>
                            </m:rPr>
                            <a:rPr lang="en-US" altLang="zh-CN" sz="1400" i="1" smtClean="0">
                              <a:solidFill>
                                <a:schemeClr val="accent2">
                                  <a:lumMod val="50000"/>
                                </a:schemeClr>
                              </a:solidFill>
                              <a:latin typeface="Cambria Math" panose="02040503050406030204" pitchFamily="18" charset="0"/>
                              <a:ea typeface="宋体" panose="02010600030101010101" pitchFamily="2" charset="-122"/>
                            </a:rPr>
                            <m:t>𝑚</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=0</m:t>
                          </m:r>
                        </m:sub>
                        <m:sup>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𝑘</m:t>
                          </m:r>
                        </m:sup>
                        <m:e>
                          <m:nary>
                            <m:naryPr>
                              <m:chr m:val="∑"/>
                              <m:supHide m:val="on"/>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naryPr>
                            <m:sub>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sSub>
                                <m:sSub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bPr>
                                <m:e>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𝑖</m:t>
                                  </m:r>
                                </m:e>
                                <m:sub>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sub>
                              </m:sSub>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sSub>
                                <m:sSub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bPr>
                                <m:e>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𝑖</m:t>
                                  </m:r>
                                </m:e>
                                <m:sub>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𝑚</m:t>
                                  </m:r>
                                </m:sub>
                              </m:sSub>
                              <m:r>
                                <m:rPr>
                                  <m:brk m:alnAt="7"/>
                                </m:rP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r>
                                <a:rPr lang="en-US" altLang="zh-CN" sz="1400"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ea typeface="Cambria Math" panose="02040503050406030204" pitchFamily="18" charset="0"/>
                                </a:rPr>
                                <m:t>𝑆</m:t>
                              </m:r>
                            </m:sub>
                            <m:sup/>
                            <m:e>
                              <m:r>
                                <a:rPr lang="zh-CN" altLang="en-US" sz="1400" i="1" smtClean="0">
                                  <a:solidFill>
                                    <a:schemeClr val="accent2">
                                      <a:lumMod val="50000"/>
                                    </a:schemeClr>
                                  </a:solidFill>
                                  <a:latin typeface="Cambria Math" panose="02040503050406030204" pitchFamily="18" charset="0"/>
                                  <a:ea typeface="宋体" panose="02010600030101010101" pitchFamily="2" charset="-122"/>
                                </a:rPr>
                                <m:t>𝜇</m:t>
                              </m:r>
                              <m:d>
                                <m:d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dPr>
                                <m:e>
                                  <m:sSub>
                                    <m:sSub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b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𝑝</m:t>
                                      </m:r>
                                    </m:e>
                                    <m:sub>
                                      <m:sSub>
                                        <m:sSub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b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𝑖</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sub>
                                      </m:sSub>
                                    </m:sub>
                                  </m:sSub>
                                  <m:sSub>
                                    <m:sSub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𝑝</m:t>
                                      </m:r>
                                    </m:e>
                                    <m:sub>
                                      <m:sSub>
                                        <m:sSub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𝑖</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2</m:t>
                                          </m:r>
                                        </m:sub>
                                      </m:sSub>
                                    </m:sub>
                                  </m:s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sSub>
                                    <m:sSub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𝑝</m:t>
                                      </m:r>
                                    </m:e>
                                    <m:sub>
                                      <m:sSub>
                                        <m:sSubPr>
                                          <m:ctrlPr>
                                            <a:rPr lang="en-US" altLang="zh-CN" sz="1400" i="1">
                                              <a:solidFill>
                                                <a:schemeClr val="accent2">
                                                  <a:lumMod val="50000"/>
                                                </a:schemeClr>
                                              </a:solidFill>
                                              <a:latin typeface="Cambria Math" panose="02040503050406030204" pitchFamily="18" charset="0"/>
                                              <a:ea typeface="宋体" panose="02010600030101010101" pitchFamily="2" charset="-122"/>
                                            </a:rPr>
                                          </m:ctrlPr>
                                        </m:sSub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𝑖</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𝑚</m:t>
                                          </m:r>
                                        </m:sub>
                                      </m:sSub>
                                    </m:sub>
                                  </m:sSub>
                                </m:e>
                              </m:d>
                            </m:e>
                          </m:nary>
                        </m:e>
                      </m:nary>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nary>
                        <m:naryPr>
                          <m:chr m:val="∑"/>
                          <m:ctrlPr>
                            <a:rPr lang="en-US" altLang="zh-CN" sz="1400" i="1">
                              <a:solidFill>
                                <a:schemeClr val="accent2">
                                  <a:lumMod val="50000"/>
                                </a:schemeClr>
                              </a:solidFill>
                              <a:latin typeface="Cambria Math" panose="02040503050406030204" pitchFamily="18" charset="0"/>
                              <a:ea typeface="宋体" panose="02010600030101010101" pitchFamily="2" charset="-122"/>
                            </a:rPr>
                          </m:ctrlPr>
                        </m:naryPr>
                        <m:sub>
                          <m:r>
                            <m:rPr>
                              <m:brk m:alnAt="23"/>
                            </m:rPr>
                            <a:rPr lang="en-US" altLang="zh-CN" sz="1400" i="1" smtClean="0">
                              <a:solidFill>
                                <a:schemeClr val="accent2">
                                  <a:lumMod val="50000"/>
                                </a:schemeClr>
                              </a:solidFill>
                              <a:latin typeface="Cambria Math" panose="02040503050406030204" pitchFamily="18" charset="0"/>
                              <a:ea typeface="宋体" panose="02010600030101010101" pitchFamily="2" charset="-122"/>
                            </a:rPr>
                            <m:t>𝑚</m:t>
                          </m:r>
                          <m:r>
                            <a:rPr lang="en-US" altLang="zh-CN" sz="1400" i="1" smtClean="0">
                              <a:solidFill>
                                <a:schemeClr val="accent2">
                                  <a:lumMod val="50000"/>
                                </a:schemeClr>
                              </a:solidFill>
                              <a:latin typeface="Cambria Math" panose="02040503050406030204" pitchFamily="18" charset="0"/>
                              <a:ea typeface="宋体" panose="02010600030101010101" pitchFamily="2" charset="-122"/>
                            </a:rPr>
                            <m:t>=0</m:t>
                          </m:r>
                        </m:sub>
                        <m:sup>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𝑘</m:t>
                          </m:r>
                        </m:sup>
                        <m:e>
                          <m:sSubSup>
                            <m:sSubSup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bSup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𝐶</m:t>
                              </m:r>
                            </m:e>
                            <m:sub>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𝑘</m:t>
                              </m:r>
                            </m:sub>
                            <m:sup>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𝑚</m:t>
                              </m:r>
                            </m:sup>
                          </m:sSubSup>
                          <m:sSup>
                            <m:sSup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pPr>
                            <m:e>
                              <m:d>
                                <m:d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d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−1</m:t>
                                  </m:r>
                                </m:e>
                              </m:d>
                            </m:e>
                            <m:sup>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𝑚</m:t>
                              </m:r>
                            </m:sup>
                          </m:sSup>
                        </m:e>
                      </m:nary>
                      <m:r>
                        <a:rPr lang="en-US" altLang="zh-CN" sz="1400" i="1" smtClean="0">
                          <a:solidFill>
                            <a:schemeClr val="accent2">
                              <a:lumMod val="50000"/>
                            </a:schemeClr>
                          </a:solidFill>
                          <a:latin typeface="Cambria Math" panose="02040503050406030204" pitchFamily="18" charset="0"/>
                          <a:ea typeface="宋体" panose="02010600030101010101" pitchFamily="2" charset="-122"/>
                        </a:rPr>
                        <m:t>=</m:t>
                      </m:r>
                      <m:sSup>
                        <m:sSup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sSupPr>
                        <m:e>
                          <m:d>
                            <m:dPr>
                              <m:ctrlPr>
                                <a:rPr lang="en-US" altLang="zh-CN" sz="1400" i="1" smtClean="0">
                                  <a:solidFill>
                                    <a:schemeClr val="accent2">
                                      <a:lumMod val="50000"/>
                                    </a:schemeClr>
                                  </a:solidFill>
                                  <a:latin typeface="Cambria Math" panose="02040503050406030204" pitchFamily="18" charset="0"/>
                                  <a:ea typeface="宋体" panose="02010600030101010101" pitchFamily="2" charset="-122"/>
                                </a:rPr>
                              </m:ctrlPr>
                            </m:dPr>
                            <m:e>
                              <m:r>
                                <a:rPr lang="en-US" altLang="zh-CN" sz="1400" i="1" smtClean="0">
                                  <a:solidFill>
                                    <a:schemeClr val="accent2">
                                      <a:lumMod val="50000"/>
                                    </a:schemeClr>
                                  </a:solidFill>
                                  <a:latin typeface="Cambria Math" panose="02040503050406030204" pitchFamily="18" charset="0"/>
                                  <a:ea typeface="宋体" panose="02010600030101010101" pitchFamily="2" charset="-122"/>
                                </a:rPr>
                                <m:t>1−1</m:t>
                              </m:r>
                            </m:e>
                          </m:d>
                        </m:e>
                        <m:sup>
                          <m:r>
                            <a:rPr lang="en-US" altLang="zh-CN" sz="1400" i="1" smtClean="0">
                              <a:solidFill>
                                <a:schemeClr val="accent2">
                                  <a:lumMod val="50000"/>
                                </a:schemeClr>
                              </a:solidFill>
                              <a:latin typeface="Cambria Math" panose="02040503050406030204" pitchFamily="18" charset="0"/>
                              <a:ea typeface="宋体" panose="02010600030101010101" pitchFamily="2" charset="-122"/>
                            </a:rPr>
                            <m:t>𝑘</m:t>
                          </m:r>
                        </m:sup>
                      </m:sSup>
                      <m:r>
                        <a:rPr lang="en-US" altLang="zh-CN" sz="1400" i="1" smtClean="0">
                          <a:solidFill>
                            <a:schemeClr val="accent2">
                              <a:lumMod val="50000"/>
                            </a:schemeClr>
                          </a:solidFill>
                          <a:latin typeface="Cambria Math" panose="02040503050406030204" pitchFamily="18" charset="0"/>
                          <a:ea typeface="宋体" panose="02010600030101010101" pitchFamily="2" charset="-122"/>
                        </a:rPr>
                        <m:t>=0</m:t>
                      </m:r>
                    </m:oMath>
                  </m:oMathPara>
                </a14:m>
                <a:endParaRPr lang="en-US" altLang="zh-CN" sz="1400" dirty="0">
                  <a:solidFill>
                    <a:schemeClr val="accent2">
                      <a:lumMod val="50000"/>
                    </a:schemeClr>
                  </a:solidFill>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下证莫比乌斯反演公式</a:t>
                </a:r>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必要性“</a:t>
                </a:r>
                <a14:m>
                  <m:oMath xmlns:m="http://schemas.openxmlformats.org/officeDocument/2006/math">
                    <m:r>
                      <a:rPr lang="zh-CN" altLang="en-US"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ea typeface="宋体" panose="02010600030101010101" pitchFamily="2" charset="-122"/>
                        </a:rPr>
                        <m:t>右边</m:t>
                      </m:r>
                      <m:r>
                        <a:rPr lang="en-US" altLang="zh-CN" b="0" i="1" dirty="0" smtClean="0">
                          <a:latin typeface="Cambria Math" panose="02040503050406030204" pitchFamily="18" charset="0"/>
                          <a:ea typeface="宋体" panose="02010600030101010101" pitchFamily="2" charset="-122"/>
                        </a:rPr>
                        <m:t>=</m:t>
                      </m:r>
                      <m:nary>
                        <m:naryPr>
                          <m:chr m:val="∑"/>
                          <m:supHide m:val="on"/>
                          <m:ctrlPr>
                            <a:rPr lang="en-US" altLang="zh-CN" i="1">
                              <a:latin typeface="Cambria Math" panose="02040503050406030204" pitchFamily="18" charset="0"/>
                              <a:ea typeface="宋体" panose="02010600030101010101" pitchFamily="2" charset="-122"/>
                            </a:rPr>
                          </m:ctrlPr>
                        </m:naryPr>
                        <m:sub>
                          <m:r>
                            <m:rPr>
                              <m:brk m:alnAt="7"/>
                            </m:rPr>
                            <a:rPr lang="en-US" altLang="zh-CN" i="1">
                              <a:latin typeface="Cambria Math" panose="02040503050406030204" pitchFamily="18" charset="0"/>
                              <a:ea typeface="宋体" panose="02010600030101010101" pitchFamily="2" charset="-122"/>
                            </a:rPr>
                            <m:t>𝑑</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sub>
                        <m:sup/>
                        <m:e>
                          <m:r>
                            <a:rPr lang="zh-CN" altLang="en-US" i="1">
                              <a:latin typeface="Cambria Math" panose="02040503050406030204" pitchFamily="18" charset="0"/>
                              <a:ea typeface="宋体" panose="02010600030101010101" pitchFamily="2" charset="-122"/>
                            </a:rPr>
                            <m:t>𝜇</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𝑑</m:t>
                              </m:r>
                            </m:e>
                          </m:d>
                          <m:r>
                            <a:rPr lang="en-US" altLang="zh-CN" i="1">
                              <a:latin typeface="Cambria Math" panose="02040503050406030204" pitchFamily="18" charset="0"/>
                              <a:ea typeface="宋体" panose="02010600030101010101" pitchFamily="2" charset="-122"/>
                            </a:rPr>
                            <m:t>𝑔</m:t>
                          </m:r>
                          <m:r>
                            <a:rPr lang="en-US" altLang="zh-CN" i="1">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r>
                                <a:rPr lang="en-US" altLang="zh-CN" i="1">
                                  <a:latin typeface="Cambria Math" panose="02040503050406030204" pitchFamily="18" charset="0"/>
                                  <a:ea typeface="宋体" panose="02010600030101010101" pitchFamily="2" charset="-122"/>
                                </a:rPr>
                                <m:t>𝑛</m:t>
                              </m:r>
                            </m:num>
                            <m:den>
                              <m:r>
                                <a:rPr lang="en-US" altLang="zh-CN" i="1">
                                  <a:latin typeface="Cambria Math" panose="02040503050406030204" pitchFamily="18" charset="0"/>
                                  <a:ea typeface="宋体" panose="02010600030101010101" pitchFamily="2" charset="-122"/>
                                </a:rPr>
                                <m:t>𝑑</m:t>
                              </m:r>
                            </m:den>
                          </m:f>
                          <m:r>
                            <a:rPr lang="en-US" altLang="zh-CN" i="1">
                              <a:latin typeface="Cambria Math" panose="02040503050406030204" pitchFamily="18" charset="0"/>
                              <a:ea typeface="宋体" panose="02010600030101010101" pitchFamily="2" charset="-122"/>
                            </a:rPr>
                            <m:t>)</m:t>
                          </m:r>
                        </m:e>
                      </m:nary>
                      <m:r>
                        <a:rPr lang="en-US" altLang="zh-CN" b="0" i="1" smtClean="0">
                          <a:latin typeface="Cambria Math" panose="02040503050406030204" pitchFamily="18" charset="0"/>
                          <a:ea typeface="宋体" panose="02010600030101010101" pitchFamily="2" charset="-122"/>
                        </a:rPr>
                        <m:t>=</m:t>
                      </m:r>
                      <m:nary>
                        <m:naryPr>
                          <m:chr m:val="∑"/>
                          <m:supHide m:val="on"/>
                          <m:ctrlPr>
                            <a:rPr lang="en-US" altLang="zh-CN" i="1">
                              <a:latin typeface="Cambria Math" panose="02040503050406030204" pitchFamily="18" charset="0"/>
                              <a:ea typeface="宋体" panose="02010600030101010101" pitchFamily="2" charset="-122"/>
                            </a:rPr>
                          </m:ctrlPr>
                        </m:naryPr>
                        <m:sub>
                          <m:r>
                            <m:rPr>
                              <m:brk m:alnAt="7"/>
                            </m:rPr>
                            <a:rPr lang="en-US" altLang="zh-CN" i="1">
                              <a:latin typeface="Cambria Math" panose="02040503050406030204" pitchFamily="18" charset="0"/>
                              <a:ea typeface="宋体" panose="02010600030101010101" pitchFamily="2" charset="-122"/>
                            </a:rPr>
                            <m:t>𝑑</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sub>
                        <m:sup/>
                        <m:e>
                          <m:r>
                            <a:rPr lang="zh-CN" altLang="en-US" i="1">
                              <a:latin typeface="Cambria Math" panose="02040503050406030204" pitchFamily="18" charset="0"/>
                              <a:ea typeface="宋体" panose="02010600030101010101" pitchFamily="2" charset="-122"/>
                            </a:rPr>
                            <m:t>𝜇</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𝑑</m:t>
                              </m:r>
                            </m:e>
                          </m:d>
                          <m:nary>
                            <m:naryPr>
                              <m:chr m:val="∑"/>
                              <m:supHide m:val="on"/>
                              <m:ctrlPr>
                                <a:rPr lang="en-US" altLang="zh-CN" i="1">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𝑒</m:t>
                              </m:r>
                              <m:r>
                                <a:rPr lang="en-US" altLang="zh-CN" i="1">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en-US" altLang="zh-CN" i="1">
                                      <a:latin typeface="Cambria Math" panose="02040503050406030204" pitchFamily="18" charset="0"/>
                                      <a:ea typeface="宋体" panose="02010600030101010101" pitchFamily="2" charset="-122"/>
                                    </a:rPr>
                                    <m:t>𝑛</m:t>
                                  </m:r>
                                </m:num>
                                <m:den>
                                  <m:r>
                                    <a:rPr lang="en-US" altLang="zh-CN" b="0" i="1" smtClean="0">
                                      <a:latin typeface="Cambria Math" panose="02040503050406030204" pitchFamily="18" charset="0"/>
                                      <a:ea typeface="宋体" panose="02010600030101010101" pitchFamily="2" charset="-122"/>
                                    </a:rPr>
                                    <m:t>𝑑</m:t>
                                  </m:r>
                                </m:den>
                              </m:f>
                            </m:sub>
                            <m:sup/>
                            <m:e>
                              <m:r>
                                <a:rPr lang="en-US" altLang="zh-CN" i="1">
                                  <a:latin typeface="Cambria Math" panose="02040503050406030204" pitchFamily="18" charset="0"/>
                                  <a:ea typeface="宋体" panose="02010600030101010101" pitchFamily="2" charset="-122"/>
                                </a:rPr>
                                <m:t>𝑓</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𝑒</m:t>
                              </m:r>
                              <m:r>
                                <a:rPr lang="en-US" altLang="zh-CN" i="1">
                                  <a:latin typeface="Cambria Math" panose="02040503050406030204" pitchFamily="18" charset="0"/>
                                  <a:ea typeface="宋体" panose="02010600030101010101" pitchFamily="2" charset="-122"/>
                                </a:rPr>
                                <m:t>)</m:t>
                              </m:r>
                            </m:e>
                          </m:nary>
                        </m:e>
                      </m:nary>
                      <m:r>
                        <a:rPr lang="en-US" altLang="zh-CN" b="0" i="1" smtClean="0">
                          <a:latin typeface="Cambria Math" panose="02040503050406030204" pitchFamily="18" charset="0"/>
                          <a:ea typeface="宋体" panose="02010600030101010101" pitchFamily="2" charset="-122"/>
                        </a:rPr>
                        <m:t>=</m:t>
                      </m:r>
                      <m:nary>
                        <m:naryPr>
                          <m:chr m:val="∑"/>
                          <m:supHide m:val="on"/>
                          <m:ctrlPr>
                            <a:rPr lang="en-US" altLang="zh-CN" i="1">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𝑒</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sub>
                        <m:sup/>
                        <m:e>
                          <m:r>
                            <a:rPr lang="en-US" altLang="zh-CN" b="0" i="1" smtClean="0">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𝑒</m:t>
                              </m:r>
                            </m:e>
                          </m:d>
                          <m:nary>
                            <m:naryPr>
                              <m:chr m:val="∑"/>
                              <m:supHide m:val="on"/>
                              <m:ctrlPr>
                                <a:rPr lang="en-US" altLang="zh-CN" i="1">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𝑑</m:t>
                              </m:r>
                              <m:r>
                                <a:rPr lang="en-US" altLang="zh-CN" i="1">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r>
                                    <a:rPr lang="en-US" altLang="zh-CN" i="1">
                                      <a:latin typeface="Cambria Math" panose="02040503050406030204" pitchFamily="18" charset="0"/>
                                      <a:ea typeface="宋体" panose="02010600030101010101" pitchFamily="2" charset="-122"/>
                                    </a:rPr>
                                    <m:t>𝑛</m:t>
                                  </m:r>
                                </m:num>
                                <m:den>
                                  <m:r>
                                    <a:rPr lang="en-US" altLang="zh-CN" b="0" i="1" smtClean="0">
                                      <a:latin typeface="Cambria Math" panose="02040503050406030204" pitchFamily="18" charset="0"/>
                                      <a:ea typeface="宋体" panose="02010600030101010101" pitchFamily="2" charset="-122"/>
                                    </a:rPr>
                                    <m:t>𝑒</m:t>
                                  </m:r>
                                </m:den>
                              </m:f>
                            </m:sub>
                            <m:sup/>
                            <m:e>
                              <m:r>
                                <a:rPr lang="zh-CN" altLang="en-US" i="1">
                                  <a:latin typeface="Cambria Math" panose="02040503050406030204" pitchFamily="18" charset="0"/>
                                  <a:ea typeface="宋体" panose="02010600030101010101" pitchFamily="2" charset="-122"/>
                                </a:rPr>
                                <m:t>𝜇</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𝑑</m:t>
                              </m:r>
                              <m:r>
                                <a:rPr lang="en-US" altLang="zh-CN" i="1">
                                  <a:latin typeface="Cambria Math" panose="02040503050406030204" pitchFamily="18" charset="0"/>
                                  <a:ea typeface="宋体" panose="02010600030101010101" pitchFamily="2" charset="-122"/>
                                </a:rPr>
                                <m:t>)</m:t>
                              </m:r>
                            </m:e>
                          </m:nary>
                        </m:e>
                      </m:nary>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𝑓</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充分性“</a:t>
                </a:r>
                <a14:m>
                  <m:oMath xmlns:m="http://schemas.openxmlformats.org/officeDocument/2006/math">
                    <m:r>
                      <a:rPr lang="zh-CN" altLang="en-US"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略</a:t>
                </a:r>
                <a:endParaRPr lang="en-US" altLang="zh-CN"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3590488" y="412020"/>
                <a:ext cx="8179267" cy="6033960"/>
              </a:xfrm>
              <a:prstGeom prst="rect">
                <a:avLst/>
              </a:prstGeom>
              <a:blipFill>
                <a:blip r:embed="rId3"/>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41219998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3590488" y="2365824"/>
                <a:ext cx="8179267" cy="2126351"/>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a:solidFill>
                      <a:schemeClr val="accent2">
                        <a:lumMod val="75000"/>
                      </a:schemeClr>
                    </a:solidFill>
                    <a:latin typeface="小米兰亭_GB外压缩" panose="03000502000000000000" pitchFamily="66" charset="-122"/>
                    <a:ea typeface="小米兰亭_GB外压缩" panose="03000502000000000000" pitchFamily="66" charset="-122"/>
                  </a:rPr>
                  <a:t>二项式反演的另一种形式</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r>
                        <a:rPr lang="en-US" altLang="zh-CN" i="1">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𝑛</m:t>
                          </m:r>
                        </m:sup>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𝑛</m:t>
                              </m:r>
                            </m:sub>
                            <m:sup>
                              <m:r>
                                <a:rPr lang="en-US" altLang="zh-CN" i="1">
                                  <a:latin typeface="Cambria Math" panose="02040503050406030204" pitchFamily="18" charset="0"/>
                                  <a:ea typeface="宋体" panose="02010600030101010101" pitchFamily="2" charset="-122"/>
                                </a:rPr>
                                <m:t>𝑖</m:t>
                              </m:r>
                            </m:sup>
                          </m:sSubSup>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e>
                              </m:d>
                            </m:e>
                            <m:sup>
                              <m:r>
                                <a:rPr lang="en-US" altLang="zh-CN" b="0" i="1" smtClean="0">
                                  <a:latin typeface="Cambria Math" panose="02040503050406030204" pitchFamily="18" charset="0"/>
                                  <a:ea typeface="宋体" panose="02010600030101010101" pitchFamily="2" charset="-122"/>
                                </a:rPr>
                                <m:t>𝑖</m:t>
                              </m:r>
                            </m:sup>
                          </m:sSup>
                          <m:r>
                            <a:rPr lang="en-US" altLang="zh-CN" i="1">
                              <a:latin typeface="Cambria Math" panose="02040503050406030204" pitchFamily="18" charset="0"/>
                              <a:ea typeface="宋体" panose="02010600030101010101" pitchFamily="2" charset="-122"/>
                            </a:rPr>
                            <m:t>𝑓</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e>
                      </m:nary>
                      <m:r>
                        <a:rPr lang="zh-CN" altLang="en-US" dirty="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r>
                        <a:rPr lang="en-US" altLang="zh-CN" i="1">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𝑛</m:t>
                          </m:r>
                        </m:sup>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𝑛</m:t>
                              </m:r>
                            </m:sub>
                            <m:sup>
                              <m:r>
                                <a:rPr lang="en-US" altLang="zh-CN" i="1">
                                  <a:latin typeface="Cambria Math" panose="02040503050406030204" pitchFamily="18" charset="0"/>
                                  <a:ea typeface="宋体" panose="02010600030101010101" pitchFamily="2" charset="-122"/>
                                </a:rPr>
                                <m:t>𝑖</m:t>
                              </m:r>
                            </m:sup>
                          </m:sSubSup>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−1</m:t>
                                  </m:r>
                                </m:e>
                              </m:d>
                            </m:e>
                            <m:sup>
                              <m:r>
                                <a:rPr lang="en-US" altLang="zh-CN" i="1">
                                  <a:latin typeface="Cambria Math" panose="02040503050406030204" pitchFamily="18" charset="0"/>
                                  <a:ea typeface="宋体" panose="02010600030101010101" pitchFamily="2" charset="-122"/>
                                </a:rPr>
                                <m:t>𝑖</m:t>
                              </m:r>
                            </m:sup>
                          </m:sSup>
                          <m:r>
                            <a:rPr lang="en-US" altLang="zh-CN" i="1">
                              <a:latin typeface="Cambria Math" panose="02040503050406030204" pitchFamily="18" charset="0"/>
                              <a:ea typeface="宋体" panose="02010600030101010101" pitchFamily="2" charset="-122"/>
                            </a:rPr>
                            <m:t>𝑔</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e>
                      </m:nary>
                    </m:oMath>
                  </m:oMathPara>
                </a14:m>
                <a:endParaRPr lang="en-US" altLang="zh-CN" b="1">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b="1">
                    <a:solidFill>
                      <a:schemeClr val="accent2">
                        <a:lumMod val="75000"/>
                      </a:schemeClr>
                    </a:solidFill>
                    <a:latin typeface="小米兰亭_GB外压缩" panose="03000502000000000000" pitchFamily="66" charset="-122"/>
                    <a:ea typeface="小米兰亭_GB外压缩" panose="03000502000000000000" pitchFamily="66" charset="-122"/>
                  </a:rPr>
                  <a:t>莫比乌斯反演的另一种形式</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r>
                        <a:rPr lang="en-US" altLang="zh-CN" i="1">
                          <a:latin typeface="Cambria Math" panose="02040503050406030204" pitchFamily="18" charset="0"/>
                          <a:ea typeface="宋体" panose="02010600030101010101" pitchFamily="2" charset="-122"/>
                        </a:rPr>
                        <m:t>=</m:t>
                      </m:r>
                      <m:nary>
                        <m:naryPr>
                          <m:chr m:val="∑"/>
                          <m:supHide m:val="on"/>
                          <m:ctrlPr>
                            <a:rPr lang="en-US" altLang="zh-CN" i="1" smtClean="0">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𝑑</m:t>
                          </m:r>
                        </m:sub>
                        <m:sup/>
                        <m:e>
                          <m:r>
                            <a:rPr lang="en-US" altLang="zh-CN" b="0" i="1" smtClean="0">
                              <a:latin typeface="Cambria Math" panose="02040503050406030204" pitchFamily="18" charset="0"/>
                              <a:ea typeface="宋体" panose="02010600030101010101" pitchFamily="2" charset="-122"/>
                            </a:rPr>
                            <m:t>𝑓</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𝑑</m:t>
                          </m:r>
                          <m:r>
                            <a:rPr lang="en-US" altLang="zh-CN" b="0" i="1" smtClean="0">
                              <a:latin typeface="Cambria Math" panose="02040503050406030204" pitchFamily="18" charset="0"/>
                              <a:ea typeface="宋体" panose="02010600030101010101" pitchFamily="2" charset="-122"/>
                            </a:rPr>
                            <m:t>)</m:t>
                          </m:r>
                        </m:e>
                      </m:nary>
                      <m:r>
                        <a:rPr lang="en-US" altLang="zh-CN" dirty="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r>
                        <a:rPr lang="en-US" altLang="zh-CN" i="1">
                          <a:latin typeface="Cambria Math" panose="02040503050406030204" pitchFamily="18" charset="0"/>
                          <a:ea typeface="宋体" panose="02010600030101010101" pitchFamily="2" charset="-122"/>
                        </a:rPr>
                        <m:t>=</m:t>
                      </m:r>
                      <m:nary>
                        <m:naryPr>
                          <m:chr m:val="∑"/>
                          <m:supHide m:val="on"/>
                          <m:ctrlPr>
                            <a:rPr lang="en-US" altLang="zh-CN" i="1">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𝑑</m:t>
                          </m:r>
                        </m:sub>
                        <m:sup/>
                        <m:e>
                          <m:r>
                            <a:rPr lang="zh-CN" altLang="en-US" i="1" smtClean="0">
                              <a:latin typeface="Cambria Math" panose="02040503050406030204" pitchFamily="18" charset="0"/>
                              <a:ea typeface="宋体" panose="02010600030101010101" pitchFamily="2" charset="-122"/>
                            </a:rPr>
                            <m:t>𝜇</m:t>
                          </m:r>
                          <m:d>
                            <m:dPr>
                              <m:ctrlPr>
                                <a:rPr lang="en-US" altLang="zh-CN" i="1" smtClean="0">
                                  <a:latin typeface="Cambria Math" panose="02040503050406030204" pitchFamily="18" charset="0"/>
                                  <a:ea typeface="宋体" panose="02010600030101010101" pitchFamily="2" charset="-122"/>
                                </a:rPr>
                              </m:ctrlPr>
                            </m:dPr>
                            <m:e>
                              <m:f>
                                <m:fPr>
                                  <m:ctrlPr>
                                    <a:rPr lang="en-US" altLang="zh-CN" b="0" i="1" smtClean="0">
                                      <a:latin typeface="Cambria Math" panose="02040503050406030204" pitchFamily="18" charset="0"/>
                                      <a:ea typeface="宋体" panose="02010600030101010101" pitchFamily="2" charset="-122"/>
                                    </a:rPr>
                                  </m:ctrlPr>
                                </m:fPr>
                                <m:num>
                                  <m:r>
                                    <a:rPr lang="en-US" altLang="zh-CN" i="1">
                                      <a:latin typeface="Cambria Math" panose="02040503050406030204" pitchFamily="18" charset="0"/>
                                      <a:ea typeface="宋体" panose="02010600030101010101" pitchFamily="2" charset="-122"/>
                                    </a:rPr>
                                    <m:t>𝑑</m:t>
                                  </m:r>
                                </m:num>
                                <m:den>
                                  <m:r>
                                    <a:rPr lang="en-US" altLang="zh-CN" b="0" i="1" smtClean="0">
                                      <a:latin typeface="Cambria Math" panose="02040503050406030204" pitchFamily="18" charset="0"/>
                                      <a:ea typeface="宋体" panose="02010600030101010101" pitchFamily="2" charset="-122"/>
                                    </a:rPr>
                                    <m:t>𝑛</m:t>
                                  </m:r>
                                </m:den>
                              </m:f>
                            </m:e>
                          </m:d>
                          <m:r>
                            <a:rPr lang="en-US" altLang="zh-CN" b="0" i="1" smtClean="0">
                              <a:latin typeface="Cambria Math" panose="02040503050406030204" pitchFamily="18" charset="0"/>
                              <a:ea typeface="宋体" panose="02010600030101010101" pitchFamily="2" charset="-122"/>
                            </a:rPr>
                            <m:t>𝑔</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𝑑</m:t>
                          </m:r>
                          <m:r>
                            <a:rPr lang="en-US" altLang="zh-CN" b="0" i="1" smtClean="0">
                              <a:latin typeface="Cambria Math" panose="02040503050406030204" pitchFamily="18" charset="0"/>
                              <a:ea typeface="宋体" panose="02010600030101010101" pitchFamily="2" charset="-122"/>
                            </a:rPr>
                            <m:t>)</m:t>
                          </m:r>
                        </m:e>
                      </m:nary>
                    </m:oMath>
                  </m:oMathPara>
                </a14:m>
                <a:endParaRPr lang="en-US" altLang="zh-CN"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3590488" y="2365824"/>
                <a:ext cx="8179267" cy="2126351"/>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6348297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6004534" y="1911918"/>
                <a:ext cx="5412149" cy="3034164"/>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问题介绍</a:t>
                </a:r>
                <a:endParaRPr lang="en-US" altLang="zh-CN" b="0" dirty="0">
                  <a:solidFill>
                    <a:schemeClr val="accent2">
                      <a:lumMod val="75000"/>
                    </a:schemeClr>
                  </a:solidFill>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试想这样一个问题，求两个多项式</a:t>
                </a:r>
                <a:endParaRPr lang="en-US" altLang="zh-CN"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m:t>
                      </m:r>
                      <m:nary>
                        <m:naryPr>
                          <m:chr m:val="∑"/>
                          <m:ctrlPr>
                            <a:rPr lang="en-US" altLang="zh-CN" b="0"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=0</m:t>
                          </m:r>
                        </m:sub>
                        <m:sup>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p>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Sub>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𝑥</m:t>
                              </m:r>
                            </m:e>
                            <m:sup>
                              <m:r>
                                <a:rPr lang="en-US" altLang="zh-CN" b="0" i="1" smtClean="0">
                                  <a:latin typeface="Cambria Math" panose="02040503050406030204" pitchFamily="18" charset="0"/>
                                  <a:ea typeface="宋体" panose="02010600030101010101" pitchFamily="2" charset="-122"/>
                                </a:rPr>
                                <m:t>𝑖</m:t>
                              </m:r>
                            </m:sup>
                          </m:sSup>
                        </m:e>
                      </m:nary>
                    </m:oMath>
                  </m:oMathPara>
                </a14:m>
                <a:endParaRPr lang="en-US" altLang="zh-CN"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𝑔</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m:t>
                      </m:r>
                      <m:nary>
                        <m:naryPr>
                          <m:chr m:val="∑"/>
                          <m:ctrlPr>
                            <a:rPr lang="en-US" altLang="zh-CN" b="0"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=0</m:t>
                          </m:r>
                        </m:sub>
                        <m:sup>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p>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𝑖</m:t>
                              </m:r>
                            </m:sub>
                          </m:sSub>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𝑥</m:t>
                              </m:r>
                            </m:e>
                            <m:sup>
                              <m:r>
                                <a:rPr lang="en-US" altLang="zh-CN" b="0" i="1" smtClean="0">
                                  <a:latin typeface="Cambria Math" panose="02040503050406030204" pitchFamily="18" charset="0"/>
                                  <a:ea typeface="宋体" panose="02010600030101010101" pitchFamily="2" charset="-122"/>
                                </a:rPr>
                                <m:t>𝑖</m:t>
                              </m:r>
                            </m:sup>
                          </m:sSup>
                        </m:e>
                      </m:nary>
                    </m:oMath>
                  </m:oMathPara>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的乘积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使用传统的方法至少需要</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sSup>
                          <m:sSupPr>
                            <m:ctrlPr>
                              <a:rPr lang="en-US" altLang="zh-CN" i="1" dirty="0" smtClean="0">
                                <a:latin typeface="Cambria Math" panose="02040503050406030204" pitchFamily="18" charset="0"/>
                                <a:ea typeface="宋体" panose="02010600030101010101" pitchFamily="2" charset="-122"/>
                              </a:rPr>
                            </m:ctrlPr>
                          </m:sSupPr>
                          <m:e>
                            <m:r>
                              <a:rPr lang="en-US" altLang="zh-CN" i="1" dirty="0" smtClean="0">
                                <a:latin typeface="Cambria Math" panose="02040503050406030204" pitchFamily="18" charset="0"/>
                                <a:ea typeface="宋体" panose="02010600030101010101" pitchFamily="2" charset="-122"/>
                              </a:rPr>
                              <m:t>𝑛</m:t>
                            </m:r>
                          </m:e>
                          <m:sup>
                            <m:r>
                              <a:rPr lang="en-US" altLang="zh-CN" i="1" dirty="0" smtClean="0">
                                <a:latin typeface="Cambria Math" panose="02040503050406030204" pitchFamily="18" charset="0"/>
                                <a:ea typeface="宋体" panose="02010600030101010101" pitchFamily="2" charset="-122"/>
                              </a:rPr>
                              <m:t>2</m:t>
                            </m:r>
                          </m:sup>
                        </m:sSup>
                      </m:e>
                    </m:d>
                  </m:oMath>
                </a14:m>
                <a:r>
                  <a:rPr lang="zh-CN" altLang="en-US" dirty="0">
                    <a:latin typeface="宋体" panose="02010600030101010101" pitchFamily="2" charset="-122"/>
                    <a:ea typeface="宋体" panose="02010600030101010101" pitchFamily="2" charset="-122"/>
                  </a:rPr>
                  <a:t>的复杂度，下面介绍快速傅里叶变换，将这个过程加速到</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r>
                          <a:rPr lang="en-US" altLang="zh-CN" i="1" dirty="0" smtClean="0">
                            <a:latin typeface="Cambria Math" panose="02040503050406030204" pitchFamily="18" charset="0"/>
                            <a:ea typeface="宋体" panose="02010600030101010101" pitchFamily="2" charset="-122"/>
                          </a:rPr>
                          <m:t>𝑛</m:t>
                        </m:r>
                        <m:r>
                          <m:rPr>
                            <m:sty m:val="p"/>
                          </m:rPr>
                          <a:rPr lang="en-US" altLang="zh-CN" i="1" dirty="0" smtClean="0">
                            <a:latin typeface="Cambria Math" panose="02040503050406030204" pitchFamily="18" charset="0"/>
                            <a:ea typeface="宋体" panose="02010600030101010101" pitchFamily="2" charset="-122"/>
                          </a:rPr>
                          <m:t>log</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rPr>
                          <m:t>𝑛</m:t>
                        </m:r>
                      </m:e>
                    </m:d>
                    <m:r>
                      <a:rPr lang="en-US" altLang="zh-CN" i="1" dirty="0"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6004534" y="1911918"/>
                <a:ext cx="5412149" cy="3034164"/>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586946" y="1362408"/>
                <a:ext cx="6337199" cy="413318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问题的快速解法</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首先考虑如何用其他方式表示多项式</a:t>
                </a:r>
                <a:endParaRPr lang="en-US" altLang="zh-CN" b="0" i="1" dirty="0">
                  <a:latin typeface="Cambria Math" panose="02040503050406030204" pitchFamily="18" charset="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m:t>
                      </m:r>
                      <m:nary>
                        <m:naryPr>
                          <m:chr m:val="∑"/>
                          <m:ctrlPr>
                            <a:rPr lang="en-US" altLang="zh-CN" b="0"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=0</m:t>
                          </m:r>
                        </m:sub>
                        <m:sup>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p>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Sub>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𝑥</m:t>
                              </m:r>
                            </m:e>
                            <m:sup>
                              <m:r>
                                <a:rPr lang="en-US" altLang="zh-CN" b="0" i="1" smtClean="0">
                                  <a:latin typeface="Cambria Math" panose="02040503050406030204" pitchFamily="18" charset="0"/>
                                  <a:ea typeface="宋体" panose="02010600030101010101" pitchFamily="2" charset="-122"/>
                                </a:rPr>
                                <m:t>𝑖</m:t>
                              </m:r>
                            </m:sup>
                          </m:sSup>
                        </m:e>
                      </m:nary>
                    </m:oMath>
                  </m:oMathPara>
                </a14:m>
                <a:endParaRPr lang="en-US" altLang="zh-CN" b="0"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任取</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个不同的数</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可以是整数、实数，甚至是复数</a:t>
                </a:r>
                <a:r>
                  <a:rPr lang="en-US" altLang="zh-CN" dirty="0">
                    <a:latin typeface="宋体" panose="02010600030101010101" pitchFamily="2" charset="-122"/>
                    <a:ea typeface="宋体" panose="02010600030101010101" pitchFamily="2" charset="-122"/>
                  </a:rPr>
                  <a:t>)</a:t>
                </a:r>
              </a:p>
              <a:p>
                <a:pPr algn="just"/>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smtClean="0">
                              <a:latin typeface="Cambria Math" panose="02040503050406030204" pitchFamily="18" charset="0"/>
                              <a:ea typeface="宋体" panose="02010600030101010101" pitchFamily="2" charset="-122"/>
                            </a:rPr>
                            <m:t>𝑥</m:t>
                          </m:r>
                        </m:e>
                        <m:sub>
                          <m:r>
                            <a:rPr lang="en-US" altLang="zh-CN" i="1" smtClean="0">
                              <a:latin typeface="Cambria Math" panose="02040503050406030204" pitchFamily="18" charset="0"/>
                              <a:ea typeface="宋体" panose="02010600030101010101" pitchFamily="2" charset="-122"/>
                            </a:rPr>
                            <m:t>0</m:t>
                          </m:r>
                        </m:sub>
                      </m:sSub>
                      <m:r>
                        <a:rPr lang="en-US" altLang="zh-CN" i="1" smtClean="0">
                          <a:latin typeface="Cambria Math" panose="02040503050406030204" pitchFamily="18" charset="0"/>
                          <a:ea typeface="宋体" panose="02010600030101010101" pitchFamily="2" charset="-122"/>
                        </a:rPr>
                        <m:t>,</m:t>
                      </m:r>
                      <m:sSub>
                        <m:sSubPr>
                          <m:ctrlPr>
                            <a:rPr lang="en-US" altLang="zh-CN" i="1" smtClean="0">
                              <a:latin typeface="Cambria Math" panose="02040503050406030204" pitchFamily="18" charset="0"/>
                              <a:ea typeface="宋体" panose="02010600030101010101" pitchFamily="2" charset="-122"/>
                            </a:rPr>
                          </m:ctrlPr>
                        </m:sSubPr>
                        <m:e>
                          <m:r>
                            <a:rPr lang="en-US" altLang="zh-CN" i="1" smtClean="0">
                              <a:latin typeface="Cambria Math" panose="02040503050406030204" pitchFamily="18" charset="0"/>
                              <a:ea typeface="宋体" panose="02010600030101010101" pitchFamily="2" charset="-122"/>
                            </a:rPr>
                            <m:t>𝑥</m:t>
                          </m:r>
                        </m:e>
                        <m:sub>
                          <m:r>
                            <a:rPr lang="en-US" altLang="zh-CN" i="1" smtClean="0">
                              <a:latin typeface="Cambria Math" panose="02040503050406030204" pitchFamily="18" charset="0"/>
                              <a:ea typeface="宋体" panose="02010600030101010101" pitchFamily="2" charset="-122"/>
                            </a:rPr>
                            <m:t>1</m:t>
                          </m:r>
                        </m:sub>
                      </m:sSub>
                      <m:r>
                        <a:rPr lang="en-US" altLang="zh-CN"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m:t>
                      </m:r>
                      <m:r>
                        <a:rPr lang="en-US" altLang="zh-CN" i="1" smtClean="0">
                          <a:latin typeface="Cambria Math" panose="02040503050406030204" pitchFamily="18" charset="0"/>
                          <a:ea typeface="宋体" panose="02010600030101010101" pitchFamily="2" charset="-122"/>
                        </a:rPr>
                        <m:t>,</m:t>
                      </m:r>
                      <m:sSub>
                        <m:sSubPr>
                          <m:ctrlPr>
                            <a:rPr lang="en-US" altLang="zh-CN" i="1" smtClean="0">
                              <a:latin typeface="Cambria Math" panose="02040503050406030204" pitchFamily="18" charset="0"/>
                              <a:ea typeface="宋体" panose="02010600030101010101" pitchFamily="2" charset="-122"/>
                            </a:rPr>
                          </m:ctrlPr>
                        </m:sSubPr>
                        <m:e>
                          <m:r>
                            <a:rPr lang="en-US" altLang="zh-CN"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b>
                      </m:sSub>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将其代入</a:t>
                </a:r>
                <a14:m>
                  <m:oMath xmlns:m="http://schemas.openxmlformats.org/officeDocument/2006/math">
                    <m: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中，就得到一个线性方程组</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宋体" panose="02010600030101010101" pitchFamily="2" charset="-122"/>
                            </a:rPr>
                          </m:ctrlPr>
                        </m:dPr>
                        <m:e>
                          <m:eqArr>
                            <m:eqArrPr>
                              <m:ctrlPr>
                                <a:rPr lang="en-US" altLang="zh-CN" i="1" smtClean="0">
                                  <a:latin typeface="Cambria Math" panose="02040503050406030204" pitchFamily="18" charset="0"/>
                                  <a:ea typeface="宋体" panose="02010600030101010101" pitchFamily="2" charset="-122"/>
                                </a:rPr>
                              </m:ctrlPr>
                            </m:eqArrPr>
                            <m:e>
                              <m:m>
                                <m:mPr>
                                  <m:mcs>
                                    <m:mc>
                                      <m:mcPr>
                                        <m:count m:val="1"/>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m:rPr>
                                                <m:brk m:alnAt="7"/>
                                              </m:rP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0</m:t>
                                            </m:r>
                                          </m:sub>
                                        </m:sSub>
                                      </m:e>
                                    </m:d>
                                    <m:r>
                                      <m:rPr>
                                        <m:brk m:alnAt="7"/>
                                      </m:rP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m:rPr>
                                            <m:brk m:alnAt="7"/>
                                          </m:rPr>
                                          <a:rPr lang="en-US" altLang="zh-CN" b="0" i="1" smtClean="0">
                                            <a:latin typeface="Cambria Math" panose="02040503050406030204" pitchFamily="18" charset="0"/>
                                            <a:ea typeface="宋体" panose="02010600030101010101" pitchFamily="2" charset="-122"/>
                                          </a:rPr>
                                          <m:t>𝑦</m:t>
                                        </m:r>
                                      </m:e>
                                      <m:sub>
                                        <m:r>
                                          <a:rPr lang="en-US" altLang="zh-CN" b="0" i="1" smtClean="0">
                                            <a:latin typeface="Cambria Math" panose="02040503050406030204" pitchFamily="18" charset="0"/>
                                            <a:ea typeface="宋体" panose="02010600030101010101" pitchFamily="2" charset="-122"/>
                                          </a:rPr>
                                          <m:t>0</m:t>
                                        </m:r>
                                      </m:sub>
                                    </m:sSub>
                                  </m:e>
                                </m:mr>
                                <m:mr>
                                  <m:e>
                                    <m:r>
                                      <m:rPr>
                                        <m:brk m:alnAt="7"/>
                                      </m:rP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m:rPr>
                                                <m:brk m:alnAt="7"/>
                                              </m:rP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e>
                                    </m:d>
                                    <m:r>
                                      <m:rPr>
                                        <m:brk m:alnAt="7"/>
                                      </m:rP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m:rPr>
                                            <m:brk m:alnAt="7"/>
                                          </m:rPr>
                                          <a:rPr lang="en-US" altLang="zh-CN" b="0" i="1" smtClean="0">
                                            <a:latin typeface="Cambria Math" panose="02040503050406030204" pitchFamily="18" charset="0"/>
                                            <a:ea typeface="宋体" panose="02010600030101010101" pitchFamily="2" charset="-122"/>
                                          </a:rPr>
                                          <m:t>𝑦</m:t>
                                        </m:r>
                                      </m:e>
                                      <m:sub>
                                        <m:r>
                                          <a:rPr lang="en-US" altLang="zh-CN" b="0" i="1" smtClean="0">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latin typeface="Cambria Math" panose="02040503050406030204" pitchFamily="18" charset="0"/>
                                        <a:ea typeface="宋体" panose="02010600030101010101" pitchFamily="2" charset="-122"/>
                                      </a:rPr>
                                      <m:t>…</m:t>
                                    </m:r>
                                  </m:e>
                                </m:mr>
                                <m:mr>
                                  <m:e>
                                    <m:r>
                                      <m:rPr>
                                        <m:brk m:alnAt="7"/>
                                      </m:rP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m:rPr>
                                                <m:brk m:alnAt="7"/>
                                              </m:rP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b>
                                        </m:sSub>
                                      </m:e>
                                    </m:d>
                                    <m:r>
                                      <m:rPr>
                                        <m:brk m:alnAt="7"/>
                                      </m:rP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m:rPr>
                                            <m:brk m:alnAt="7"/>
                                          </m:rPr>
                                          <a:rPr lang="en-US" altLang="zh-CN" b="0" i="1" smtClean="0">
                                            <a:latin typeface="Cambria Math" panose="02040503050406030204" pitchFamily="18" charset="0"/>
                                            <a:ea typeface="宋体" panose="02010600030101010101" pitchFamily="2" charset="-122"/>
                                          </a:rPr>
                                          <m:t>𝑦</m:t>
                                        </m:r>
                                      </m:e>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只要</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足够大，就能够唯一地确定一个多项式，换言之，上述方程组可以表示一个多项式，将这两种多项式的表示方法分别称为系数表示和点值表示</a:t>
                </a:r>
                <a:r>
                  <a:rPr lang="en-US" altLang="zh-CN" dirty="0">
                    <a:latin typeface="宋体" panose="02010600030101010101" pitchFamily="2" charset="-122"/>
                    <a:ea typeface="宋体" panose="02010600030101010101" pitchFamily="2" charset="-122"/>
                  </a:rPr>
                  <a:t>.</a:t>
                </a: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586946" y="1362408"/>
                <a:ext cx="6337199" cy="4133183"/>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586945" y="902297"/>
                <a:ext cx="6337199" cy="1477328"/>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问题的快速解法</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利用快速傅里叶变换来求多项式乘积的总体思路是</a:t>
                </a:r>
              </a:p>
              <a:p>
                <a:pPr algn="just"/>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选取合适的</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个不同的数</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smtClean="0">
                            <a:latin typeface="Cambria Math" panose="02040503050406030204" pitchFamily="18" charset="0"/>
                            <a:ea typeface="宋体" panose="02010600030101010101" pitchFamily="2" charset="-122"/>
                          </a:rPr>
                          <m:t>𝑥</m:t>
                        </m:r>
                      </m:e>
                      <m:sub>
                        <m:r>
                          <a:rPr lang="en-US" altLang="zh-CN" i="1" smtClean="0">
                            <a:latin typeface="Cambria Math" panose="02040503050406030204" pitchFamily="18" charset="0"/>
                            <a:ea typeface="宋体" panose="02010600030101010101" pitchFamily="2" charset="-122"/>
                          </a:rPr>
                          <m:t>0</m:t>
                        </m:r>
                      </m:sub>
                    </m:sSub>
                    <m:r>
                      <a:rPr lang="en-US" altLang="zh-CN" i="1" smtClean="0">
                        <a:latin typeface="Cambria Math" panose="02040503050406030204" pitchFamily="18" charset="0"/>
                        <a:ea typeface="宋体" panose="02010600030101010101" pitchFamily="2" charset="-122"/>
                      </a:rPr>
                      <m:t>,</m:t>
                    </m:r>
                    <m:sSub>
                      <m:sSubPr>
                        <m:ctrlPr>
                          <a:rPr lang="en-US" altLang="zh-CN" i="1" smtClean="0">
                            <a:latin typeface="Cambria Math" panose="02040503050406030204" pitchFamily="18" charset="0"/>
                            <a:ea typeface="宋体" panose="02010600030101010101" pitchFamily="2" charset="-122"/>
                          </a:rPr>
                        </m:ctrlPr>
                      </m:sSubPr>
                      <m:e>
                        <m:r>
                          <a:rPr lang="en-US" altLang="zh-CN" i="1" smtClean="0">
                            <a:latin typeface="Cambria Math" panose="02040503050406030204" pitchFamily="18" charset="0"/>
                            <a:ea typeface="宋体" panose="02010600030101010101" pitchFamily="2" charset="-122"/>
                          </a:rPr>
                          <m:t>𝑥</m:t>
                        </m:r>
                      </m:e>
                      <m:sub>
                        <m:r>
                          <a:rPr lang="en-US" altLang="zh-CN" i="1" smtClean="0">
                            <a:latin typeface="Cambria Math" panose="02040503050406030204" pitchFamily="18" charset="0"/>
                            <a:ea typeface="宋体" panose="02010600030101010101" pitchFamily="2" charset="-122"/>
                          </a:rPr>
                          <m:t>1</m:t>
                        </m:r>
                      </m:sub>
                    </m:sSub>
                    <m:r>
                      <a:rPr lang="en-US" altLang="zh-CN"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m:t>
                    </m:r>
                    <m:r>
                      <a:rPr lang="en-US" altLang="zh-CN" i="1" smtClean="0">
                        <a:latin typeface="Cambria Math" panose="02040503050406030204" pitchFamily="18" charset="0"/>
                        <a:ea typeface="宋体" panose="02010600030101010101" pitchFamily="2" charset="-122"/>
                      </a:rPr>
                      <m:t>,</m:t>
                    </m:r>
                    <m:sSub>
                      <m:sSubPr>
                        <m:ctrlPr>
                          <a:rPr lang="en-US" altLang="zh-CN" i="1" smtClean="0">
                            <a:latin typeface="Cambria Math" panose="02040503050406030204" pitchFamily="18" charset="0"/>
                            <a:ea typeface="宋体" panose="02010600030101010101" pitchFamily="2" charset="-122"/>
                          </a:rPr>
                        </m:ctrlPr>
                      </m:sSubPr>
                      <m:e>
                        <m:r>
                          <a:rPr lang="en-US" altLang="zh-CN"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b>
                    </m:sSub>
                  </m:oMath>
                </a14:m>
                <a:endParaRPr lang="en-US" altLang="zh-CN" dirty="0">
                  <a:latin typeface="宋体" panose="02010600030101010101" pitchFamily="2" charset="-122"/>
                  <a:ea typeface="宋体" panose="02010600030101010101" pitchFamily="2" charset="-122"/>
                </a:endParaRPr>
              </a:p>
              <a:p>
                <a:pPr algn="just"/>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将多项式</a:t>
                </a:r>
                <a14:m>
                  <m:oMath xmlns:m="http://schemas.openxmlformats.org/officeDocument/2006/math">
                    <m: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b="0" i="1" smtClean="0">
                        <a:latin typeface="Cambria Math" panose="02040503050406030204" pitchFamily="18" charset="0"/>
                        <a:ea typeface="宋体" panose="02010600030101010101" pitchFamily="2" charset="-122"/>
                      </a:rPr>
                      <m:t>𝑔</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转化为点值表示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称为离散傅里叶变换，简称</a:t>
                </a:r>
                <a:r>
                  <a:rPr lang="en-US" altLang="zh-CN" dirty="0">
                    <a:latin typeface="宋体" panose="02010600030101010101" pitchFamily="2" charset="-122"/>
                    <a:ea typeface="宋体" panose="02010600030101010101" pitchFamily="2" charset="-122"/>
                  </a:rPr>
                  <a:t>DFT)</a:t>
                </a: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586945" y="902297"/>
                <a:ext cx="6337199" cy="1477328"/>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p:cNvPr>
              <p:cNvSpPr/>
              <p:nvPr/>
            </p:nvSpPr>
            <p:spPr>
              <a:xfrm>
                <a:off x="3471013" y="2599284"/>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系数表示</a:t>
                </a:r>
                <a:r>
                  <a:rPr lang="en-US" altLang="zh-CN" dirty="0">
                    <a:solidFill>
                      <a:schemeClr val="tx1"/>
                    </a:solidFill>
                  </a:rPr>
                  <a:t>)</a:t>
                </a:r>
              </a:p>
            </p:txBody>
          </p:sp>
        </mc:Choice>
        <mc:Fallback xmlns="">
          <p:sp>
            <p:nvSpPr>
              <p:cNvPr id="2" name="矩形 1"/>
              <p:cNvSpPr>
                <a:spLocks noRot="1" noChangeAspect="1" noMove="1" noResize="1" noEditPoints="1" noAdjustHandles="1" noChangeArrowheads="1" noChangeShapeType="1" noTextEdit="1"/>
              </p:cNvSpPr>
              <p:nvPr/>
            </p:nvSpPr>
            <p:spPr>
              <a:xfrm>
                <a:off x="3471013" y="2599284"/>
                <a:ext cx="1248859" cy="800864"/>
              </a:xfrm>
              <a:prstGeom prst="rect">
                <a:avLst/>
              </a:prstGeom>
              <a:blipFill rotWithShape="1">
                <a:blip r:embed="rId3"/>
                <a:stretch>
                  <a:fillRect l="-3902" r="-3902" b="-2273"/>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5" name="矩形 4">
                <a:extLst/>
              </p:cNvPr>
              <p:cNvSpPr/>
              <p:nvPr/>
            </p:nvSpPr>
            <p:spPr>
              <a:xfrm>
                <a:off x="3471013" y="3688426"/>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系数表示</a:t>
                </a:r>
                <a:r>
                  <a:rPr lang="en-US" altLang="zh-CN" dirty="0">
                    <a:solidFill>
                      <a:schemeClr val="tx1"/>
                    </a:solidFill>
                  </a:rPr>
                  <a:t>)</a:t>
                </a:r>
              </a:p>
            </p:txBody>
          </p:sp>
        </mc:Choice>
        <mc:Fallback xmlns="">
          <p:sp>
            <p:nvSpPr>
              <p:cNvPr id="5" name="矩形 4"/>
              <p:cNvSpPr>
                <a:spLocks noRot="1" noChangeAspect="1" noMove="1" noResize="1" noEditPoints="1" noAdjustHandles="1" noChangeArrowheads="1" noChangeShapeType="1" noTextEdit="1"/>
              </p:cNvSpPr>
              <p:nvPr/>
            </p:nvSpPr>
            <p:spPr>
              <a:xfrm>
                <a:off x="3471013" y="3688426"/>
                <a:ext cx="1248859" cy="800864"/>
              </a:xfrm>
              <a:prstGeom prst="rect">
                <a:avLst/>
              </a:prstGeom>
              <a:blipFill rotWithShape="1">
                <a:blip r:embed="rId4"/>
                <a:stretch>
                  <a:fillRect l="-3902" r="-3902" b="-2290"/>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 name="矩形 5">
                <a:extLst/>
              </p:cNvPr>
              <p:cNvSpPr/>
              <p:nvPr/>
            </p:nvSpPr>
            <p:spPr>
              <a:xfrm>
                <a:off x="5904216" y="2599284"/>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点值表示</a:t>
                </a:r>
                <a:r>
                  <a:rPr lang="en-US" altLang="zh-CN" dirty="0">
                    <a:solidFill>
                      <a:schemeClr val="tx1"/>
                    </a:solidFill>
                  </a:rPr>
                  <a:t>)</a:t>
                </a:r>
              </a:p>
            </p:txBody>
          </p:sp>
        </mc:Choice>
        <mc:Fallback xmlns="">
          <p:sp>
            <p:nvSpPr>
              <p:cNvPr id="6" name="矩形 5"/>
              <p:cNvSpPr>
                <a:spLocks noRot="1" noChangeAspect="1" noMove="1" noResize="1" noEditPoints="1" noAdjustHandles="1" noChangeArrowheads="1" noChangeShapeType="1" noTextEdit="1"/>
              </p:cNvSpPr>
              <p:nvPr/>
            </p:nvSpPr>
            <p:spPr>
              <a:xfrm>
                <a:off x="5904216" y="2599284"/>
                <a:ext cx="1248859" cy="800864"/>
              </a:xfrm>
              <a:prstGeom prst="rect">
                <a:avLst/>
              </a:prstGeom>
              <a:blipFill rotWithShape="1">
                <a:blip r:embed="rId5"/>
                <a:stretch>
                  <a:fillRect l="-4412" r="-3922" b="-2273"/>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 name="矩形 6">
                <a:extLst/>
              </p:cNvPr>
              <p:cNvSpPr/>
              <p:nvPr/>
            </p:nvSpPr>
            <p:spPr>
              <a:xfrm>
                <a:off x="5904216" y="3688426"/>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点值表示</a:t>
                </a:r>
                <a:r>
                  <a:rPr lang="en-US" altLang="zh-CN" dirty="0">
                    <a:solidFill>
                      <a:schemeClr val="tx1"/>
                    </a:solidFill>
                  </a:rPr>
                  <a:t>)</a:t>
                </a:r>
              </a:p>
            </p:txBody>
          </p:sp>
        </mc:Choice>
        <mc:Fallback xmlns="">
          <p:sp>
            <p:nvSpPr>
              <p:cNvPr id="7" name="矩形 6"/>
              <p:cNvSpPr>
                <a:spLocks noRot="1" noChangeAspect="1" noMove="1" noResize="1" noEditPoints="1" noAdjustHandles="1" noChangeArrowheads="1" noChangeShapeType="1" noTextEdit="1"/>
              </p:cNvSpPr>
              <p:nvPr/>
            </p:nvSpPr>
            <p:spPr>
              <a:xfrm>
                <a:off x="5904216" y="3688426"/>
                <a:ext cx="1248859" cy="800864"/>
              </a:xfrm>
              <a:prstGeom prst="rect">
                <a:avLst/>
              </a:prstGeom>
              <a:blipFill rotWithShape="1">
                <a:blip r:embed="rId6"/>
                <a:stretch>
                  <a:fillRect l="-4412" r="-3922" b="-2290"/>
                </a:stretch>
              </a:blipFill>
              <a:ln>
                <a:noFill/>
              </a:ln>
            </p:spPr>
            <p:txBody>
              <a:bodyPr/>
              <a:lstStyle/>
              <a:p>
                <a:r>
                  <a:rPr lang="zh-CN" altLang="en-US">
                    <a:noFill/>
                  </a:rPr>
                  <a:t> </a:t>
                </a:r>
                <a:endParaRPr lang="zh-CN" altLang="en-US">
                  <a:noFill/>
                </a:endParaRPr>
              </a:p>
            </p:txBody>
          </p:sp>
        </mc:Fallback>
      </mc:AlternateContent>
      <p:sp>
        <p:nvSpPr>
          <p:cNvPr id="8" name="箭头: 右 7"/>
          <p:cNvSpPr/>
          <p:nvPr/>
        </p:nvSpPr>
        <p:spPr>
          <a:xfrm>
            <a:off x="4853464" y="3442340"/>
            <a:ext cx="941033" cy="200932"/>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p:cNvPr>
              <p:cNvSpPr txBox="1"/>
              <p:nvPr/>
            </p:nvSpPr>
            <p:spPr>
              <a:xfrm>
                <a:off x="5586944" y="4699153"/>
                <a:ext cx="6337199" cy="923330"/>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计算</a:t>
                </a:r>
                <a14:m>
                  <m:oMath xmlns:m="http://schemas.openxmlformats.org/officeDocument/2006/math">
                    <m: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𝑔</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的点值表示</a:t>
                </a:r>
              </a:p>
              <a:p>
                <a:pPr algn="just"/>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将</a:t>
                </a:r>
                <a14:m>
                  <m:oMath xmlns:m="http://schemas.openxmlformats.org/officeDocument/2006/math">
                    <m:r>
                      <a:rPr lang="en-US" altLang="zh-CN" b="0" i="1" smtClean="0">
                        <a:latin typeface="Cambria Math" panose="02040503050406030204" pitchFamily="18" charset="0"/>
                        <a:ea typeface="宋体" panose="02010600030101010101" pitchFamily="2" charset="-122"/>
                      </a:rPr>
                      <m:t>𝑓</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𝑔</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转化为系数表示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称为逆离散傅里叶变换，简称</a:t>
                </a:r>
                <a:r>
                  <a:rPr lang="en-US" altLang="zh-CN" dirty="0">
                    <a:latin typeface="宋体" panose="02010600030101010101" pitchFamily="2" charset="-122"/>
                    <a:ea typeface="宋体" panose="02010600030101010101" pitchFamily="2" charset="-122"/>
                  </a:rPr>
                  <a:t>DFT</a:t>
                </a:r>
                <a:r>
                  <a:rPr lang="en-US" altLang="zh-CN" baseline="30000" dirty="0">
                    <a:latin typeface="宋体" panose="02010600030101010101" pitchFamily="2" charset="-122"/>
                    <a:ea typeface="宋体" panose="02010600030101010101" pitchFamily="2" charset="-122"/>
                  </a:rPr>
                  <a:t>-1</a:t>
                </a:r>
                <a:r>
                  <a:rPr lang="en-US" altLang="zh-CN" dirty="0">
                    <a:latin typeface="宋体" panose="02010600030101010101" pitchFamily="2" charset="-122"/>
                    <a:ea typeface="宋体" panose="02010600030101010101" pitchFamily="2" charset="-122"/>
                  </a:rPr>
                  <a:t>)</a:t>
                </a:r>
              </a:p>
            </p:txBody>
          </p:sp>
        </mc:Choice>
        <mc:Fallback xmlns="">
          <p:sp>
            <p:nvSpPr>
              <p:cNvPr id="10" name="文本框 9">
                <a:extLst/>
              </p:cNvPr>
              <p:cNvSpPr txBox="1">
                <a:spLocks noRot="1" noChangeAspect="1" noMove="1" noResize="1" noEditPoints="1" noAdjustHandles="1" noChangeArrowheads="1" noChangeShapeType="1" noTextEdit="1"/>
              </p:cNvSpPr>
              <p:nvPr/>
            </p:nvSpPr>
            <p:spPr>
              <a:xfrm>
                <a:off x="5586944" y="4699153"/>
                <a:ext cx="6337199" cy="923330"/>
              </a:xfrm>
              <a:prstGeom prst="rect">
                <a:avLst/>
              </a:prstGeom>
              <a:blipFill>
                <a:blip r:embed="rId7"/>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
        <p:nvSpPr>
          <p:cNvPr id="11" name="矩形 10"/>
          <p:cNvSpPr/>
          <p:nvPr/>
        </p:nvSpPr>
        <p:spPr>
          <a:xfrm>
            <a:off x="5013725" y="3092985"/>
            <a:ext cx="596638" cy="369332"/>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DFT</a:t>
            </a:r>
            <a:endParaRPr lang="zh-CN" altLang="en-US"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p:cNvPr>
              <p:cNvSpPr/>
              <p:nvPr/>
            </p:nvSpPr>
            <p:spPr>
              <a:xfrm>
                <a:off x="4719872" y="3623295"/>
                <a:ext cx="1208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r>
                            <a:rPr lang="en-US" altLang="zh-CN" i="1" dirty="0" smtClean="0">
                              <a:latin typeface="Cambria Math" panose="02040503050406030204" pitchFamily="18" charset="0"/>
                              <a:ea typeface="宋体" panose="02010600030101010101" pitchFamily="2" charset="-122"/>
                            </a:rPr>
                            <m:t>𝑛</m:t>
                          </m:r>
                          <m:r>
                            <m:rPr>
                              <m:sty m:val="p"/>
                            </m:rPr>
                            <a:rPr lang="en-US" altLang="zh-CN" i="1" dirty="0" smtClean="0">
                              <a:latin typeface="Cambria Math" panose="02040503050406030204" pitchFamily="18" charset="0"/>
                              <a:ea typeface="宋体" panose="02010600030101010101" pitchFamily="2" charset="-122"/>
                            </a:rPr>
                            <m:t>log</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rPr>
                            <m:t>𝑛</m:t>
                          </m:r>
                        </m:e>
                      </m:d>
                    </m:oMath>
                  </m:oMathPara>
                </a14:m>
                <a:endParaRPr lang="zh-CN" altLang="en-US" dirty="0">
                  <a:latin typeface="Cambria Math" panose="020405030504060302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4719872" y="3623295"/>
                <a:ext cx="1208216" cy="369332"/>
              </a:xfrm>
              <a:prstGeom prst="rect">
                <a:avLst/>
              </a:prstGeom>
              <a:blipFill rotWithShape="1">
                <a:blip r:embed="rId8"/>
                <a:stretch>
                  <a:fillRect b="-1475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矩形 12">
                <a:extLst/>
              </p:cNvPr>
              <p:cNvSpPr/>
              <p:nvPr/>
            </p:nvSpPr>
            <p:spPr>
              <a:xfrm>
                <a:off x="8267572" y="3142374"/>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点值表示</a:t>
                </a:r>
                <a:r>
                  <a:rPr lang="en-US" altLang="zh-CN" dirty="0">
                    <a:solidFill>
                      <a:schemeClr val="tx1"/>
                    </a:solidFill>
                  </a:rPr>
                  <a:t>)</a:t>
                </a:r>
              </a:p>
            </p:txBody>
          </p:sp>
        </mc:Choice>
        <mc:Fallback xmlns="">
          <p:sp>
            <p:nvSpPr>
              <p:cNvPr id="13" name="矩形 12"/>
              <p:cNvSpPr>
                <a:spLocks noRot="1" noChangeAspect="1" noMove="1" noResize="1" noEditPoints="1" noAdjustHandles="1" noChangeArrowheads="1" noChangeShapeType="1" noTextEdit="1"/>
              </p:cNvSpPr>
              <p:nvPr/>
            </p:nvSpPr>
            <p:spPr>
              <a:xfrm>
                <a:off x="8267572" y="3142374"/>
                <a:ext cx="1248859" cy="800864"/>
              </a:xfrm>
              <a:prstGeom prst="rect">
                <a:avLst/>
              </a:prstGeom>
              <a:blipFill rotWithShape="1">
                <a:blip r:embed="rId9"/>
                <a:stretch>
                  <a:fillRect l="-3902" r="-3902" b="-2273"/>
                </a:stretch>
              </a:blipFill>
              <a:ln>
                <a:noFill/>
              </a:ln>
            </p:spPr>
            <p:txBody>
              <a:bodyPr/>
              <a:lstStyle/>
              <a:p>
                <a:r>
                  <a:rPr lang="zh-CN" altLang="en-US">
                    <a:noFill/>
                  </a:rPr>
                  <a:t> </a:t>
                </a:r>
                <a:endParaRPr lang="zh-CN" altLang="en-US">
                  <a:noFill/>
                </a:endParaRPr>
              </a:p>
            </p:txBody>
          </p:sp>
        </mc:Fallback>
      </mc:AlternateContent>
      <p:sp>
        <p:nvSpPr>
          <p:cNvPr id="14" name="箭头: 右 13"/>
          <p:cNvSpPr/>
          <p:nvPr/>
        </p:nvSpPr>
        <p:spPr>
          <a:xfrm>
            <a:off x="7290887" y="3451115"/>
            <a:ext cx="941033" cy="200932"/>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矩形 15">
                <a:extLst/>
              </p:cNvPr>
              <p:cNvSpPr/>
              <p:nvPr/>
            </p:nvSpPr>
            <p:spPr>
              <a:xfrm>
                <a:off x="7359404" y="3626469"/>
                <a:ext cx="725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r>
                            <a:rPr lang="en-US" altLang="zh-CN" i="1" dirty="0" smtClean="0">
                              <a:latin typeface="Cambria Math" panose="02040503050406030204" pitchFamily="18" charset="0"/>
                              <a:ea typeface="宋体" panose="02010600030101010101" pitchFamily="2" charset="-122"/>
                            </a:rPr>
                            <m:t>𝑛</m:t>
                          </m:r>
                        </m:e>
                      </m:d>
                    </m:oMath>
                  </m:oMathPara>
                </a14:m>
                <a:endParaRPr lang="zh-CN" altLang="en-US" dirty="0">
                  <a:latin typeface="Cambria Math" panose="02040503050406030204"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359404" y="3626469"/>
                <a:ext cx="725711" cy="369332"/>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7" name="矩形 16">
                <a:extLst/>
              </p:cNvPr>
              <p:cNvSpPr/>
              <p:nvPr/>
            </p:nvSpPr>
            <p:spPr>
              <a:xfrm>
                <a:off x="10675285" y="3151149"/>
                <a:ext cx="1248859" cy="8008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𝑓</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r>
                        <a:rPr lang="en-US" altLang="zh-CN" b="0" i="1" smtClean="0">
                          <a:solidFill>
                            <a:schemeClr val="tx1"/>
                          </a:solidFill>
                          <a:latin typeface="Cambria Math" panose="02040503050406030204" pitchFamily="18" charset="0"/>
                          <a:ea typeface="宋体" panose="02010600030101010101" pitchFamily="2" charset="-122"/>
                        </a:rPr>
                        <m:t>𝑔</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oMath>
                  </m:oMathPara>
                </a14:m>
                <a:endParaRPr lang="en-US" altLang="zh-CN" dirty="0">
                  <a:solidFill>
                    <a:schemeClr val="tx1"/>
                  </a:solidFill>
                </a:endParaRPr>
              </a:p>
              <a:p>
                <a:pPr algn="ctr"/>
                <a:r>
                  <a:rPr lang="en-US" altLang="zh-CN" dirty="0">
                    <a:solidFill>
                      <a:schemeClr val="tx1"/>
                    </a:solidFill>
                  </a:rPr>
                  <a:t>(</a:t>
                </a:r>
                <a:r>
                  <a:rPr lang="zh-CN" altLang="en-US" dirty="0">
                    <a:solidFill>
                      <a:schemeClr val="tx1"/>
                    </a:solidFill>
                  </a:rPr>
                  <a:t>系数表示</a:t>
                </a:r>
                <a:r>
                  <a:rPr lang="en-US" altLang="zh-CN" dirty="0">
                    <a:solidFill>
                      <a:schemeClr val="tx1"/>
                    </a:solidFill>
                  </a:rPr>
                  <a:t>)</a:t>
                </a:r>
              </a:p>
            </p:txBody>
          </p:sp>
        </mc:Choice>
        <mc:Fallback xmlns="">
          <p:sp>
            <p:nvSpPr>
              <p:cNvPr id="17" name="矩形 16"/>
              <p:cNvSpPr>
                <a:spLocks noRot="1" noChangeAspect="1" noMove="1" noResize="1" noEditPoints="1" noAdjustHandles="1" noChangeArrowheads="1" noChangeShapeType="1" noTextEdit="1"/>
              </p:cNvSpPr>
              <p:nvPr/>
            </p:nvSpPr>
            <p:spPr>
              <a:xfrm>
                <a:off x="10675285" y="3151149"/>
                <a:ext cx="1248859" cy="800864"/>
              </a:xfrm>
              <a:prstGeom prst="rect">
                <a:avLst/>
              </a:prstGeom>
              <a:blipFill rotWithShape="1">
                <a:blip r:embed="rId11"/>
                <a:stretch>
                  <a:fillRect l="-3902" r="-3902" b="-2290"/>
                </a:stretch>
              </a:blipFill>
              <a:ln>
                <a:noFill/>
              </a:ln>
            </p:spPr>
            <p:txBody>
              <a:bodyPr/>
              <a:lstStyle/>
              <a:p>
                <a:r>
                  <a:rPr lang="zh-CN" altLang="en-US">
                    <a:noFill/>
                  </a:rPr>
                  <a:t> </a:t>
                </a:r>
                <a:endParaRPr lang="zh-CN" altLang="en-US">
                  <a:noFill/>
                </a:endParaRPr>
              </a:p>
            </p:txBody>
          </p:sp>
        </mc:Fallback>
      </mc:AlternateContent>
      <p:sp>
        <p:nvSpPr>
          <p:cNvPr id="18" name="箭头: 右 17"/>
          <p:cNvSpPr/>
          <p:nvPr/>
        </p:nvSpPr>
        <p:spPr>
          <a:xfrm>
            <a:off x="9647979" y="3442340"/>
            <a:ext cx="941033" cy="200932"/>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 name="矩形 18"/>
          <p:cNvSpPr/>
          <p:nvPr/>
        </p:nvSpPr>
        <p:spPr>
          <a:xfrm>
            <a:off x="9743245" y="3092985"/>
            <a:ext cx="732893" cy="369332"/>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DFT</a:t>
            </a:r>
            <a:r>
              <a:rPr lang="en-US" altLang="zh-CN" baseline="30000" dirty="0">
                <a:latin typeface="Cambria Math" panose="02040503050406030204" pitchFamily="18" charset="0"/>
                <a:ea typeface="Cambria Math" panose="02040503050406030204" pitchFamily="18" charset="0"/>
              </a:rPr>
              <a:t>-1</a:t>
            </a:r>
            <a:endParaRPr lang="zh-CN" altLang="en-US"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20" name="矩形 19">
                <a:extLst/>
              </p:cNvPr>
              <p:cNvSpPr/>
              <p:nvPr/>
            </p:nvSpPr>
            <p:spPr>
              <a:xfrm>
                <a:off x="9514387" y="3623295"/>
                <a:ext cx="1208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𝑂</m:t>
                      </m:r>
                      <m:d>
                        <m:dPr>
                          <m:ctrlPr>
                            <a:rPr lang="en-US" altLang="zh-CN" i="1" dirty="0" smtClean="0">
                              <a:latin typeface="Cambria Math" panose="02040503050406030204" pitchFamily="18" charset="0"/>
                              <a:ea typeface="宋体" panose="02010600030101010101" pitchFamily="2" charset="-122"/>
                            </a:rPr>
                          </m:ctrlPr>
                        </m:dPr>
                        <m:e>
                          <m:r>
                            <a:rPr lang="en-US" altLang="zh-CN" i="1" dirty="0" smtClean="0">
                              <a:latin typeface="Cambria Math" panose="02040503050406030204" pitchFamily="18" charset="0"/>
                              <a:ea typeface="宋体" panose="02010600030101010101" pitchFamily="2" charset="-122"/>
                            </a:rPr>
                            <m:t>𝑛</m:t>
                          </m:r>
                          <m:r>
                            <m:rPr>
                              <m:sty m:val="p"/>
                            </m:rPr>
                            <a:rPr lang="en-US" altLang="zh-CN" i="1" dirty="0" smtClean="0">
                              <a:latin typeface="Cambria Math" panose="02040503050406030204" pitchFamily="18" charset="0"/>
                              <a:ea typeface="宋体" panose="02010600030101010101" pitchFamily="2" charset="-122"/>
                            </a:rPr>
                            <m:t>log</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rPr>
                            <m:t>𝑛</m:t>
                          </m:r>
                        </m:e>
                      </m:d>
                    </m:oMath>
                  </m:oMathPara>
                </a14:m>
                <a:endParaRPr lang="zh-CN" altLang="en-US" dirty="0">
                  <a:latin typeface="Cambria Math" panose="02040503050406030204" pitchFamily="18"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9514387" y="3623295"/>
                <a:ext cx="1208216" cy="369332"/>
              </a:xfrm>
              <a:prstGeom prst="rect">
                <a:avLst/>
              </a:prstGeom>
              <a:blipFill rotWithShape="1">
                <a:blip r:embed="rId12"/>
                <a:stretch>
                  <a:fillRect b="-14754"/>
                </a:stretch>
              </a:blipFill>
            </p:spPr>
            <p:txBody>
              <a:bodyPr/>
              <a:lstStyle/>
              <a:p>
                <a:r>
                  <a:rPr lang="zh-CN" altLang="en-US">
                    <a:noFill/>
                  </a:rPr>
                  <a:t> </a:t>
                </a:r>
                <a:endParaRPr lang="zh-CN" altLang="en-US">
                  <a:noFill/>
                </a:endParaRPr>
              </a:p>
            </p:txBody>
          </p:sp>
        </mc:Fallback>
      </mc:AlternateContent>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569190" y="1009459"/>
                <a:ext cx="6337199" cy="4839082"/>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1.</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选取合适的</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𝑛</m:t>
                    </m:r>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个不同的数</a:t>
                </a:r>
                <a14:m>
                  <m:oMath xmlns:m="http://schemas.openxmlformats.org/officeDocument/2006/math">
                    <m:sSub>
                      <m:sSub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sSub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0</m:t>
                        </m:r>
                      </m:sub>
                    </m:s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sSub>
                      <m:sSub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sSub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1</m:t>
                        </m:r>
                      </m:sub>
                    </m:s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sSub>
                      <m:sSub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sSub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sub>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𝑛</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−1</m:t>
                        </m:r>
                      </m:sub>
                    </m:sSub>
                  </m:oMath>
                </a14:m>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我们选取复数域上</a:t>
                </a:r>
                <a14:m>
                  <m:oMath xmlns:m="http://schemas.openxmlformats.org/officeDocument/2006/math">
                    <m:rad>
                      <m:radPr>
                        <m:ctrlPr>
                          <a:rPr lang="zh-CN" altLang="zh-CN" i="1">
                            <a:latin typeface="Cambria Math" panose="02040503050406030204" pitchFamily="18" charset="0"/>
                          </a:rPr>
                        </m:ctrlPr>
                      </m:radPr>
                      <m:deg>
                        <m:r>
                          <m:rPr>
                            <m:sty m:val="p"/>
                          </m:rPr>
                          <a:rPr lang="en-US" altLang="zh-CN">
                            <a:latin typeface="Cambria Math" panose="02040503050406030204" pitchFamily="18" charset="0"/>
                          </a:rPr>
                          <m:t>n</m:t>
                        </m:r>
                      </m:deg>
                      <m:e>
                        <m:r>
                          <a:rPr lang="en-US" altLang="zh-CN">
                            <a:latin typeface="Cambria Math" panose="02040503050406030204" pitchFamily="18" charset="0"/>
                          </a:rPr>
                          <m:t>1</m:t>
                        </m:r>
                      </m:e>
                    </m:rad>
                  </m:oMath>
                </a14:m>
                <a:r>
                  <a:rPr lang="zh-CN" altLang="en-US" dirty="0">
                    <a:latin typeface="宋体" panose="02010600030101010101" pitchFamily="2" charset="-122"/>
                    <a:ea typeface="宋体" panose="02010600030101010101" pitchFamily="2" charset="-122"/>
                  </a:rPr>
                  <a:t>的</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个不同的值</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或称</a:t>
                </a:r>
                <a14:m>
                  <m:oMath xmlns:m="http://schemas.openxmlformats.org/officeDocument/2006/math">
                    <m:r>
                      <a:rPr lang="en-US" altLang="zh-CN" i="1" dirty="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a:t>
                </a:r>
                <a14:m>
                  <m:oMath xmlns:m="http://schemas.openxmlformats.org/officeDocument/2006/math">
                    <m:r>
                      <a:rPr lang="en-US" altLang="zh-CN" i="1" dirty="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次单位复根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作为</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的值，即</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den>
                          </m:f>
                        </m:sup>
                      </m:s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=0,2,⋯,</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zh-CN" altLang="zh-CN" i="1" dirty="0"/>
              </a:p>
              <a:p>
                <a:pPr algn="just"/>
                <a:r>
                  <a:rPr lang="zh-CN" altLang="en-US" dirty="0">
                    <a:latin typeface="宋体" panose="02010600030101010101" pitchFamily="2" charset="-122"/>
                    <a:ea typeface="宋体" panose="02010600030101010101" pitchFamily="2" charset="-122"/>
                  </a:rPr>
                  <a:t>至于指数形式的复数</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den>
                        </m:f>
                      </m:sup>
                    </m:sSup>
                    <m:r>
                      <a:rPr lang="en-US" altLang="zh-CN" i="1">
                        <a:latin typeface="Cambria Math" panose="02040503050406030204" pitchFamily="18" charset="0"/>
                      </a:rPr>
                      <m:t> </m:t>
                    </m:r>
                  </m:oMath>
                </a14:m>
                <a:r>
                  <a:rPr lang="zh-CN" altLang="en-US" dirty="0">
                    <a:latin typeface="宋体" panose="02010600030101010101" pitchFamily="2" charset="-122"/>
                    <a:ea typeface="宋体" panose="02010600030101010101" pitchFamily="2" charset="-122"/>
                  </a:rPr>
                  <a:t>，用大家所熟知的欧拉公式即可求得其代数形式</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𝑒</m:t>
                          </m:r>
                        </m:e>
                        <m:sup>
                          <m:r>
                            <a:rPr lang="en-US" altLang="zh-CN" b="0" i="1" smtClean="0">
                              <a:latin typeface="Cambria Math" panose="02040503050406030204" pitchFamily="18" charset="0"/>
                              <a:ea typeface="宋体" panose="02010600030101010101" pitchFamily="2" charset="-122"/>
                            </a:rPr>
                            <m:t>𝑖</m:t>
                          </m:r>
                          <m:r>
                            <a:rPr lang="zh-CN" altLang="en-US" b="0" i="1" smtClean="0">
                              <a:latin typeface="Cambria Math" panose="02040503050406030204" pitchFamily="18" charset="0"/>
                              <a:ea typeface="宋体" panose="02010600030101010101" pitchFamily="2" charset="-122"/>
                            </a:rPr>
                            <m:t>𝜃</m:t>
                          </m:r>
                        </m:sup>
                      </m:sSup>
                      <m:r>
                        <a:rPr lang="en-US" altLang="zh-CN" b="0" i="1" smtClean="0">
                          <a:latin typeface="Cambria Math" panose="02040503050406030204" pitchFamily="18" charset="0"/>
                          <a:ea typeface="宋体" panose="02010600030101010101" pitchFamily="2" charset="-122"/>
                        </a:rPr>
                        <m:t>=</m:t>
                      </m:r>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cos</m:t>
                          </m:r>
                        </m:fName>
                        <m:e>
                          <m:r>
                            <a:rPr lang="zh-CN" altLang="en-US" i="1">
                              <a:latin typeface="Cambria Math" panose="02040503050406030204" pitchFamily="18" charset="0"/>
                              <a:ea typeface="宋体" panose="02010600030101010101" pitchFamily="2" charset="-122"/>
                            </a:rPr>
                            <m:t>𝜃</m:t>
                          </m:r>
                        </m:e>
                      </m:func>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sin</m:t>
                          </m:r>
                        </m:fName>
                        <m:e>
                          <m:r>
                            <a:rPr lang="zh-CN" altLang="en-US" i="1">
                              <a:latin typeface="Cambria Math" panose="02040503050406030204" pitchFamily="18" charset="0"/>
                              <a:ea typeface="宋体" panose="02010600030101010101" pitchFamily="2" charset="-122"/>
                            </a:rPr>
                            <m:t>𝜃</m:t>
                          </m:r>
                        </m:e>
                      </m:func>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经过简单计算可知</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𝑚𝑛</m:t>
                          </m:r>
                        </m:sup>
                      </m:sSubSup>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𝑐𝑜𝑠</m:t>
                          </m:r>
                        </m:fName>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𝑚</m:t>
                              </m:r>
                            </m:e>
                          </m:d>
                        </m:e>
                      </m:func>
                      <m:r>
                        <a:rPr lang="en-US" altLang="zh-CN" i="1">
                          <a:latin typeface="Cambria Math" panose="02040503050406030204" pitchFamily="18" charset="0"/>
                        </a:rPr>
                        <m:t>+</m:t>
                      </m:r>
                      <m:r>
                        <a:rPr lang="en-US" altLang="zh-CN" i="1">
                          <a:latin typeface="Cambria Math" panose="02040503050406030204" pitchFamily="18" charset="0"/>
                        </a:rPr>
                        <m:t>𝑖</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𝑠𝑖𝑛</m:t>
                          </m:r>
                        </m:fName>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𝑚</m:t>
                              </m:r>
                            </m:e>
                          </m:d>
                        </m:e>
                      </m:func>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𝑐𝑜𝑠</m:t>
                          </m:r>
                        </m:fName>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e>
                      </m:func>
                      <m:r>
                        <a:rPr lang="en-US" altLang="zh-CN" i="1">
                          <a:latin typeface="Cambria Math" panose="02040503050406030204" pitchFamily="18" charset="0"/>
                        </a:rPr>
                        <m:t>+</m:t>
                      </m:r>
                      <m:r>
                        <a:rPr lang="en-US" altLang="zh-CN" i="1">
                          <a:latin typeface="Cambria Math" panose="02040503050406030204" pitchFamily="18" charset="0"/>
                        </a:rPr>
                        <m:t>𝑖</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𝑠𝑖𝑛</m:t>
                          </m:r>
                        </m:fName>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num>
                            <m:den>
                              <m:r>
                                <a:rPr lang="en-US" altLang="zh-CN" i="1">
                                  <a:latin typeface="Cambria Math" panose="02040503050406030204" pitchFamily="18" charset="0"/>
                                </a:rPr>
                                <m:t>𝑛</m:t>
                              </m:r>
                            </m:den>
                          </m:f>
                        </m:e>
                      </m:func>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r>
                        <a:rPr lang="en-US" altLang="zh-CN" i="1">
                          <a:latin typeface="Cambria Math" panose="02040503050406030204" pitchFamily="18" charset="0"/>
                        </a:rPr>
                        <m:t>𝑚</m:t>
                      </m:r>
                      <m:r>
                        <a:rPr lang="zh-CN" altLang="zh-CN" i="1">
                          <a:latin typeface="Cambria Math" panose="02040503050406030204" pitchFamily="18" charset="0"/>
                        </a:rPr>
                        <m:t>∈</m:t>
                      </m:r>
                      <m:r>
                        <a:rPr lang="en-US" altLang="zh-CN" i="1">
                          <a:latin typeface="Cambria Math" panose="02040503050406030204" pitchFamily="18" charset="0"/>
                        </a:rPr>
                        <m:t>𝑍</m:t>
                      </m:r>
                    </m:oMath>
                  </m:oMathPara>
                </a14:m>
                <a:endParaRPr lang="zh-CN" altLang="zh-CN" dirty="0"/>
              </a:p>
              <a:p>
                <a:pPr algn="just"/>
                <a:r>
                  <a:rPr lang="zh-CN" altLang="en-US" dirty="0">
                    <a:latin typeface="宋体" panose="02010600030101010101" pitchFamily="2" charset="-122"/>
                    <a:ea typeface="宋体" panose="02010600030101010101" pitchFamily="2" charset="-122"/>
                  </a:rPr>
                  <a:t>当</a:t>
                </a:r>
                <a14:m>
                  <m:oMath xmlns:m="http://schemas.openxmlformats.org/officeDocument/2006/math">
                    <m:r>
                      <a:rPr lang="en-US" altLang="zh-CN" i="1" dirty="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为偶数时</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den>
                                  </m:f>
                                </m:sup>
                              </m:sSup>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𝜋</m:t>
                              </m:r>
                              <m:r>
                                <a:rPr lang="en-US" altLang="zh-CN" i="1">
                                  <a:latin typeface="Cambria Math" panose="02040503050406030204" pitchFamily="18" charset="0"/>
                                </a:rPr>
                                <m:t>𝑖</m:t>
                              </m:r>
                            </m:num>
                            <m:den>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den>
                          </m:f>
                        </m:sup>
                      </m:s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p>
                      </m:sSubSup>
                    </m:oMath>
                  </m:oMathPara>
                </a14:m>
                <a:endParaRPr lang="zh-CN" altLang="zh-CN" dirty="0"/>
              </a:p>
              <a:p>
                <a:pPr algn="just"/>
                <a:r>
                  <a:rPr lang="zh-CN" altLang="en-US" dirty="0">
                    <a:latin typeface="宋体" panose="02010600030101010101" pitchFamily="2" charset="-122"/>
                    <a:ea typeface="宋体" panose="02010600030101010101" pitchFamily="2" charset="-122"/>
                  </a:rPr>
                  <a:t>上述两等式将在后文中使用</a:t>
                </a:r>
                <a:r>
                  <a:rPr lang="en-US" altLang="zh-CN" dirty="0">
                    <a:latin typeface="宋体" panose="02010600030101010101" pitchFamily="2" charset="-122"/>
                    <a:ea typeface="宋体" panose="02010600030101010101" pitchFamily="2" charset="-122"/>
                  </a:rPr>
                  <a:t>.</a:t>
                </a: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569190" y="1009459"/>
                <a:ext cx="6337199" cy="4839082"/>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35109619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569190" y="732845"/>
                <a:ext cx="6337199" cy="5392310"/>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2.</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将多项式</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𝑓</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与</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𝑔</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转化为点值表示</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考虑多项式</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，当</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2</m:t>
                        </m:r>
                      </m:e>
                      <m:sup>
                        <m:r>
                          <a:rPr lang="en-US" altLang="zh-CN" b="0" i="1" smtClean="0">
                            <a:latin typeface="Cambria Math" panose="02040503050406030204" pitchFamily="18" charset="0"/>
                            <a:ea typeface="宋体" panose="02010600030101010101" pitchFamily="2" charset="-122"/>
                          </a:rPr>
                          <m:t>𝑚</m:t>
                        </m:r>
                      </m:sup>
                    </m:sSup>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ℤ</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当不满足该条件时，向</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补充系数为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的高次项来扩大</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使其满足该条件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，将其化为两个多项式</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−2</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f>
                            <m:fPr>
                              <m:ctrlPr>
                                <a:rPr lang="zh-CN"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−2</m:t>
                              </m:r>
                            </m:num>
                            <m:den>
                              <m:r>
                                <a:rPr lang="en-US" altLang="zh-CN" i="1">
                                  <a:latin typeface="Cambria Math" panose="02040503050406030204" pitchFamily="18" charset="0"/>
                                </a:rPr>
                                <m:t>2</m:t>
                              </m:r>
                            </m:den>
                          </m:f>
                        </m:sup>
                      </m:sSup>
                    </m:oMath>
                  </m:oMathPara>
                </a14:m>
                <a:endParaRPr lang="zh-CN"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f>
                            <m:fPr>
                              <m:ctrlPr>
                                <a:rPr lang="zh-CN"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−2</m:t>
                              </m:r>
                            </m:num>
                            <m:den>
                              <m:r>
                                <a:rPr lang="en-US" altLang="zh-CN" i="1">
                                  <a:latin typeface="Cambria Math" panose="02040503050406030204" pitchFamily="18" charset="0"/>
                                </a:rPr>
                                <m:t>2</m:t>
                              </m:r>
                            </m:den>
                          </m:f>
                        </m:sup>
                      </m:sSup>
                    </m:oMath>
                  </m:oMathPara>
                </a14:m>
                <a:endParaRPr lang="zh-CN"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则有</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r>
                        <a:rPr lang="en-US" altLang="zh-CN" i="1">
                          <a:latin typeface="Cambria Math" panose="02040503050406030204" pitchFamily="18" charset="0"/>
                        </a:rPr>
                        <m:t>+</m:t>
                      </m:r>
                      <m:r>
                        <a:rPr lang="en-US" altLang="zh-CN" i="1">
                          <a:latin typeface="Cambria Math" panose="02040503050406030204" pitchFamily="18" charset="0"/>
                        </a:rPr>
                        <m:t>𝑥</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oMath>
                  </m:oMathPara>
                </a14:m>
                <a:endParaRPr lang="zh-CN"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进而</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p>
                          </m:sSubSup>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r>
                                <a:rPr lang="en-US" altLang="zh-CN" b="0" i="1" smtClean="0">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p>
                          </m:sSubSup>
                        </m:e>
                      </m:d>
                    </m:oMath>
                  </m:oMathPara>
                </a14:m>
                <a:endParaRPr lang="zh-CN" altLang="zh-CN" i="1"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也就是说，要求</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在</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个不同点处的值，只需要求</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zh-CN" altLang="en-US" i="1">
                        <a:latin typeface="Cambria Math" panose="02040503050406030204" pitchFamily="18" charset="0"/>
                      </a:rPr>
                      <m:t>与</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宋体" panose="02010600030101010101" pitchFamily="2" charset="-122"/>
                    <a:ea typeface="宋体" panose="02010600030101010101" pitchFamily="2" charset="-122"/>
                  </a:rPr>
                  <a:t>在</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oMath>
                </a14:m>
                <a:r>
                  <a:rPr lang="zh-CN" altLang="en-US" dirty="0">
                    <a:latin typeface="宋体" panose="02010600030101010101" pitchFamily="2" charset="-122"/>
                    <a:ea typeface="宋体" panose="02010600030101010101" pitchFamily="2" charset="-122"/>
                  </a:rPr>
                  <a:t>个不同点处的值，由于</a:t>
                </a:r>
                <a14:m>
                  <m:oMath xmlns:m="http://schemas.openxmlformats.org/officeDocument/2006/math">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2</m:t>
                        </m:r>
                      </m:e>
                      <m:sup>
                        <m:r>
                          <a:rPr lang="en-US" altLang="zh-CN" i="1">
                            <a:latin typeface="Cambria Math" panose="02040503050406030204" pitchFamily="18" charset="0"/>
                            <a:ea typeface="宋体" panose="02010600030101010101" pitchFamily="2" charset="-122"/>
                          </a:rPr>
                          <m:t>𝑚</m:t>
                        </m:r>
                      </m:sup>
                    </m:sSup>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ℤ</m:t>
                        </m:r>
                      </m:e>
                      <m:sup>
                        <m:r>
                          <a:rPr lang="en-US" altLang="zh-CN" i="1">
                            <a:latin typeface="Cambria Math" panose="02040503050406030204" pitchFamily="18" charset="0"/>
                            <a:ea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，可对</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zh-CN" altLang="en-US" i="1">
                        <a:latin typeface="Cambria Math" panose="02040503050406030204" pitchFamily="18" charset="0"/>
                      </a:rPr>
                      <m:t>与</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宋体" panose="02010600030101010101" pitchFamily="2" charset="-122"/>
                    <a:ea typeface="宋体" panose="02010600030101010101" pitchFamily="2" charset="-122"/>
                  </a:rPr>
                  <a:t>重复进行上述过程，最终经过</a:t>
                </a:r>
                <a14:m>
                  <m:oMath xmlns:m="http://schemas.openxmlformats.org/officeDocument/2006/math">
                    <m:r>
                      <a:rPr lang="en-US" altLang="zh-CN" i="1">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步后得到</a:t>
                </a:r>
                <a14:m>
                  <m:oMath xmlns:m="http://schemas.openxmlformats.org/officeDocument/2006/math">
                    <m:r>
                      <a:rPr lang="en-US" altLang="zh-CN" i="1">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个函数</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之后回推得到</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的点值表示，上述过程就是快速傅里叶变换的过程，复杂度为</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𝑛𝑚</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即</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r>
                      <m:rPr>
                        <m:sty m:val="p"/>
                      </m:rPr>
                      <a:rPr lang="en-US" altLang="zh-CN" b="0" i="0" smtClean="0">
                        <a:latin typeface="Cambria Math" panose="02040503050406030204" pitchFamily="18" charset="0"/>
                        <a:ea typeface="宋体" panose="02010600030101010101" pitchFamily="2" charset="-122"/>
                      </a:rPr>
                      <m:t>log</m:t>
                    </m:r>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oMath>
                </a14:m>
                <a:r>
                  <a:rPr lang="en-US" altLang="zh-CN" dirty="0">
                    <a:latin typeface="宋体" panose="02010600030101010101" pitchFamily="2" charset="-122"/>
                    <a:ea typeface="宋体" panose="02010600030101010101" pitchFamily="2" charset="-122"/>
                  </a:rPr>
                  <a:t>.</a:t>
                </a: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569190" y="732845"/>
                <a:ext cx="6337199" cy="5392310"/>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32661290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569190" y="982176"/>
                <a:ext cx="6337199" cy="4893647"/>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3.</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计算</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𝑓</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𝑔</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的点值表示</a:t>
                </a:r>
              </a:p>
              <a:p>
                <a:pPr algn="just"/>
                <a:r>
                  <a:rPr lang="zh-CN" altLang="en-US" dirty="0">
                    <a:latin typeface="宋体" panose="02010600030101010101" pitchFamily="2" charset="-122"/>
                    <a:ea typeface="宋体" panose="02010600030101010101" pitchFamily="2" charset="-122"/>
                  </a:rPr>
                  <a:t>点值表示的优点是可以快速地求出两个选取了相同点值的多项式的乘积，例如多项式</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0</m:t>
                                        </m:r>
                                      </m:sub>
                                    </m:sSub>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m:t>
                                    </m:r>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与</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a:rPr lang="en-US" altLang="zh-CN" b="0" i="1" smtClean="0">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0</m:t>
                                        </m:r>
                                      </m:sub>
                                    </m:sSub>
                                  </m:e>
                                </m:mr>
                                <m:mr>
                                  <m:e>
                                    <m:r>
                                      <a:rPr lang="en-US" altLang="zh-CN" b="0" i="1" smtClean="0">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m:t>
                                    </m:r>
                                  </m:e>
                                </m:mr>
                                <m:mr>
                                  <m:e>
                                    <m:r>
                                      <a:rPr lang="en-US" altLang="zh-CN" b="0" i="1" smtClean="0">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的乘积为</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0</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𝑧</m:t>
                                        </m:r>
                                      </m:e>
                                      <m:sub>
                                        <m:r>
                                          <a:rPr lang="en-US" altLang="zh-CN" b="0" i="1" smtClean="0">
                                            <a:latin typeface="Cambria Math" panose="02040503050406030204" pitchFamily="18" charset="0"/>
                                            <a:ea typeface="宋体" panose="02010600030101010101" pitchFamily="2" charset="-122"/>
                                          </a:rPr>
                                          <m:t>0</m:t>
                                        </m:r>
                                      </m:sub>
                                    </m:sSub>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1</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𝑧</m:t>
                                        </m:r>
                                      </m:e>
                                      <m:sub>
                                        <m:r>
                                          <a:rPr lang="en-US" altLang="zh-CN" b="0" i="1" smtClean="0">
                                            <a:latin typeface="Cambria Math" panose="02040503050406030204" pitchFamily="18" charset="0"/>
                                            <a:ea typeface="宋体" panose="02010600030101010101" pitchFamily="2" charset="-122"/>
                                          </a:rPr>
                                          <m:t>1</m:t>
                                        </m:r>
                                      </m:sub>
                                    </m:sSub>
                                  </m:e>
                                </m:mr>
                              </m:m>
                            </m:e>
                            <m:e>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m:t>
                                    </m:r>
                                  </m:e>
                                </m:mr>
                                <m:mr>
                                  <m:e>
                                    <m:r>
                                      <m:rPr>
                                        <m:brk m:alnAt="7"/>
                                      </m:rP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𝑔</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d>
                                    <m:r>
                                      <m:rPr>
                                        <m:brk m:alnAt="7"/>
                                      </m:rP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𝑧</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e>
                                </m:mr>
                              </m:m>
                            </m:e>
                          </m:eqArr>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只需要</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的复杂度即可求得</a:t>
                </a:r>
                <a:r>
                  <a:rPr lang="en-US" altLang="zh-CN" dirty="0">
                    <a:latin typeface="宋体" panose="02010600030101010101" pitchFamily="2" charset="-122"/>
                    <a:ea typeface="宋体" panose="02010600030101010101" pitchFamily="2" charset="-122"/>
                  </a:rPr>
                  <a:t>.</a:t>
                </a: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569190" y="982176"/>
                <a:ext cx="6337199" cy="4893647"/>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20012709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4714044" y="540869"/>
                <a:ext cx="7192346" cy="5776261"/>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4.</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将</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𝑓</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𝑔</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转化为系数表示</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下面以</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为例，讲解如何将多项式从点值表示转化为系数表示，此过程又称多项式的插值</a:t>
                </a:r>
                <a:r>
                  <a:rPr lang="en-US" altLang="zh-CN" dirty="0">
                    <a:latin typeface="宋体" panose="02010600030101010101" pitchFamily="2" charset="-122"/>
                    <a:ea typeface="宋体" panose="02010600030101010101" pitchFamily="2" charset="-122"/>
                  </a:rPr>
                  <a:t>.</a:t>
                </a:r>
              </a:p>
              <a:p>
                <a:pPr algn="just"/>
                <a:r>
                  <a:rPr lang="zh-CN" altLang="en-US" dirty="0">
                    <a:latin typeface="宋体" panose="02010600030101010101" pitchFamily="2" charset="-122"/>
                    <a:ea typeface="宋体" panose="02010600030101010101" pitchFamily="2" charset="-122"/>
                  </a:rPr>
                  <a:t>将</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oMath>
                </a14:m>
                <a:r>
                  <a:rPr lang="zh-CN" altLang="en-US" dirty="0">
                    <a:latin typeface="宋体" panose="02010600030101010101" pitchFamily="2" charset="-122"/>
                    <a:ea typeface="宋体" panose="02010600030101010101" pitchFamily="2" charset="-122"/>
                  </a:rPr>
                  <a:t>的点值表示写成矩阵形式</a:t>
                </a:r>
                <a14:m>
                  <m:oMath xmlns:m="http://schemas.openxmlformats.org/officeDocument/2006/math">
                    <m:r>
                      <a:rPr lang="en-US" altLang="zh-CN" b="0" i="1" smtClean="0">
                        <a:latin typeface="Cambria Math" panose="02040503050406030204" pitchFamily="18" charset="0"/>
                        <a:ea typeface="宋体" panose="02010600030101010101" pitchFamily="2" charset="-122"/>
                      </a:rPr>
                      <m:t>𝑌</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𝑉</m:t>
                        </m:r>
                      </m:e>
                      <m:sub>
                        <m:r>
                          <a:rPr lang="en-US" altLang="zh-CN" b="0" i="1" smtClean="0">
                            <a:latin typeface="Cambria Math" panose="02040503050406030204" pitchFamily="18" charset="0"/>
                            <a:ea typeface="宋体" panose="02010600030101010101" pitchFamily="2" charset="-122"/>
                          </a:rPr>
                          <m:t>𝑛</m:t>
                        </m:r>
                      </m:sub>
                    </m:sSub>
                    <m:r>
                      <a:rPr lang="en-US" altLang="zh-CN" b="0" i="1" smtClean="0">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即</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6"/>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4</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9</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
                        </m:e>
                      </m:d>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mr>
                          </m:m>
                        </m:e>
                      </m:d>
                    </m:oMath>
                  </m:oMathPara>
                </a14:m>
                <a:endParaRPr lang="zh-CN" altLang="zh-CN" dirty="0"/>
              </a:p>
              <a:p>
                <a:pPr algn="just"/>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注：</a:t>
                </a:r>
                <a:r>
                  <a:rPr lang="zh-CN" altLang="zh-CN" dirty="0"/>
                  <a:t> </a:t>
                </a:r>
                <a14:m>
                  <m:oMath xmlns:m="http://schemas.openxmlformats.org/officeDocument/2006/math">
                    <m:r>
                      <a:rPr lang="en-US" altLang="zh-CN" b="0" i="0" smtClean="0">
                        <a:latin typeface="Cambria Math" panose="02040503050406030204" pitchFamily="18" charset="0"/>
                      </a:rPr>
                      <m:t>1=</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0</m:t>
                        </m:r>
                      </m:sup>
                    </m:sSubSup>
                  </m:oMath>
                </a14:m>
                <a:r>
                  <a:rPr lang="en-US" altLang="zh-CN" dirty="0">
                    <a:latin typeface="宋体" panose="02010600030101010101" pitchFamily="2" charset="-122"/>
                    <a:ea typeface="宋体" panose="02010600030101010101" pitchFamily="2" charset="-122"/>
                  </a:rPr>
                  <a:t>)</a:t>
                </a:r>
              </a:p>
              <a:p>
                <a:pPr algn="just"/>
                <a:r>
                  <a:rPr lang="zh-CN" altLang="en-US" dirty="0">
                    <a:latin typeface="宋体" panose="02010600030101010101" pitchFamily="2" charset="-122"/>
                    <a:ea typeface="宋体" panose="02010600030101010101" pitchFamily="2" charset="-122"/>
                  </a:rPr>
                  <a:t>现在我们已知的是</a:t>
                </a:r>
                <a14:m>
                  <m:oMath xmlns:m="http://schemas.openxmlformats.org/officeDocument/2006/math">
                    <m:r>
                      <a:rPr lang="en-US" altLang="zh-CN" i="1">
                        <a:latin typeface="Cambria Math" panose="02040503050406030204" pitchFamily="18" charset="0"/>
                        <a:ea typeface="宋体" panose="02010600030101010101" pitchFamily="2" charset="-122"/>
                      </a:rPr>
                      <m:t>𝑌</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𝑉</m:t>
                        </m:r>
                      </m:e>
                      <m:sub>
                        <m:r>
                          <a:rPr lang="en-US" altLang="zh-CN" i="1">
                            <a:latin typeface="Cambria Math" panose="02040503050406030204" pitchFamily="18" charset="0"/>
                            <a:ea typeface="宋体" panose="02010600030101010101" pitchFamily="2" charset="-122"/>
                          </a:rPr>
                          <m:t>𝑛</m:t>
                        </m:r>
                      </m:sub>
                    </m:sSub>
                  </m:oMath>
                </a14:m>
                <a:r>
                  <a:rPr lang="zh-CN" altLang="en-US" dirty="0">
                    <a:latin typeface="宋体" panose="02010600030101010101" pitchFamily="2" charset="-122"/>
                    <a:ea typeface="宋体" panose="02010600030101010101" pitchFamily="2" charset="-122"/>
                  </a:rPr>
                  <a:t>，要求的是</a:t>
                </a:r>
                <a14:m>
                  <m:oMath xmlns:m="http://schemas.openxmlformats.org/officeDocument/2006/math">
                    <m:r>
                      <a:rPr lang="en-US" altLang="zh-CN" i="1">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𝑉</m:t>
                        </m:r>
                      </m:e>
                      <m:sub>
                        <m:r>
                          <a:rPr lang="en-US" altLang="zh-CN" i="1">
                            <a:latin typeface="Cambria Math" panose="02040503050406030204" pitchFamily="18" charset="0"/>
                            <a:ea typeface="宋体" panose="02010600030101010101" pitchFamily="2" charset="-122"/>
                          </a:rPr>
                          <m:t>𝑛</m:t>
                        </m:r>
                      </m:sub>
                    </m:sSub>
                  </m:oMath>
                </a14:m>
                <a:r>
                  <a:rPr lang="zh-CN" altLang="en-US" dirty="0">
                    <a:latin typeface="宋体" panose="02010600030101010101" pitchFamily="2" charset="-122"/>
                    <a:ea typeface="宋体" panose="02010600030101010101" pitchFamily="2" charset="-122"/>
                  </a:rPr>
                  <a:t>是一范德蒙德矩阵，可求得其逆矩阵</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d>
                        <m:dPr>
                          <m:ctrlPr>
                            <a:rPr lang="zh-CN" altLang="zh-CN" i="1">
                              <a:latin typeface="Cambria Math" panose="02040503050406030204" pitchFamily="18" charset="0"/>
                            </a:rPr>
                          </m:ctrlPr>
                        </m:dPr>
                        <m:e>
                          <m:m>
                            <m:mPr>
                              <m:mcs>
                                <m:mc>
                                  <m:mcPr>
                                    <m:count m:val="6"/>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−4</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−6</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−9</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bSup>
                              </m:e>
                            </m:mr>
                          </m:m>
                        </m:e>
                      </m:d>
                    </m:oMath>
                  </m:oMathPara>
                </a14:m>
                <a:endParaRPr lang="zh-CN" altLang="zh-CN" i="1" dirty="0"/>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4714044" y="540869"/>
                <a:ext cx="7192346" cy="5776261"/>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17730725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3870664" y="1678809"/>
                <a:ext cx="8035726" cy="3500382"/>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4.</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将</a:t>
                </a:r>
                <a14:m>
                  <m:oMath xmlns:m="http://schemas.openxmlformats.org/officeDocument/2006/math">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𝑓</m:t>
                    </m:r>
                    <m:d>
                      <m:dPr>
                        <m:ctrlPr>
                          <a:rPr lang="en-US" altLang="zh-CN" b="1" i="1">
                            <a:solidFill>
                              <a:schemeClr val="accent2">
                                <a:lumMod val="75000"/>
                              </a:schemeClr>
                            </a:solidFill>
                            <a:latin typeface="Cambria Math" panose="02040503050406030204" pitchFamily="18" charset="0"/>
                            <a:ea typeface="小米兰亭_GB外压缩" panose="03000502000000000000" pitchFamily="66" charset="-122"/>
                          </a:rPr>
                        </m:ctrlPr>
                      </m:dPr>
                      <m:e>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e>
                    </m:d>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𝑔</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𝑥</m:t>
                    </m:r>
                    <m:r>
                      <a:rPr lang="en-US" altLang="zh-CN" b="1">
                        <a:solidFill>
                          <a:schemeClr val="accent2">
                            <a:lumMod val="75000"/>
                          </a:schemeClr>
                        </a:solidFill>
                        <a:latin typeface="Cambria Math" panose="02040503050406030204" pitchFamily="18" charset="0"/>
                        <a:ea typeface="小米兰亭_GB外压缩" panose="03000502000000000000" pitchFamily="66" charset="-122"/>
                      </a:rPr>
                      <m:t>)</m:t>
                    </m:r>
                  </m:oMath>
                </a14:m>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转化为系数表示</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因此</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𝑛</m:t>
                        </m:r>
                      </m:sub>
                      <m:sup>
                        <m:r>
                          <a:rPr lang="en-US" altLang="zh-CN" i="1">
                            <a:latin typeface="Cambria Math" panose="02040503050406030204" pitchFamily="18" charset="0"/>
                          </a:rPr>
                          <m:t>−1</m:t>
                        </m:r>
                      </m:sup>
                    </m:sSubSup>
                    <m:r>
                      <a:rPr lang="en-US" altLang="zh-CN" i="1">
                        <a:latin typeface="Cambria Math" panose="02040503050406030204" pitchFamily="18" charset="0"/>
                      </a:rPr>
                      <m:t>𝑌</m:t>
                    </m:r>
                  </m:oMath>
                </a14:m>
                <a:r>
                  <a:rPr lang="zh-CN" altLang="en-US" dirty="0">
                    <a:latin typeface="宋体" panose="02010600030101010101" pitchFamily="2" charset="-122"/>
                    <a:ea typeface="宋体" panose="02010600030101010101" pitchFamily="2" charset="-122"/>
                  </a:rPr>
                  <a:t>即</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e>
                            </m:mr>
                            <m:mr>
                              <m:e>
                                <m:r>
                                  <a:rPr lang="zh-CN"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b>
                                </m:sSub>
                              </m:e>
                            </m:mr>
                          </m:m>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d>
                        <m:dPr>
                          <m:ctrlPr>
                            <a:rPr lang="zh-CN" altLang="zh-CN" i="1">
                              <a:latin typeface="Cambria Math" panose="02040503050406030204" pitchFamily="18" charset="0"/>
                            </a:rPr>
                          </m:ctrlPr>
                        </m:dPr>
                        <m:e>
                          <m:m>
                            <m:mPr>
                              <m:mcs>
                                <m:mc>
                                  <m:mcPr>
                                    <m:count m:val="6"/>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zh-CN" altLang="zh-CN" i="1">
                                    <a:latin typeface="Cambria Math" panose="02040503050406030204" pitchFamily="18" charset="0"/>
                                  </a:rPr>
                                  <m:t>⋯</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4</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6</m:t>
                                    </m:r>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6</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9</m:t>
                                    </m:r>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mr>
                            <m:mr>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e>
                                <m:r>
                                  <a:rPr lang="zh-CN" altLang="zh-CN" i="1">
                                    <a:latin typeface="Cambria Math" panose="02040503050406030204" pitchFamily="18" charset="0"/>
                                  </a:rPr>
                                  <m:t>⋮</m:t>
                                </m:r>
                              </m:e>
                            </m:mr>
                            <m:mr>
                              <m:e>
                                <m:r>
                                  <a:rPr lang="en-US" altLang="zh-CN" i="1">
                                    <a:latin typeface="Cambria Math" panose="02040503050406030204" pitchFamily="18" charset="0"/>
                                  </a:rPr>
                                  <m:t>1</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r>
                                      <a:rPr lang="en-US" altLang="zh-CN" i="1">
                                        <a:latin typeface="Cambria Math" panose="02040503050406030204" pitchFamily="18" charset="0"/>
                                      </a:rPr>
                                      <m:t>3</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e>
                                <m:r>
                                  <a:rPr lang="zh-CN"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zh-CN" altLang="en-US"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e>
                                    </m:d>
                                  </m:sup>
                                </m:sSubSup>
                              </m:e>
                            </m:mr>
                          </m:m>
                        </m:e>
                      </m:d>
                      <m:d>
                        <m:dPr>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e>
                            </m:mr>
                            <m:mr>
                              <m:e>
                                <m:r>
                                  <a:rPr lang="zh-CN"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r>
                                      <a:rPr lang="zh-CN" altLang="en-US" i="1">
                                        <a:latin typeface="Cambria Math" panose="02040503050406030204" pitchFamily="18" charset="0"/>
                                      </a:rPr>
                                      <m:t>−</m:t>
                                    </m:r>
                                    <m:r>
                                      <a:rPr lang="en-US" altLang="zh-CN" i="1">
                                        <a:latin typeface="Cambria Math" panose="02040503050406030204" pitchFamily="18" charset="0"/>
                                      </a:rPr>
                                      <m:t>1</m:t>
                                    </m:r>
                                  </m:sub>
                                </m:sSub>
                              </m:e>
                            </m:mr>
                          </m:m>
                        </m:e>
                      </m:d>
                    </m:oMath>
                  </m:oMathPara>
                </a14:m>
                <a:endParaRPr lang="zh-CN"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也就是说，只需将</a:t>
                </a:r>
                <a14:m>
                  <m:oMath xmlns:m="http://schemas.openxmlformats.org/officeDocument/2006/math">
                    <m:r>
                      <a:rPr lang="en-US" altLang="zh-CN" i="1">
                        <a:latin typeface="Cambria Math" panose="02040503050406030204" pitchFamily="18" charset="0"/>
                      </a:rPr>
                      <m:t>𝑌</m:t>
                    </m:r>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对换，将</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𝑘</m:t>
                        </m:r>
                      </m:sup>
                    </m:sSubSup>
                  </m:oMath>
                </a14:m>
                <a:r>
                  <a:rPr lang="zh-CN" altLang="en-US" dirty="0">
                    <a:latin typeface="宋体" panose="02010600030101010101" pitchFamily="2" charset="-122"/>
                    <a:ea typeface="宋体" panose="02010600030101010101" pitchFamily="2" charset="-122"/>
                  </a:rPr>
                  <a:t>换成</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m:t>
                        </m:r>
                        <m:r>
                          <a:rPr lang="en-US" altLang="zh-CN" i="1">
                            <a:latin typeface="Cambria Math" panose="02040503050406030204" pitchFamily="18" charset="0"/>
                          </a:rPr>
                          <m:t>𝑘</m:t>
                        </m:r>
                      </m:sup>
                    </m:sSubSup>
                  </m:oMath>
                </a14:m>
                <a:r>
                  <a:rPr lang="zh-CN" altLang="en-US" dirty="0">
                    <a:latin typeface="宋体" panose="02010600030101010101" pitchFamily="2" charset="-122"/>
                    <a:ea typeface="宋体" panose="02010600030101010101" pitchFamily="2" charset="-122"/>
                  </a:rPr>
                  <a:t>，再乘上系数</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oMath>
                </a14:m>
                <a:r>
                  <a:rPr lang="zh-CN" altLang="en-US" dirty="0">
                    <a:latin typeface="宋体" panose="02010600030101010101" pitchFamily="2" charset="-122"/>
                    <a:ea typeface="宋体" panose="02010600030101010101" pitchFamily="2" charset="-122"/>
                  </a:rPr>
                  <a:t>，进行类似步骤</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的变换，即可进行逆快速傅里叶变换，算法复杂度同样为</a:t>
                </a:r>
                <a14:m>
                  <m:oMath xmlns:m="http://schemas.openxmlformats.org/officeDocument/2006/math">
                    <m:r>
                      <a:rPr lang="en-US" altLang="zh-CN" i="1">
                        <a:latin typeface="Cambria Math" panose="02040503050406030204" pitchFamily="18" charset="0"/>
                        <a:ea typeface="宋体" panose="02010600030101010101" pitchFamily="2" charset="-122"/>
                      </a:rPr>
                      <m:t>𝑂</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r>
                      <m:rPr>
                        <m:sty m:val="p"/>
                      </m:rPr>
                      <a:rPr lang="en-US" altLang="zh-CN">
                        <a:latin typeface="Cambria Math" panose="02040503050406030204" pitchFamily="18" charset="0"/>
                        <a:ea typeface="宋体" panose="02010600030101010101" pitchFamily="2" charset="-122"/>
                      </a:rPr>
                      <m:t>log</m:t>
                    </m:r>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oMath>
                </a14:m>
                <a:r>
                  <a:rPr lang="en-US" altLang="zh-CN" dirty="0">
                    <a:latin typeface="宋体" panose="02010600030101010101" pitchFamily="2" charset="-122"/>
                    <a:ea typeface="宋体" panose="02010600030101010101" pitchFamily="2" charset="-122"/>
                  </a:rPr>
                  <a:t>.</a:t>
                </a:r>
              </a:p>
              <a:p>
                <a:pPr algn="just"/>
                <a:r>
                  <a:rPr lang="zh-CN" altLang="en-US" dirty="0">
                    <a:latin typeface="宋体" panose="02010600030101010101" pitchFamily="2" charset="-122"/>
                    <a:ea typeface="宋体" panose="02010600030101010101" pitchFamily="2" charset="-122"/>
                  </a:rPr>
                  <a:t>按照上述方法将</a:t>
                </a:r>
                <a14:m>
                  <m:oMath xmlns:m="http://schemas.openxmlformats.org/officeDocument/2006/math">
                    <m:r>
                      <a:rPr lang="en-US" altLang="zh-CN" i="1">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𝑔</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转化为系数表示，本题得解</a:t>
                </a:r>
                <a:r>
                  <a:rPr lang="en-US" altLang="zh-CN"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3870664" y="1678809"/>
                <a:ext cx="8035726" cy="3500382"/>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34742727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80021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目录</a:t>
            </a:r>
          </a:p>
        </p:txBody>
      </p:sp>
      <p:sp>
        <p:nvSpPr>
          <p:cNvPr id="5" name="文本框 4"/>
          <p:cNvSpPr txBox="1"/>
          <p:nvPr/>
        </p:nvSpPr>
        <p:spPr>
          <a:xfrm>
            <a:off x="7450126" y="2329897"/>
            <a:ext cx="2472152" cy="1931876"/>
          </a:xfrm>
          <a:prstGeom prst="rect">
            <a:avLst/>
          </a:prstGeom>
          <a:noFill/>
        </p:spPr>
        <p:txBody>
          <a:bodyPr wrap="none" rtlCol="0">
            <a:spAutoFit/>
          </a:bodyPr>
          <a:lstStyle/>
          <a:p>
            <a:pPr algn="ctr">
              <a:lnSpc>
                <a:spcPct val="200000"/>
              </a:lnSpc>
            </a:pPr>
            <a:r>
              <a:rPr lang="en-US" altLang="zh-CN" sz="3200">
                <a:solidFill>
                  <a:srgbClr val="626262"/>
                </a:solidFill>
                <a:latin typeface="造字工房童真（非商用）常规体" pitchFamily="2" charset="-122"/>
                <a:ea typeface="造字工房童真（非商用）常规体" pitchFamily="2" charset="-122"/>
              </a:rPr>
              <a:t>1.</a:t>
            </a:r>
            <a:r>
              <a:rPr lang="zh-CN" altLang="en-US" sz="3200">
                <a:solidFill>
                  <a:srgbClr val="626262"/>
                </a:solidFill>
                <a:latin typeface="造字工房童真（非商用）常规体" pitchFamily="2" charset="-122"/>
                <a:ea typeface="造字工房童真（非商用）常规体" pitchFamily="2" charset="-122"/>
              </a:rPr>
              <a:t>线性方程组</a:t>
            </a:r>
            <a:endParaRPr lang="en-US" altLang="zh-CN" sz="3200" dirty="0">
              <a:solidFill>
                <a:srgbClr val="626262"/>
              </a:solidFill>
              <a:latin typeface="造字工房童真（非商用）常规体" pitchFamily="2" charset="-122"/>
              <a:ea typeface="造字工房童真（非商用）常规体" pitchFamily="2" charset="-122"/>
            </a:endParaRPr>
          </a:p>
          <a:p>
            <a:pPr algn="ctr">
              <a:lnSpc>
                <a:spcPct val="200000"/>
              </a:lnSpc>
            </a:pPr>
            <a:r>
              <a:rPr lang="en-US" altLang="zh-CN" sz="3200">
                <a:solidFill>
                  <a:srgbClr val="626262"/>
                </a:solidFill>
                <a:latin typeface="造字工房童真（非商用）常规体" pitchFamily="2" charset="-122"/>
                <a:ea typeface="造字工房童真（非商用）常规体" pitchFamily="2" charset="-122"/>
              </a:rPr>
              <a:t>2.</a:t>
            </a:r>
            <a:r>
              <a:rPr lang="zh-CN" altLang="en-US" sz="3200">
                <a:solidFill>
                  <a:srgbClr val="626262"/>
                </a:solidFill>
                <a:latin typeface="造字工房童真（非商用）常规体" pitchFamily="2" charset="-122"/>
                <a:ea typeface="造字工房童真（非商用）常规体" pitchFamily="2" charset="-122"/>
              </a:rPr>
              <a:t>多项式乘积</a:t>
            </a:r>
            <a:endParaRPr lang="en-US" altLang="zh-CN" sz="3200" dirty="0">
              <a:solidFill>
                <a:srgbClr val="626262"/>
              </a:solidFill>
              <a:latin typeface="造字工房童真（非商用）常规体" pitchFamily="2" charset="-122"/>
              <a:ea typeface="造字工房童真（非商用）常规体"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p:sp>
        <p:nvSpPr>
          <p:cNvPr id="3" name="文本框 2">
            <a:extLst/>
          </p:cNvPr>
          <p:cNvSpPr txBox="1"/>
          <p:nvPr/>
        </p:nvSpPr>
        <p:spPr>
          <a:xfrm>
            <a:off x="5858941" y="166568"/>
            <a:ext cx="6065205" cy="65248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en-US" altLang="zh-CN" sz="1100" kern="0">
                <a:solidFill>
                  <a:srgbClr val="808080"/>
                </a:solidFill>
                <a:latin typeface="Consolas" panose="020B0609020204030204" pitchFamily="49" charset="0"/>
                <a:cs typeface="新宋体" panose="02010609030101010101" pitchFamily="49" charset="-122"/>
              </a:rPr>
              <a:t>#include</a:t>
            </a:r>
            <a:r>
              <a:rPr lang="en-US" altLang="zh-CN" sz="1100" kern="0">
                <a:solidFill>
                  <a:srgbClr val="A31515"/>
                </a:solidFill>
                <a:latin typeface="Consolas" panose="020B0609020204030204" pitchFamily="49" charset="0"/>
                <a:cs typeface="新宋体" panose="02010609030101010101" pitchFamily="49" charset="-122"/>
              </a:rPr>
              <a:t>&lt;bits/stdc++.h&gt;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using</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namespace</a:t>
            </a:r>
            <a:r>
              <a:rPr lang="en-US" altLang="zh-CN" sz="1100" kern="0">
                <a:solidFill>
                  <a:srgbClr val="000000"/>
                </a:solidFill>
                <a:latin typeface="Consolas" panose="020B0609020204030204" pitchFamily="49" charset="0"/>
                <a:cs typeface="新宋体" panose="02010609030101010101" pitchFamily="49" charset="-122"/>
              </a:rPr>
              <a:t> std;</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const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maxn = 1 &lt;&lt; 18;</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typedef</a:t>
            </a:r>
            <a:r>
              <a:rPr lang="en-US" altLang="zh-CN" sz="1100" kern="0">
                <a:solidFill>
                  <a:srgbClr val="000000"/>
                </a:solidFill>
                <a:latin typeface="Consolas" panose="020B0609020204030204" pitchFamily="49" charset="0"/>
                <a:cs typeface="新宋体" panose="02010609030101010101" pitchFamily="49" charset="-122"/>
              </a:rPr>
              <a:t> complex&lt;</a:t>
            </a:r>
            <a:r>
              <a:rPr lang="en-US" altLang="zh-CN" sz="1100" kern="0">
                <a:solidFill>
                  <a:srgbClr val="0000FF"/>
                </a:solidFill>
                <a:latin typeface="Consolas" panose="020B0609020204030204" pitchFamily="49" charset="0"/>
                <a:cs typeface="新宋体" panose="02010609030101010101" pitchFamily="49" charset="-122"/>
              </a:rPr>
              <a:t>double</a:t>
            </a:r>
            <a:r>
              <a:rPr lang="en-US" altLang="zh-CN" sz="1100" kern="0">
                <a:solidFill>
                  <a:srgbClr val="000000"/>
                </a:solidFill>
                <a:latin typeface="Consolas" panose="020B0609020204030204" pitchFamily="49" charset="0"/>
                <a:cs typeface="新宋体" panose="02010609030101010101" pitchFamily="49" charset="-122"/>
              </a:rPr>
              <a:t>&gt;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wn(</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(cos(acos(-1.0) /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*sin((acos(-1.0)) /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inv(</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(1.0 /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0);</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a[maxn], b[maxn], c[maxn];</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g[maxn];</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void</a:t>
            </a:r>
            <a:r>
              <a:rPr lang="en-US" altLang="zh-CN" sz="1100" kern="0">
                <a:solidFill>
                  <a:srgbClr val="000000"/>
                </a:solidFill>
                <a:latin typeface="Consolas" panose="020B0609020204030204" pitchFamily="49" charset="0"/>
                <a:cs typeface="新宋体" panose="02010609030101010101" pitchFamily="49" charset="-122"/>
              </a:rPr>
              <a:t> FFT(</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(i &gt; g[i])swap(</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[g[i]]);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1;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 &lt;&lt;=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w = wn(i,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 x, y;</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j = 0; j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j += i + 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e; e =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k = 0; k &lt; i; e = e * w, k++)</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x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y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 * e;</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x + y;</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 = x - y;</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 ==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Inv = inv(</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 Inv;</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9023314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p:sp>
        <p:nvSpPr>
          <p:cNvPr id="3" name="文本框 2">
            <a:extLst/>
          </p:cNvPr>
          <p:cNvSpPr txBox="1"/>
          <p:nvPr/>
        </p:nvSpPr>
        <p:spPr>
          <a:xfrm>
            <a:off x="5858941" y="1690062"/>
            <a:ext cx="6065205" cy="3477875"/>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en-US" altLang="zh-CN" sz="1100" kern="0">
                <a:solidFill>
                  <a:srgbClr val="0000FF"/>
                </a:solidFill>
                <a:latin typeface="Consolas" panose="020B0609020204030204" pitchFamily="49" charset="0"/>
                <a:cs typeface="新宋体" panose="02010609030101010101" pitchFamily="49" charset="-122"/>
              </a:rPr>
              <a:t>void</a:t>
            </a:r>
            <a:r>
              <a:rPr lang="en-US" altLang="zh-CN" sz="1100" kern="0">
                <a:solidFill>
                  <a:srgbClr val="000000"/>
                </a:solidFill>
                <a:latin typeface="Consolas" panose="020B0609020204030204" pitchFamily="49" charset="0"/>
                <a:cs typeface="新宋体" panose="02010609030101010101" pitchFamily="49" charset="-122"/>
              </a:rPr>
              <a:t> conv(</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m</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k = 0, s = 2;</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while</a:t>
            </a:r>
            <a:r>
              <a:rPr lang="en-US" altLang="zh-CN" sz="1100" kern="0">
                <a:solidFill>
                  <a:srgbClr val="000000"/>
                </a:solidFill>
                <a:latin typeface="Consolas" panose="020B0609020204030204" pitchFamily="49" charset="0"/>
                <a:cs typeface="新宋体" panose="02010609030101010101" pitchFamily="49" charset="-122"/>
              </a:rPr>
              <a:t> ((1 &lt;&lt; k) &lt; max(</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m</a:t>
            </a:r>
            <a:r>
              <a:rPr lang="en-US" altLang="zh-CN" sz="1100" kern="0">
                <a:solidFill>
                  <a:srgbClr val="000000"/>
                </a:solidFill>
                <a:latin typeface="Consolas" panose="020B0609020204030204" pitchFamily="49" charset="0"/>
                <a:cs typeface="新宋体" panose="02010609030101010101" pitchFamily="49" charset="-122"/>
              </a:rPr>
              <a:t>) + 1)k++, s &lt;&lt;=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1; i &lt; s; i++)g[i] = (g[i / 2] / 2) | ((i &amp; 1) &lt;&lt; k);</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FFT(</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s,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FFT(</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s,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s; i++)</a:t>
            </a:r>
            <a:r>
              <a:rPr lang="en-US" altLang="zh-CN" sz="1100" kern="0">
                <a:solidFill>
                  <a:srgbClr val="808080"/>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[i]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FFT(</a:t>
            </a:r>
            <a:r>
              <a:rPr lang="en-US" altLang="zh-CN" sz="1100" kern="0">
                <a:solidFill>
                  <a:srgbClr val="808080"/>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s,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main()</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n, m;</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scanf(</a:t>
            </a:r>
            <a:r>
              <a:rPr lang="en-US" altLang="zh-CN" sz="1100" kern="0">
                <a:solidFill>
                  <a:srgbClr val="A31515"/>
                </a:solidFill>
                <a:latin typeface="Consolas" panose="020B0609020204030204" pitchFamily="49" charset="0"/>
                <a:cs typeface="新宋体" panose="02010609030101010101" pitchFamily="49" charset="-122"/>
              </a:rPr>
              <a:t>"%d%d"</a:t>
            </a:r>
            <a:r>
              <a:rPr lang="en-US" altLang="zh-CN" sz="1100" kern="0">
                <a:solidFill>
                  <a:srgbClr val="000000"/>
                </a:solidFill>
                <a:latin typeface="Consolas" panose="020B0609020204030204" pitchFamily="49" charset="0"/>
                <a:cs typeface="新宋体" panose="02010609030101010101" pitchFamily="49" charset="-122"/>
              </a:rPr>
              <a:t>, &amp;n, &amp;m);</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n; i++)scanf(</a:t>
            </a:r>
            <a:r>
              <a:rPr lang="en-US" altLang="zh-CN" sz="1100" kern="0">
                <a:solidFill>
                  <a:srgbClr val="A31515"/>
                </a:solidFill>
                <a:latin typeface="Consolas" panose="020B0609020204030204" pitchFamily="49" charset="0"/>
                <a:cs typeface="新宋体" panose="02010609030101010101" pitchFamily="49" charset="-122"/>
              </a:rPr>
              <a:t>"%lf"</a:t>
            </a:r>
            <a:r>
              <a:rPr lang="en-US" altLang="zh-CN" sz="1100" kern="0">
                <a:solidFill>
                  <a:srgbClr val="000000"/>
                </a:solidFill>
                <a:latin typeface="Consolas" panose="020B0609020204030204" pitchFamily="49" charset="0"/>
                <a:cs typeface="新宋体" panose="02010609030101010101" pitchFamily="49" charset="-122"/>
              </a:rPr>
              <a:t>, &amp;a[i]);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m; i++)scanf(</a:t>
            </a:r>
            <a:r>
              <a:rPr lang="en-US" altLang="zh-CN" sz="1100" kern="0">
                <a:solidFill>
                  <a:srgbClr val="A31515"/>
                </a:solidFill>
                <a:latin typeface="Consolas" panose="020B0609020204030204" pitchFamily="49" charset="0"/>
                <a:cs typeface="新宋体" panose="02010609030101010101" pitchFamily="49" charset="-122"/>
              </a:rPr>
              <a:t>"%lf"</a:t>
            </a:r>
            <a:r>
              <a:rPr lang="en-US" altLang="zh-CN" sz="1100" kern="0">
                <a:solidFill>
                  <a:srgbClr val="000000"/>
                </a:solidFill>
                <a:latin typeface="Consolas" panose="020B0609020204030204" pitchFamily="49" charset="0"/>
                <a:cs typeface="新宋体" panose="02010609030101010101" pitchFamily="49" charset="-122"/>
              </a:rPr>
              <a:t>, &amp;b[i]);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conv(a, n, b, m, c);</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n + m; i++)printf(</a:t>
            </a:r>
            <a:r>
              <a:rPr lang="en-US" altLang="zh-CN" sz="1100" kern="0">
                <a:solidFill>
                  <a:srgbClr val="A31515"/>
                </a:solidFill>
                <a:latin typeface="Consolas" panose="020B0609020204030204" pitchFamily="49" charset="0"/>
                <a:cs typeface="新宋体" panose="02010609030101010101" pitchFamily="49" charset="-122"/>
              </a:rPr>
              <a:t>"%d "</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)(c[i].real() + 0.5));</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0;</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p:txBody>
      </p:sp>
      <p:sp>
        <p:nvSpPr>
          <p:cNvPr id="5" name="文本框 4">
            <a:extLst>
              <a:ext uri="{FF2B5EF4-FFF2-40B4-BE49-F238E27FC236}">
                <a16:creationId xmlns:a16="http://schemas.microsoft.com/office/drawing/2014/main" id="{7A161996-72A6-4D26-B431-8970DDDA9009}"/>
              </a:ext>
            </a:extLst>
          </p:cNvPr>
          <p:cNvSpPr txBox="1"/>
          <p:nvPr/>
        </p:nvSpPr>
        <p:spPr>
          <a:xfrm>
            <a:off x="5858941" y="1204287"/>
            <a:ext cx="6065205" cy="261610"/>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zh-CN" altLang="en-US" sz="1100" kern="0">
                <a:solidFill>
                  <a:srgbClr val="0000FF"/>
                </a:solidFill>
                <a:latin typeface="Consolas" panose="020B0609020204030204" pitchFamily="49" charset="0"/>
                <a:cs typeface="新宋体" panose="02010609030101010101" pitchFamily="49" charset="-122"/>
              </a:rPr>
              <a:t>模板题目：</a:t>
            </a:r>
            <a:r>
              <a:rPr lang="en-US" altLang="zh-CN" sz="1100" kern="0">
                <a:solidFill>
                  <a:srgbClr val="0000FF"/>
                </a:solidFill>
                <a:latin typeface="Consolas" panose="020B0609020204030204" pitchFamily="49" charset="0"/>
                <a:cs typeface="新宋体" panose="02010609030101010101" pitchFamily="49" charset="-122"/>
              </a:rPr>
              <a:t>http://uoj.ac/problem/34</a:t>
            </a:r>
            <a:endParaRPr lang="zh-CN" altLang="zh-CN" sz="1100"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1737137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586946" y="2551837"/>
                <a:ext cx="6337199" cy="1754326"/>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快速傅里叶变换的应用</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快速傅里叶变换是高精度乘法的基本原理</a:t>
                </a:r>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在计算大整数</a:t>
                </a:r>
                <a14:m>
                  <m:oMath xmlns:m="http://schemas.openxmlformats.org/officeDocument/2006/math">
                    <m:r>
                      <a:rPr lang="en-US" altLang="zh-CN" b="0" i="1" smtClean="0">
                        <a:latin typeface="Cambria Math" panose="02040503050406030204" pitchFamily="18" charset="0"/>
                        <a:ea typeface="宋体" panose="02010600030101010101" pitchFamily="2" charset="-122"/>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oMath>
                </a14:m>
                <a:r>
                  <a:rPr lang="zh-CN" altLang="en-US" dirty="0">
                    <a:latin typeface="宋体" panose="02010600030101010101" pitchFamily="2" charset="-122"/>
                    <a:ea typeface="宋体" panose="02010600030101010101" pitchFamily="2" charset="-122"/>
                  </a:rPr>
                  <a:t>时，可将整数视为十进制下的多项式，例如</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10257=1</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4</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+5</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+7</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0</m:t>
                          </m:r>
                        </m:sup>
                      </m:sSup>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整数的乘法问题就可以转化为多项式的乘法问题</a:t>
                </a:r>
                <a:r>
                  <a:rPr lang="en-US" altLang="zh-CN" dirty="0">
                    <a:latin typeface="宋体" panose="02010600030101010101" pitchFamily="2" charset="-122"/>
                    <a:ea typeface="宋体" panose="02010600030101010101" pitchFamily="2" charset="-122"/>
                  </a:rPr>
                  <a:t>.</a:t>
                </a: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586946" y="2551837"/>
                <a:ext cx="6337199" cy="1754326"/>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36486327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311738" y="1130261"/>
                <a:ext cx="6337199" cy="4597477"/>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快速傅里叶变换的推广</a:t>
                </a:r>
                <a:r>
                  <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rPr>
                  <a:t>-</a:t>
                </a:r>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快速数论变换</a:t>
                </a:r>
              </a:p>
              <a:p>
                <a:pPr algn="just"/>
                <a:r>
                  <a:rPr lang="zh-CN" altLang="en-US" dirty="0">
                    <a:latin typeface="宋体" panose="02010600030101010101" pitchFamily="2" charset="-122"/>
                    <a:ea typeface="宋体" panose="02010600030101010101" pitchFamily="2" charset="-122"/>
                  </a:rPr>
                  <a:t>快速傅里叶变换可以用于计算两个实系数多项式的乘积，但毕竟有精度问题，对于整系数多项式和</a:t>
                </a:r>
                <a:r>
                  <a:rPr lang="zh-CN" altLang="en-US" b="1" dirty="0">
                    <a:latin typeface="宋体" panose="02010600030101010101" pitchFamily="2" charset="-122"/>
                    <a:ea typeface="宋体" panose="02010600030101010101" pitchFamily="2" charset="-122"/>
                  </a:rPr>
                  <a:t>模</a:t>
                </a:r>
                <a14:m>
                  <m:oMath xmlns:m="http://schemas.openxmlformats.org/officeDocument/2006/math">
                    <m:r>
                      <a:rPr lang="en-US" altLang="zh-CN" b="1" i="1" smtClean="0">
                        <a:latin typeface="Cambria Math" panose="02040503050406030204" pitchFamily="18" charset="0"/>
                        <a:ea typeface="宋体" panose="02010600030101010101" pitchFamily="2" charset="-122"/>
                      </a:rPr>
                      <m:t>𝑴</m:t>
                    </m:r>
                  </m:oMath>
                </a14:m>
                <a:r>
                  <a:rPr lang="zh-CN" altLang="en-US" b="1" dirty="0">
                    <a:latin typeface="宋体" panose="02010600030101010101" pitchFamily="2" charset="-122"/>
                    <a:ea typeface="宋体" panose="02010600030101010101" pitchFamily="2" charset="-122"/>
                  </a:rPr>
                  <a:t>意义下的乘法</a:t>
                </a:r>
                <a:r>
                  <a:rPr lang="zh-CN" altLang="en-US" dirty="0">
                    <a:latin typeface="宋体" panose="02010600030101010101" pitchFamily="2" charset="-122"/>
                    <a:ea typeface="宋体" panose="02010600030101010101" pitchFamily="2" charset="-122"/>
                  </a:rPr>
                  <a:t>，是否有无损精度的算法呢？</a:t>
                </a:r>
                <a:endParaRPr lang="en-US" altLang="zh-CN" dirty="0">
                  <a:latin typeface="宋体" panose="02010600030101010101" pitchFamily="2" charset="-122"/>
                  <a:ea typeface="宋体" panose="02010600030101010101" pitchFamily="2" charset="-122"/>
                </a:endParaRPr>
              </a:p>
              <a:p>
                <a:pPr algn="just"/>
                <a:r>
                  <a:rPr lang="en-US" altLang="zh-CN" dirty="0">
                    <a:latin typeface="宋体" panose="02010600030101010101" pitchFamily="2" charset="-122"/>
                    <a:ea typeface="宋体" panose="02010600030101010101" pitchFamily="2" charset="-122"/>
                  </a:rPr>
                  <a:t>FFT</a:t>
                </a:r>
                <a:r>
                  <a:rPr lang="zh-CN" altLang="en-US" dirty="0">
                    <a:latin typeface="宋体" panose="02010600030101010101" pitchFamily="2" charset="-122"/>
                    <a:ea typeface="宋体" panose="02010600030101010101" pitchFamily="2" charset="-122"/>
                  </a:rPr>
                  <a:t>中精度损失的关键出在第一步</a:t>
                </a:r>
                <a:r>
                  <a:rPr lang="en-US" altLang="zh-CN"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的选取，算法的实现依赖一个基本的等式</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sub>
                                <m:sup>
                                  <m:r>
                                    <a:rPr lang="en-US" altLang="zh-CN" i="1">
                                      <a:latin typeface="Cambria Math" panose="02040503050406030204" pitchFamily="18" charset="0"/>
                                    </a:rPr>
                                    <m:t>𝑘</m:t>
                                  </m:r>
                                </m:sup>
                              </m:sSubSup>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b>
                        <m:sup>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m:rPr>
                              <m:lit/>
                            </m:rPr>
                            <a:rPr lang="en-US" altLang="zh-CN" i="1">
                              <a:latin typeface="Cambria Math" panose="02040503050406030204" pitchFamily="18" charset="0"/>
                            </a:rPr>
                            <m:t>/</m:t>
                          </m:r>
                          <m:r>
                            <a:rPr lang="en-US" altLang="zh-CN" i="1">
                              <a:latin typeface="Cambria Math" panose="02040503050406030204" pitchFamily="18" charset="0"/>
                            </a:rPr>
                            <m:t>2</m:t>
                          </m:r>
                        </m:sup>
                      </m:sSubSup>
                    </m:oMath>
                  </m:oMathPara>
                </a14:m>
                <a:endParaRPr lang="zh-CN" altLang="zh-CN" dirty="0"/>
              </a:p>
              <a:p>
                <a:pPr algn="just"/>
                <a:r>
                  <a:rPr lang="zh-CN" altLang="en-US" dirty="0">
                    <a:latin typeface="宋体" panose="02010600030101010101" pitchFamily="2" charset="-122"/>
                    <a:ea typeface="宋体" panose="02010600030101010101" pitchFamily="2" charset="-122"/>
                  </a:rPr>
                  <a:t>这个等式导致，</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有</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个不同的取值，但它们的平方只有</a:t>
                </a:r>
                <a14:m>
                  <m:oMath xmlns:m="http://schemas.openxmlformats.org/officeDocument/2006/math">
                    <m:f>
                      <m:fPr>
                        <m:ctrlPr>
                          <a:rPr lang="en-US" altLang="zh-CN" i="1" dirty="0">
                            <a:latin typeface="Cambria Math" panose="02040503050406030204" pitchFamily="18" charset="0"/>
                            <a:ea typeface="宋体" panose="02010600030101010101" pitchFamily="2" charset="-122"/>
                          </a:rPr>
                        </m:ctrlPr>
                      </m:fPr>
                      <m:num>
                        <m:r>
                          <a:rPr lang="en-US" altLang="zh-CN" i="1" dirty="0">
                            <a:latin typeface="Cambria Math" panose="02040503050406030204" pitchFamily="18" charset="0"/>
                            <a:ea typeface="宋体" panose="02010600030101010101" pitchFamily="2" charset="-122"/>
                          </a:rPr>
                          <m:t>𝑛</m:t>
                        </m:r>
                      </m:num>
                      <m:den>
                        <m:r>
                          <a:rPr lang="en-US" altLang="zh-CN" i="1" dirty="0">
                            <a:latin typeface="Cambria Math" panose="02040503050406030204" pitchFamily="18" charset="0"/>
                            <a:ea typeface="宋体" panose="02010600030101010101" pitchFamily="2" charset="-122"/>
                          </a:rPr>
                          <m:t>2</m:t>
                        </m:r>
                      </m:den>
                    </m:f>
                  </m:oMath>
                </a14:m>
                <a:r>
                  <a:rPr lang="zh-CN" altLang="en-US" dirty="0">
                    <a:latin typeface="宋体" panose="02010600030101010101" pitchFamily="2" charset="-122"/>
                    <a:ea typeface="宋体" panose="02010600030101010101" pitchFamily="2" charset="-122"/>
                  </a:rPr>
                  <a:t>个不同的取值，这</a:t>
                </a:r>
                <a14:m>
                  <m:oMath xmlns:m="http://schemas.openxmlformats.org/officeDocument/2006/math">
                    <m:f>
                      <m:fPr>
                        <m:ctrlPr>
                          <a:rPr lang="en-US" altLang="zh-CN" i="1" dirty="0">
                            <a:latin typeface="Cambria Math" panose="02040503050406030204" pitchFamily="18" charset="0"/>
                            <a:ea typeface="宋体" panose="02010600030101010101" pitchFamily="2" charset="-122"/>
                          </a:rPr>
                        </m:ctrlPr>
                      </m:fPr>
                      <m:num>
                        <m:r>
                          <a:rPr lang="en-US" altLang="zh-CN" i="1" dirty="0">
                            <a:latin typeface="Cambria Math" panose="02040503050406030204" pitchFamily="18" charset="0"/>
                            <a:ea typeface="宋体" panose="02010600030101010101" pitchFamily="2" charset="-122"/>
                          </a:rPr>
                          <m:t>𝑛</m:t>
                        </m:r>
                      </m:num>
                      <m:den>
                        <m:r>
                          <a:rPr lang="en-US" altLang="zh-CN" i="1" dirty="0">
                            <a:latin typeface="Cambria Math" panose="02040503050406030204" pitchFamily="18" charset="0"/>
                            <a:ea typeface="宋体" panose="02010600030101010101" pitchFamily="2" charset="-122"/>
                          </a:rPr>
                          <m:t>2</m:t>
                        </m:r>
                      </m:den>
                    </m:f>
                  </m:oMath>
                </a14:m>
                <a:r>
                  <a:rPr lang="zh-CN" altLang="en-US" dirty="0">
                    <a:latin typeface="宋体" panose="02010600030101010101" pitchFamily="2" charset="-122"/>
                    <a:ea typeface="宋体" panose="02010600030101010101" pitchFamily="2" charset="-122"/>
                  </a:rPr>
                  <a:t>个值的平方只有</a:t>
                </a:r>
                <a14:m>
                  <m:oMath xmlns:m="http://schemas.openxmlformats.org/officeDocument/2006/math">
                    <m:f>
                      <m:fPr>
                        <m:ctrlPr>
                          <a:rPr lang="en-US" altLang="zh-CN" i="1" dirty="0">
                            <a:latin typeface="Cambria Math" panose="02040503050406030204" pitchFamily="18" charset="0"/>
                            <a:ea typeface="宋体" panose="02010600030101010101" pitchFamily="2" charset="-122"/>
                          </a:rPr>
                        </m:ctrlPr>
                      </m:fPr>
                      <m:num>
                        <m:r>
                          <a:rPr lang="en-US" altLang="zh-CN" i="1" dirty="0">
                            <a:latin typeface="Cambria Math" panose="02040503050406030204" pitchFamily="18" charset="0"/>
                            <a:ea typeface="宋体" panose="02010600030101010101" pitchFamily="2" charset="-122"/>
                          </a:rPr>
                          <m:t>𝑛</m:t>
                        </m:r>
                      </m:num>
                      <m:den>
                        <m:r>
                          <a:rPr lang="en-US" altLang="zh-CN" b="0" i="1" dirty="0" smtClean="0">
                            <a:latin typeface="Cambria Math" panose="02040503050406030204" pitchFamily="18" charset="0"/>
                            <a:ea typeface="宋体" panose="02010600030101010101" pitchFamily="2" charset="-122"/>
                          </a:rPr>
                          <m:t>4</m:t>
                        </m:r>
                      </m:den>
                    </m:f>
                  </m:oMath>
                </a14:m>
                <a:r>
                  <a:rPr lang="zh-CN" altLang="en-US" dirty="0">
                    <a:latin typeface="宋体" panose="02010600030101010101" pitchFamily="2" charset="-122"/>
                    <a:ea typeface="宋体" panose="02010600030101010101" pitchFamily="2" charset="-122"/>
                  </a:rPr>
                  <a:t>个不同的取值，以此类推</a:t>
                </a:r>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若</a:t>
                </a:r>
                <a14:m>
                  <m:oMath xmlns:m="http://schemas.openxmlformats.org/officeDocument/2006/math">
                    <m:r>
                      <a:rPr lang="en-US" altLang="zh-CN" b="0" i="1" smtClean="0">
                        <a:latin typeface="Cambria Math" panose="02040503050406030204" pitchFamily="18" charset="0"/>
                        <a:ea typeface="宋体" panose="02010600030101010101" pitchFamily="2" charset="-122"/>
                      </a:rPr>
                      <m:t>𝑀</m:t>
                    </m:r>
                  </m:oMath>
                </a14:m>
                <a:r>
                  <a:rPr lang="zh-CN" altLang="en-US" dirty="0">
                    <a:latin typeface="宋体" panose="02010600030101010101" pitchFamily="2" charset="-122"/>
                    <a:ea typeface="宋体" panose="02010600030101010101" pitchFamily="2" charset="-122"/>
                  </a:rPr>
                  <a:t>满足某些条件时，是可以找到整数</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的，例如当</a:t>
                </a:r>
                <a14:m>
                  <m:oMath xmlns:m="http://schemas.openxmlformats.org/officeDocument/2006/math">
                    <m:r>
                      <a:rPr lang="en-US" altLang="zh-CN" b="0" i="1" smtClean="0">
                        <a:latin typeface="Cambria Math" panose="02040503050406030204" pitchFamily="18" charset="0"/>
                        <a:ea typeface="宋体" panose="02010600030101010101" pitchFamily="2" charset="-122"/>
                      </a:rPr>
                      <m:t>𝑀</m:t>
                    </m:r>
                    <m:r>
                      <a:rPr lang="en-US" altLang="zh-CN" b="0" i="1" smtClean="0">
                        <a:latin typeface="Cambria Math" panose="02040503050406030204" pitchFamily="18" charset="0"/>
                        <a:ea typeface="宋体" panose="02010600030101010101" pitchFamily="2" charset="-122"/>
                      </a:rPr>
                      <m:t>=998244353=</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2</m:t>
                        </m:r>
                      </m:e>
                      <m:sup>
                        <m:r>
                          <a:rPr lang="en-US" altLang="zh-CN" b="0" i="1" smtClean="0">
                            <a:latin typeface="Cambria Math" panose="02040503050406030204" pitchFamily="18" charset="0"/>
                            <a:ea typeface="宋体" panose="02010600030101010101" pitchFamily="2" charset="-122"/>
                          </a:rPr>
                          <m:t>23</m:t>
                        </m:r>
                      </m:sup>
                    </m:sSup>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7</m:t>
                    </m:r>
                    <m:r>
                      <a:rPr lang="en-US" altLang="zh-CN" b="0" i="1" smtClean="0">
                        <a:latin typeface="Cambria Math" panose="02040503050406030204" pitchFamily="18" charset="0"/>
                        <a:ea typeface="Cambria Math" panose="02040503050406030204" pitchFamily="18" charset="0"/>
                      </a:rPr>
                      <m:t>∙17+1</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𝑛</m:t>
                    </m:r>
                    <m:r>
                      <a:rPr lang="en-US" altLang="zh-CN" b="0" i="1" dirty="0" smtClean="0">
                        <a:latin typeface="Cambria Math" panose="02040503050406030204" pitchFamily="18" charset="0"/>
                        <a:ea typeface="宋体" panose="02010600030101010101" pitchFamily="2" charset="-122"/>
                      </a:rPr>
                      <m:t>=</m:t>
                    </m:r>
                    <m:sSup>
                      <m:sSupPr>
                        <m:ctrlPr>
                          <a:rPr lang="en-US" altLang="zh-CN" b="0" i="1" dirty="0" smtClean="0">
                            <a:latin typeface="Cambria Math" panose="02040503050406030204" pitchFamily="18" charset="0"/>
                            <a:ea typeface="宋体" panose="02010600030101010101" pitchFamily="2" charset="-122"/>
                          </a:rPr>
                        </m:ctrlPr>
                      </m:sSupPr>
                      <m:e>
                        <m:r>
                          <a:rPr lang="en-US" altLang="zh-CN" b="0" i="1" dirty="0" smtClean="0">
                            <a:latin typeface="Cambria Math" panose="02040503050406030204" pitchFamily="18" charset="0"/>
                            <a:ea typeface="宋体" panose="02010600030101010101" pitchFamily="2" charset="-122"/>
                          </a:rPr>
                          <m:t>2</m:t>
                        </m:r>
                      </m:e>
                      <m:sup>
                        <m:r>
                          <a:rPr lang="en-US" altLang="zh-CN" b="0" i="1" dirty="0" smtClean="0">
                            <a:latin typeface="Cambria Math" panose="02040503050406030204" pitchFamily="18" charset="0"/>
                            <a:ea typeface="宋体" panose="02010600030101010101" pitchFamily="2" charset="-122"/>
                          </a:rPr>
                          <m:t>𝑘</m:t>
                        </m:r>
                      </m:sup>
                    </m:sSup>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𝑘</m:t>
                    </m:r>
                    <m:r>
                      <a:rPr lang="en-US" altLang="zh-CN" b="0" i="1" dirty="0" smtClean="0">
                        <a:latin typeface="Cambria Math" panose="02040503050406030204" pitchFamily="18" charset="0"/>
                        <a:ea typeface="宋体" panose="02010600030101010101" pitchFamily="2" charset="-122"/>
                      </a:rPr>
                      <m:t>≤23</m:t>
                    </m:r>
                  </m:oMath>
                </a14:m>
                <a:r>
                  <a:rPr lang="zh-CN" altLang="en-US" dirty="0">
                    <a:latin typeface="宋体" panose="02010600030101010101" pitchFamily="2" charset="-122"/>
                    <a:ea typeface="宋体" panose="02010600030101010101" pitchFamily="2" charset="-122"/>
                  </a:rPr>
                  <a:t>时，取</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rPr>
                            <m:t>𝜔</m:t>
                          </m:r>
                        </m:e>
                        <m:sub>
                          <m:r>
                            <a:rPr lang="en-US" altLang="zh-CN" b="0" i="1" smtClean="0">
                              <a:latin typeface="Cambria Math" panose="02040503050406030204" pitchFamily="18" charset="0"/>
                              <a:ea typeface="宋体" panose="02010600030101010101" pitchFamily="2" charset="-122"/>
                            </a:rPr>
                            <m:t>𝑛</m:t>
                          </m:r>
                        </m:sub>
                      </m:sSub>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3</m:t>
                          </m:r>
                        </m:e>
                        <m:sup>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𝑀</m:t>
                              </m:r>
                              <m:r>
                                <a:rPr lang="en-US" altLang="zh-CN" b="0" i="1" smtClean="0">
                                  <a:latin typeface="Cambria Math" panose="02040503050406030204" pitchFamily="18" charset="0"/>
                                  <a:ea typeface="宋体" panose="02010600030101010101" pitchFamily="2" charset="-122"/>
                                </a:rPr>
                                <m:t>−1</m:t>
                              </m:r>
                            </m:num>
                            <m:den>
                              <m:r>
                                <a:rPr lang="en-US" altLang="zh-CN" b="0" i="1" smtClean="0">
                                  <a:latin typeface="Cambria Math" panose="02040503050406030204" pitchFamily="18" charset="0"/>
                                  <a:ea typeface="宋体" panose="02010600030101010101" pitchFamily="2" charset="-122"/>
                                </a:rPr>
                                <m:t>𝑛</m:t>
                              </m:r>
                            </m:den>
                          </m:f>
                        </m:sup>
                      </m:sSup>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𝑚𝑜𝑑</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𝑀</m:t>
                      </m:r>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此时恰好满足类似的性质，后续的算法步骤类似，但这种变换就不是离散傅里叶变换（</a:t>
                </a:r>
                <a:r>
                  <a:rPr lang="en-US" altLang="zh-CN" dirty="0">
                    <a:latin typeface="宋体" panose="02010600030101010101" pitchFamily="2" charset="-122"/>
                    <a:ea typeface="宋体" panose="02010600030101010101" pitchFamily="2" charset="-122"/>
                  </a:rPr>
                  <a:t>DFT</a:t>
                </a:r>
                <a:r>
                  <a:rPr lang="zh-CN" altLang="en-US" dirty="0">
                    <a:latin typeface="宋体" panose="02010600030101010101" pitchFamily="2" charset="-122"/>
                    <a:ea typeface="宋体" panose="02010600030101010101" pitchFamily="2" charset="-122"/>
                  </a:rPr>
                  <a:t>）了，而是</a:t>
                </a:r>
                <a:r>
                  <a:rPr lang="zh-CN" altLang="en-US" b="1" dirty="0">
                    <a:latin typeface="宋体" panose="02010600030101010101" pitchFamily="2" charset="-122"/>
                    <a:ea typeface="宋体" panose="02010600030101010101" pitchFamily="2" charset="-122"/>
                  </a:rPr>
                  <a:t>数论变换（</a:t>
                </a:r>
                <a:r>
                  <a:rPr lang="en-US" altLang="zh-CN" b="1" dirty="0">
                    <a:latin typeface="宋体" panose="02010600030101010101" pitchFamily="2" charset="-122"/>
                    <a:ea typeface="宋体" panose="02010600030101010101" pitchFamily="2" charset="-122"/>
                  </a:rPr>
                  <a:t>NTT</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311738" y="1130261"/>
                <a:ext cx="6337199" cy="4597477"/>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D498317-6DC7-4EEE-89DA-77A40FDBDC8F}"/>
                  </a:ext>
                </a:extLst>
              </p:cNvPr>
              <p:cNvSpPr txBox="1"/>
              <p:nvPr/>
            </p:nvSpPr>
            <p:spPr>
              <a:xfrm>
                <a:off x="2490120" y="1711729"/>
                <a:ext cx="2552396" cy="1169551"/>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sz="1400" b="1" dirty="0">
                    <a:latin typeface="宋体" panose="02010600030101010101" pitchFamily="2" charset="-122"/>
                    <a:ea typeface="宋体" panose="02010600030101010101" pitchFamily="2" charset="-122"/>
                  </a:rPr>
                  <a:t>模</a:t>
                </a:r>
                <a14:m>
                  <m:oMath xmlns:m="http://schemas.openxmlformats.org/officeDocument/2006/math">
                    <m:r>
                      <a:rPr lang="en-US" altLang="zh-CN" sz="1400" b="1" i="1" smtClean="0">
                        <a:latin typeface="Cambria Math" panose="02040503050406030204" pitchFamily="18" charset="0"/>
                        <a:ea typeface="宋体" panose="02010600030101010101" pitchFamily="2" charset="-122"/>
                      </a:rPr>
                      <m:t>𝑴</m:t>
                    </m:r>
                  </m:oMath>
                </a14:m>
                <a:r>
                  <a:rPr lang="zh-CN" altLang="en-US" sz="1400" b="1" dirty="0">
                    <a:latin typeface="宋体" panose="02010600030101010101" pitchFamily="2" charset="-122"/>
                    <a:ea typeface="宋体" panose="02010600030101010101" pitchFamily="2" charset="-122"/>
                  </a:rPr>
                  <a:t>意义下的乘法</a:t>
                </a:r>
                <a:endParaRPr lang="en-US" altLang="zh-CN" sz="1400" b="1" dirty="0">
                  <a:latin typeface="宋体" panose="02010600030101010101" pitchFamily="2" charset="-122"/>
                  <a:ea typeface="宋体" panose="02010600030101010101" pitchFamily="2" charset="-122"/>
                </a:endParaRPr>
              </a:p>
              <a:p>
                <a:pPr algn="just"/>
                <a:r>
                  <a:rPr lang="zh-CN" altLang="en-US" sz="1400" dirty="0">
                    <a:latin typeface="宋体" panose="02010600030101010101" pitchFamily="2" charset="-122"/>
                    <a:ea typeface="宋体" panose="02010600030101010101" pitchFamily="2" charset="-122"/>
                  </a:rPr>
                  <a:t>对于确定的正整数</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𝑀</m:t>
                    </m:r>
                  </m:oMath>
                </a14:m>
                <a:r>
                  <a:rPr lang="zh-CN" altLang="en-US" sz="1400" dirty="0">
                    <a:latin typeface="宋体" panose="02010600030101010101" pitchFamily="2" charset="-122"/>
                    <a:ea typeface="宋体" panose="02010600030101010101" pitchFamily="2" charset="-122"/>
                  </a:rPr>
                  <a:t>，任意的整数</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𝑎</m:t>
                    </m:r>
                    <m:r>
                      <a:rPr lang="en-US" altLang="zh-CN" sz="1400" b="0" i="1" smtClean="0">
                        <a:latin typeface="Cambria Math" panose="02040503050406030204" pitchFamily="18" charset="0"/>
                        <a:ea typeface="宋体" panose="02010600030101010101" pitchFamily="2" charset="-122"/>
                      </a:rPr>
                      <m:t>,</m:t>
                    </m:r>
                    <m:r>
                      <a:rPr lang="en-US" altLang="zh-CN" sz="1400" b="0" i="1" smtClean="0">
                        <a:latin typeface="Cambria Math" panose="02040503050406030204" pitchFamily="18" charset="0"/>
                        <a:ea typeface="宋体" panose="02010600030101010101" pitchFamily="2" charset="-122"/>
                      </a:rPr>
                      <m:t>𝑏</m:t>
                    </m:r>
                  </m:oMath>
                </a14:m>
                <a:r>
                  <a:rPr lang="zh-CN" altLang="en-US" sz="1400" dirty="0">
                    <a:latin typeface="宋体" panose="02010600030101010101" pitchFamily="2" charset="-122"/>
                    <a:ea typeface="宋体" panose="02010600030101010101" pitchFamily="2" charset="-122"/>
                  </a:rPr>
                  <a:t>，定义模</a:t>
                </a:r>
                <a14:m>
                  <m:oMath xmlns:m="http://schemas.openxmlformats.org/officeDocument/2006/math">
                    <m:r>
                      <a:rPr lang="en-US" altLang="zh-CN" sz="1400" b="0" i="1">
                        <a:latin typeface="Cambria Math" panose="02040503050406030204" pitchFamily="18" charset="0"/>
                        <a:ea typeface="宋体" panose="02010600030101010101" pitchFamily="2" charset="-122"/>
                      </a:rPr>
                      <m:t>𝑀</m:t>
                    </m:r>
                  </m:oMath>
                </a14:m>
                <a:r>
                  <a:rPr lang="zh-CN" altLang="en-US" sz="1400" dirty="0">
                    <a:latin typeface="宋体" panose="02010600030101010101" pitchFamily="2" charset="-122"/>
                    <a:ea typeface="宋体" panose="02010600030101010101" pitchFamily="2" charset="-122"/>
                  </a:rPr>
                  <a:t>意义下的乘法为</a:t>
                </a:r>
                <a:endParaRPr lang="en-US" altLang="zh-CN" sz="1400"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宋体" panose="02010600030101010101" pitchFamily="2" charset="-122"/>
                        </a:rPr>
                        <m:t>𝑎</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𝑏</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𝑎</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𝑏</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𝑚𝑜𝑑</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𝑀</m:t>
                      </m:r>
                    </m:oMath>
                  </m:oMathPara>
                </a14:m>
                <a:endParaRPr lang="en-US" altLang="zh-CN" sz="1400"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BD498317-6DC7-4EEE-89DA-77A40FDBDC8F}"/>
                  </a:ext>
                </a:extLst>
              </p:cNvPr>
              <p:cNvSpPr txBox="1">
                <a:spLocks noRot="1" noChangeAspect="1" noMove="1" noResize="1" noEditPoints="1" noAdjustHandles="1" noChangeArrowheads="1" noChangeShapeType="1" noTextEdit="1"/>
              </p:cNvSpPr>
              <p:nvPr/>
            </p:nvSpPr>
            <p:spPr>
              <a:xfrm>
                <a:off x="2490120" y="1711729"/>
                <a:ext cx="2552396" cy="1169551"/>
              </a:xfrm>
              <a:prstGeom prst="rect">
                <a:avLst/>
              </a:prstGeom>
              <a:blipFill>
                <a:blip r:embed="rId3"/>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32214953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p:sp>
        <p:nvSpPr>
          <p:cNvPr id="3" name="文本框 2">
            <a:extLst/>
          </p:cNvPr>
          <p:cNvSpPr txBox="1"/>
          <p:nvPr/>
        </p:nvSpPr>
        <p:spPr>
          <a:xfrm>
            <a:off x="5858941" y="759038"/>
            <a:ext cx="6065205" cy="533992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en-US" altLang="zh-CN" sz="1100" kern="0">
                <a:solidFill>
                  <a:srgbClr val="808080"/>
                </a:solidFill>
                <a:latin typeface="Consolas" panose="020B0609020204030204" pitchFamily="49" charset="0"/>
                <a:cs typeface="新宋体" panose="02010609030101010101" pitchFamily="49" charset="-122"/>
              </a:rPr>
              <a:t>#include</a:t>
            </a:r>
            <a:r>
              <a:rPr lang="en-US" altLang="zh-CN" sz="1100" kern="0">
                <a:solidFill>
                  <a:srgbClr val="A31515"/>
                </a:solidFill>
                <a:latin typeface="Consolas" panose="020B0609020204030204" pitchFamily="49" charset="0"/>
                <a:cs typeface="新宋体" panose="02010609030101010101" pitchFamily="49" charset="-122"/>
              </a:rPr>
              <a:t>&lt;bits/stdc++.h&gt;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using</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namespace</a:t>
            </a:r>
            <a:r>
              <a:rPr lang="en-US" altLang="zh-CN" sz="1100" kern="0">
                <a:solidFill>
                  <a:srgbClr val="000000"/>
                </a:solidFill>
                <a:latin typeface="Consolas" panose="020B0609020204030204" pitchFamily="49" charset="0"/>
                <a:cs typeface="新宋体" panose="02010609030101010101" pitchFamily="49" charset="-122"/>
              </a:rPr>
              <a:t> std;</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const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maxn = 1 &lt;&lt; 20;</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typedef</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long</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long</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const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mo = 998244353;</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fpow(</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ans =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while</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&gt; 0) { </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&amp; 1)ans = ans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%mo;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&gt;&gt;= 1;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%mo;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ans;</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struct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C()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C(</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80"/>
                </a:solidFill>
                <a:latin typeface="Consolas" panose="020B0609020204030204" pitchFamily="49" charset="0"/>
                <a:cs typeface="新宋体" panose="02010609030101010101" pitchFamily="49" charset="-122"/>
              </a:rPr>
              <a:t>operator =</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0000FF"/>
                </a:solidFill>
                <a:latin typeface="Consolas" panose="020B0609020204030204" pitchFamily="49" charset="0"/>
                <a:cs typeface="新宋体" panose="02010609030101010101" pitchFamily="49" charset="-122"/>
              </a:rPr>
              <a:t>this</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this</a:t>
            </a:r>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80"/>
                </a:solidFill>
                <a:latin typeface="Consolas" panose="020B0609020204030204" pitchFamily="49" charset="0"/>
                <a:cs typeface="新宋体" panose="02010609030101010101" pitchFamily="49" charset="-122"/>
              </a:rPr>
              <a:t>operator +</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const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&amp;</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(a + </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.a &gt;= mo ? (a + </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.a - mo) : (a + </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.a));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80"/>
                </a:solidFill>
                <a:latin typeface="Consolas" panose="020B0609020204030204" pitchFamily="49" charset="0"/>
                <a:cs typeface="新宋体" panose="02010609030101010101" pitchFamily="49" charset="-122"/>
              </a:rPr>
              <a:t>operator -</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const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&amp;</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(a - </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.a &lt; 0 ? (a - </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.a + mo) : (a - </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.a));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80"/>
                </a:solidFill>
                <a:latin typeface="Consolas" panose="020B0609020204030204" pitchFamily="49" charset="0"/>
                <a:cs typeface="新宋体" panose="02010609030101010101" pitchFamily="49" charset="-122"/>
              </a:rPr>
              <a:t>operator *</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const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&amp;</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(a*</a:t>
            </a:r>
            <a:r>
              <a:rPr lang="en-US" altLang="zh-CN" sz="1100" kern="0">
                <a:solidFill>
                  <a:srgbClr val="808080"/>
                </a:solidFill>
                <a:latin typeface="Consolas" panose="020B0609020204030204" pitchFamily="49" charset="0"/>
                <a:cs typeface="新宋体" panose="02010609030101010101" pitchFamily="49" charset="-122"/>
              </a:rPr>
              <a:t>t</a:t>
            </a:r>
            <a:r>
              <a:rPr lang="en-US" altLang="zh-CN" sz="1100" kern="0">
                <a:solidFill>
                  <a:srgbClr val="000000"/>
                </a:solidFill>
                <a:latin typeface="Consolas" panose="020B0609020204030204" pitchFamily="49" charset="0"/>
                <a:cs typeface="新宋体" panose="02010609030101010101" pitchFamily="49" charset="-122"/>
              </a:rPr>
              <a:t>.a%mo);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wn(</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fpow(3, (mo - 1) /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&gt;&gt;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inv(</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fpow(</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mo - 2);</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8685794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p:sp>
        <p:nvSpPr>
          <p:cNvPr id="3" name="文本框 2">
            <a:extLst/>
          </p:cNvPr>
          <p:cNvSpPr txBox="1"/>
          <p:nvPr/>
        </p:nvSpPr>
        <p:spPr>
          <a:xfrm>
            <a:off x="5858941" y="420484"/>
            <a:ext cx="6065205" cy="6017032"/>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a[maxn], b[maxn], c[maxn];</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g[maxn];</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void</a:t>
            </a:r>
            <a:r>
              <a:rPr lang="en-US" altLang="zh-CN" sz="1100" kern="0">
                <a:solidFill>
                  <a:srgbClr val="000000"/>
                </a:solidFill>
                <a:latin typeface="Consolas" panose="020B0609020204030204" pitchFamily="49" charset="0"/>
                <a:cs typeface="新宋体" panose="02010609030101010101" pitchFamily="49" charset="-122"/>
              </a:rPr>
              <a:t> NTT(</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(i &gt; g[i])swap(</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[g[i]]);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1;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 &lt;&lt;=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w = wn(i,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 x, y;</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j = 0; j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j += i + 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e; e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k = 0; k &lt; i; e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e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w, k++)</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x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y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e;</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x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y;</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x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y;</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 ==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Inv = inv(</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 2; i++)swap(</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 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0;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[i] </a:t>
            </a:r>
            <a:r>
              <a:rPr lang="en-US" altLang="zh-CN" sz="1100" kern="0">
                <a:solidFill>
                  <a:srgbClr val="008080"/>
                </a:solidFill>
                <a:latin typeface="Consolas" panose="020B0609020204030204" pitchFamily="49" charset="0"/>
                <a:cs typeface="新宋体" panose="02010609030101010101" pitchFamily="49" charset="-122"/>
              </a:rPr>
              <a:t>*</a:t>
            </a:r>
            <a:r>
              <a:rPr lang="en-US" altLang="zh-CN" sz="1100" kern="0">
                <a:solidFill>
                  <a:srgbClr val="000000"/>
                </a:solidFill>
                <a:latin typeface="Consolas" panose="020B0609020204030204" pitchFamily="49" charset="0"/>
                <a:cs typeface="新宋体" panose="02010609030101010101" pitchFamily="49" charset="-122"/>
              </a:rPr>
              <a:t> Inv;</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void</a:t>
            </a:r>
            <a:r>
              <a:rPr lang="en-US" altLang="zh-CN" sz="1100" kern="0">
                <a:solidFill>
                  <a:srgbClr val="000000"/>
                </a:solidFill>
                <a:latin typeface="Consolas" panose="020B0609020204030204" pitchFamily="49" charset="0"/>
                <a:cs typeface="新宋体" panose="02010609030101010101" pitchFamily="49" charset="-122"/>
              </a:rPr>
              <a:t> conv(</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m</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c</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zh-CN" altLang="en-US" sz="1100" kern="0">
                <a:solidFill>
                  <a:srgbClr val="0000FF"/>
                </a:solidFill>
                <a:latin typeface="Consolas" panose="020B0609020204030204" pitchFamily="49" charset="0"/>
                <a:cs typeface="新宋体" panose="02010609030101010101" pitchFamily="49" charset="-122"/>
              </a:rPr>
              <a:t>略</a:t>
            </a:r>
            <a:endParaRPr lang="en-US" altLang="zh-CN" sz="1100" kern="0">
              <a:solidFill>
                <a:srgbClr val="0000FF"/>
              </a:solidFill>
              <a:latin typeface="Consolas" panose="020B0609020204030204" pitchFamily="49" charset="0"/>
              <a:cs typeface="新宋体" panose="02010609030101010101" pitchFamily="49" charset="-122"/>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main()</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zh-CN" altLang="en-US" sz="1100" kern="0">
                <a:solidFill>
                  <a:srgbClr val="0000FF"/>
                </a:solidFill>
                <a:latin typeface="Consolas" panose="020B0609020204030204" pitchFamily="49" charset="0"/>
                <a:cs typeface="新宋体" panose="02010609030101010101" pitchFamily="49" charset="-122"/>
              </a:rPr>
              <a:t>略</a:t>
            </a:r>
            <a:endParaRPr lang="en-US" altLang="zh-CN" sz="1100" kern="0">
              <a:solidFill>
                <a:srgbClr val="0000FF"/>
              </a:solidFill>
              <a:latin typeface="Consolas" panose="020B0609020204030204" pitchFamily="49" charset="0"/>
              <a:cs typeface="新宋体" panose="02010609030101010101" pitchFamily="49" charset="-122"/>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9708690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mc:AlternateContent xmlns:mc="http://schemas.openxmlformats.org/markup-compatibility/2006" xmlns:a14="http://schemas.microsoft.com/office/drawing/2010/main">
        <mc:Choice Requires="a14">
          <p:sp>
            <p:nvSpPr>
              <p:cNvPr id="3" name="文本框 2">
                <a:extLst/>
              </p:cNvPr>
              <p:cNvSpPr txBox="1"/>
              <p:nvPr/>
            </p:nvSpPr>
            <p:spPr>
              <a:xfrm>
                <a:off x="5311738" y="414713"/>
                <a:ext cx="6337199" cy="602857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快速傅里叶变换的推广</a:t>
                </a:r>
                <a:r>
                  <a:rPr lang="en-US" altLang="zh-CN" b="1">
                    <a:solidFill>
                      <a:schemeClr val="accent2">
                        <a:lumMod val="75000"/>
                      </a:schemeClr>
                    </a:solidFill>
                    <a:latin typeface="小米兰亭_GB外压缩" panose="03000502000000000000" pitchFamily="66" charset="-122"/>
                    <a:ea typeface="小米兰亭_GB外压缩" panose="03000502000000000000" pitchFamily="66" charset="-122"/>
                  </a:rPr>
                  <a:t>-</a:t>
                </a:r>
                <a:r>
                  <a:rPr lang="zh-CN" altLang="en-US" b="1">
                    <a:solidFill>
                      <a:schemeClr val="accent2">
                        <a:lumMod val="75000"/>
                      </a:schemeClr>
                    </a:solidFill>
                    <a:latin typeface="小米兰亭_GB外压缩" panose="03000502000000000000" pitchFamily="66" charset="-122"/>
                    <a:ea typeface="小米兰亭_GB外压缩" panose="03000502000000000000" pitchFamily="66" charset="-122"/>
                  </a:rPr>
                  <a:t>快速沃尔什变换</a:t>
                </a:r>
                <a:endPar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a:latin typeface="宋体" panose="02010600030101010101" pitchFamily="2" charset="-122"/>
                    <a:ea typeface="宋体" panose="02010600030101010101" pitchFamily="2" charset="-122"/>
                  </a:rPr>
                  <a:t>传统的多项式乘积就是计算</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𝑘</m:t>
                          </m:r>
                        </m:sub>
                      </m:sSub>
                      <m:r>
                        <a:rPr lang="en-US" altLang="zh-CN" b="0" i="1" smtClean="0">
                          <a:latin typeface="Cambria Math" panose="02040503050406030204" pitchFamily="18" charset="0"/>
                          <a:ea typeface="宋体" panose="02010600030101010101" pitchFamily="2" charset="-122"/>
                        </a:rPr>
                        <m:t>=</m:t>
                      </m:r>
                      <m:nary>
                        <m:naryPr>
                          <m:chr m:val="∑"/>
                          <m:supHide m:val="on"/>
                          <m:ctrlPr>
                            <a:rPr lang="en-US" altLang="zh-CN" b="0" i="1" smtClean="0">
                              <a:latin typeface="Cambria Math" panose="02040503050406030204" pitchFamily="18" charset="0"/>
                              <a:ea typeface="宋体" panose="02010600030101010101" pitchFamily="2" charset="-122"/>
                            </a:rPr>
                          </m:ctrlPr>
                        </m:naryPr>
                        <m:sub>
                          <m:r>
                            <m:rPr>
                              <m:brk m:alnAt="7"/>
                            </m:rP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𝑘</m:t>
                          </m:r>
                        </m:sub>
                        <m:sup/>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𝑗</m:t>
                              </m:r>
                            </m:sub>
                          </m:sSub>
                        </m:e>
                      </m:nary>
                    </m:oMath>
                  </m:oMathPara>
                </a14:m>
                <a:endParaRPr lang="en-US" altLang="zh-CN" dirty="0">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如果要计算</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𝑐</m:t>
                          </m:r>
                        </m:e>
                        <m:sub>
                          <m:r>
                            <a:rPr lang="en-US" altLang="zh-CN" i="1">
                              <a:latin typeface="Cambria Math" panose="02040503050406030204" pitchFamily="18" charset="0"/>
                              <a:ea typeface="宋体" panose="02010600030101010101" pitchFamily="2" charset="-122"/>
                            </a:rPr>
                            <m:t>𝑘</m:t>
                          </m:r>
                        </m:sub>
                      </m:sSub>
                      <m:r>
                        <a:rPr lang="en-US" altLang="zh-CN" i="1">
                          <a:latin typeface="Cambria Math" panose="02040503050406030204" pitchFamily="18" charset="0"/>
                          <a:ea typeface="宋体" panose="02010600030101010101" pitchFamily="2" charset="-122"/>
                        </a:rPr>
                        <m:t>=</m:t>
                      </m:r>
                      <m:nary>
                        <m:naryPr>
                          <m:chr m:val="∑"/>
                          <m:supHide m:val="on"/>
                          <m:ctrlPr>
                            <a:rPr lang="en-US" altLang="zh-CN" i="1">
                              <a:latin typeface="Cambria Math" panose="02040503050406030204" pitchFamily="18" charset="0"/>
                              <a:ea typeface="宋体" panose="02010600030101010101" pitchFamily="2" charset="-122"/>
                            </a:rPr>
                          </m:ctrlPr>
                        </m:naryPr>
                        <m:sub>
                          <m:r>
                            <m:rPr>
                              <m:brk m:alnAt="7"/>
                            </m:rPr>
                            <a:rPr lang="en-US" altLang="zh-CN" i="1">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𝑏𝑖𝑡𝑥𝑜𝑟</m:t>
                          </m:r>
                          <m:r>
                            <a:rPr lang="en-US" altLang="zh-CN" b="0" i="1" smtClean="0">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𝑗</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𝑘</m:t>
                          </m:r>
                        </m:sub>
                        <m:sup/>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𝑖</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𝑏</m:t>
                              </m:r>
                            </m:e>
                            <m:sub>
                              <m:r>
                                <a:rPr lang="en-US" altLang="zh-CN" i="1">
                                  <a:latin typeface="Cambria Math" panose="02040503050406030204" pitchFamily="18" charset="0"/>
                                  <a:ea typeface="宋体" panose="02010600030101010101" pitchFamily="2" charset="-122"/>
                                </a:rPr>
                                <m:t>𝑗</m:t>
                              </m:r>
                            </m:sub>
                          </m:sSub>
                        </m:e>
                      </m:nary>
                    </m:oMath>
                  </m:oMathPara>
                </a14:m>
                <a:endParaRPr lang="en-US" altLang="zh-CN" dirty="0">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就需要离散沃尔什变换（</a:t>
                </a:r>
                <a14:m>
                  <m:oMath xmlns:m="http://schemas.openxmlformats.org/officeDocument/2006/math">
                    <m:r>
                      <a:rPr lang="en-US" altLang="zh-CN" b="0" i="1" smtClean="0">
                        <a:latin typeface="Cambria Math" panose="02040503050406030204" pitchFamily="18" charset="0"/>
                        <a:ea typeface="宋体" panose="02010600030101010101" pitchFamily="2" charset="-122"/>
                      </a:rPr>
                      <m:t>𝐷𝑊𝑇</m:t>
                    </m:r>
                  </m:oMath>
                </a14:m>
                <a:r>
                  <a:rPr lang="zh-CN" altLang="en-US">
                    <a:latin typeface="宋体" panose="02010600030101010101" pitchFamily="2" charset="-122"/>
                    <a:ea typeface="宋体" panose="02010600030101010101" pitchFamily="2" charset="-122"/>
                  </a:rPr>
                  <a:t>），离散沃尔什变换并不需要选取</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oMath>
                </a14:m>
                <a:r>
                  <a:rPr lang="zh-CN" altLang="en-US">
                    <a:latin typeface="宋体" panose="02010600030101010101" pitchFamily="2" charset="-122"/>
                    <a:ea typeface="宋体" panose="02010600030101010101" pitchFamily="2" charset="-122"/>
                  </a:rPr>
                  <a:t>，而是直接进行迭代</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𝐷𝑊</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𝑏𝑖𝑡𝑥𝑜𝑟</m:t>
                          </m:r>
                        </m:sub>
                      </m:sSub>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𝐴</m:t>
                          </m:r>
                        </m:e>
                      </m:d>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𝐴</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𝑖𝑓</m:t>
                      </m:r>
                      <m:r>
                        <a:rPr lang="en-US" altLang="zh-CN" b="0" i="1" smtClean="0">
                          <a:latin typeface="Cambria Math" panose="02040503050406030204" pitchFamily="18" charset="0"/>
                          <a:ea typeface="宋体" panose="02010600030101010101" pitchFamily="2" charset="-122"/>
                        </a:rPr>
                        <m:t> </m:t>
                      </m:r>
                      <m:d>
                        <m:dPr>
                          <m:begChr m:val="|"/>
                          <m:endChr m:val="|"/>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𝐴</m:t>
                          </m:r>
                        </m:e>
                      </m:d>
                      <m:r>
                        <a:rPr lang="en-US" altLang="zh-CN" b="0" i="1" smtClean="0">
                          <a:latin typeface="Cambria Math" panose="02040503050406030204" pitchFamily="18" charset="0"/>
                          <a:ea typeface="宋体" panose="02010600030101010101" pitchFamily="2" charset="-122"/>
                        </a:rPr>
                        <m:t>=1</m:t>
                      </m:r>
                    </m:oMath>
                  </m:oMathPara>
                </a14:m>
                <a:endParaRPr lang="en-US" altLang="zh-CN" b="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𝐷𝑊</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𝑇</m:t>
                          </m:r>
                        </m:e>
                        <m:sub>
                          <m:r>
                            <a:rPr lang="en-US" altLang="zh-CN" i="1">
                              <a:latin typeface="Cambria Math" panose="02040503050406030204" pitchFamily="18" charset="0"/>
                              <a:ea typeface="宋体" panose="02010600030101010101" pitchFamily="2" charset="-122"/>
                            </a:rPr>
                            <m:t>𝑏𝑖𝑡𝑥𝑜𝑟</m:t>
                          </m:r>
                        </m:sub>
                      </m:sSub>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𝐷𝑊</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𝑇</m:t>
                          </m:r>
                        </m:e>
                        <m:sub>
                          <m:r>
                            <a:rPr lang="en-US" altLang="zh-CN" i="1">
                              <a:latin typeface="Cambria Math" panose="02040503050406030204" pitchFamily="18" charset="0"/>
                              <a:ea typeface="宋体" panose="02010600030101010101" pitchFamily="2" charset="-122"/>
                            </a:rPr>
                            <m:t>𝑏𝑖𝑡𝑥𝑜𝑟</m:t>
                          </m:r>
                        </m:sub>
                      </m:sSub>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1</m:t>
                              </m:r>
                            </m:sub>
                          </m:sSub>
                        </m:e>
                      </m:d>
                    </m:oMath>
                  </m:oMathPara>
                </a14:m>
                <a:endParaRPr lang="en-US" altLang="zh-CN" b="0">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为</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的前</a:t>
                </a:r>
                <a:r>
                  <a:rPr lang="zh-CN" altLang="en-US">
                    <a:latin typeface="宋体" panose="02010600030101010101" pitchFamily="2" charset="-122"/>
                    <a:ea typeface="宋体" panose="02010600030101010101" pitchFamily="2" charset="-122"/>
                  </a:rPr>
                  <a:t>半部分和后半部分，根据上式可以得到其逆变换</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𝐷𝑊</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𝑏𝑖𝑡𝑥𝑜𝑟</m:t>
                          </m:r>
                        </m:sub>
                        <m:sup>
                          <m:r>
                            <a:rPr lang="en-US" altLang="zh-CN" b="0" i="1" smtClean="0">
                              <a:latin typeface="Cambria Math" panose="02040503050406030204" pitchFamily="18" charset="0"/>
                              <a:ea typeface="宋体" panose="02010600030101010101" pitchFamily="2" charset="-122"/>
                            </a:rPr>
                            <m:t>−1</m:t>
                          </m:r>
                        </m:sup>
                      </m:sSubSup>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𝐷𝑊</m:t>
                      </m:r>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𝑇</m:t>
                          </m:r>
                        </m:e>
                        <m:sub>
                          <m:r>
                            <a:rPr lang="en-US" altLang="zh-CN" i="1">
                              <a:latin typeface="Cambria Math" panose="02040503050406030204" pitchFamily="18" charset="0"/>
                              <a:ea typeface="宋体" panose="02010600030101010101" pitchFamily="2" charset="-122"/>
                            </a:rPr>
                            <m:t>𝑏𝑖𝑡𝑥𝑜𝑟</m:t>
                          </m:r>
                        </m:sub>
                        <m:sup>
                          <m:r>
                            <a:rPr lang="en-US" altLang="zh-CN" i="1">
                              <a:latin typeface="Cambria Math" panose="02040503050406030204" pitchFamily="18" charset="0"/>
                              <a:ea typeface="宋体" panose="02010600030101010101" pitchFamily="2" charset="-122"/>
                            </a:rPr>
                            <m:t>−1</m:t>
                          </m:r>
                        </m:sup>
                      </m:sSubSup>
                      <m:d>
                        <m:dPr>
                          <m:ctrlPr>
                            <a:rPr lang="en-US" altLang="zh-CN" i="1">
                              <a:latin typeface="Cambria Math" panose="02040503050406030204" pitchFamily="18" charset="0"/>
                              <a:ea typeface="宋体" panose="02010600030101010101" pitchFamily="2" charset="-122"/>
                            </a:rPr>
                          </m:ctrlPr>
                        </m:dPr>
                        <m:e>
                          <m:f>
                            <m:fPr>
                              <m:ctrlPr>
                                <a:rPr lang="en-US" altLang="zh-CN" b="0" i="1" smtClean="0">
                                  <a:latin typeface="Cambria Math" panose="02040503050406030204" pitchFamily="18" charset="0"/>
                                  <a:ea typeface="宋体" panose="02010600030101010101" pitchFamily="2" charset="-122"/>
                                </a:rPr>
                              </m:ctrlPr>
                            </m:fPr>
                            <m:num>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1</m:t>
                                  </m:r>
                                </m:sub>
                              </m:sSub>
                            </m:num>
                            <m:den>
                              <m:r>
                                <a:rPr lang="en-US" altLang="zh-CN" b="0" i="1" smtClean="0">
                                  <a:latin typeface="Cambria Math" panose="02040503050406030204" pitchFamily="18" charset="0"/>
                                  <a:ea typeface="宋体" panose="02010600030101010101" pitchFamily="2" charset="-122"/>
                                </a:rPr>
                                <m:t>2</m:t>
                              </m:r>
                            </m:den>
                          </m:f>
                          <m:r>
                            <a:rPr lang="en-US" altLang="zh-CN" b="0" i="1" smtClean="0">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num>
                            <m:den>
                              <m:r>
                                <a:rPr lang="en-US" altLang="zh-CN" i="1">
                                  <a:latin typeface="Cambria Math" panose="02040503050406030204" pitchFamily="18" charset="0"/>
                                  <a:ea typeface="宋体" panose="02010600030101010101" pitchFamily="2" charset="-122"/>
                                </a:rPr>
                                <m:t>2</m:t>
                              </m:r>
                            </m:den>
                          </m:f>
                        </m:e>
                      </m:d>
                    </m:oMath>
                  </m:oMathPara>
                </a14:m>
                <a:endParaRPr lang="en-US" altLang="zh-CN">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类似地</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𝐷𝑊</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𝑏𝑖𝑡𝑎𝑛𝑑</m:t>
                          </m:r>
                        </m:sub>
                      </m:sSub>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𝐷𝑊</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𝑏𝑖𝑡𝑎𝑛𝑑</m:t>
                          </m:r>
                        </m:sub>
                      </m:sSub>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r>
                            <a:rPr lang="en-US" altLang="zh-CN" i="1" smtClean="0">
                              <a:latin typeface="Cambria Math" panose="02040503050406030204" pitchFamily="18" charset="0"/>
                              <a:ea typeface="宋体" panose="02010600030101010101" pitchFamily="2" charset="-122"/>
                            </a:rPr>
                            <m:t> </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e>
                      </m:d>
                    </m:oMath>
                  </m:oMathPara>
                </a14:m>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𝐷𝑊</m:t>
                      </m:r>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𝑇</m:t>
                          </m:r>
                        </m:e>
                        <m:sub>
                          <m:r>
                            <a:rPr lang="en-US" altLang="zh-CN" i="1">
                              <a:latin typeface="Cambria Math" panose="02040503050406030204" pitchFamily="18" charset="0"/>
                              <a:ea typeface="宋体" panose="02010600030101010101" pitchFamily="2" charset="-122"/>
                            </a:rPr>
                            <m:t>𝑏𝑖𝑡𝑎𝑛𝑑</m:t>
                          </m:r>
                        </m:sub>
                        <m:sup>
                          <m:r>
                            <a:rPr lang="en-US" altLang="zh-CN" i="1">
                              <a:latin typeface="Cambria Math" panose="02040503050406030204" pitchFamily="18" charset="0"/>
                              <a:ea typeface="宋体" panose="02010600030101010101" pitchFamily="2" charset="-122"/>
                            </a:rPr>
                            <m:t>−1</m:t>
                          </m:r>
                        </m:sup>
                      </m:sSubSup>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𝐷𝑊</m:t>
                      </m:r>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𝑇</m:t>
                          </m:r>
                        </m:e>
                        <m:sub>
                          <m:r>
                            <a:rPr lang="en-US" altLang="zh-CN" i="1">
                              <a:latin typeface="Cambria Math" panose="02040503050406030204" pitchFamily="18" charset="0"/>
                              <a:ea typeface="宋体" panose="02010600030101010101" pitchFamily="2" charset="-122"/>
                            </a:rPr>
                            <m:t>𝑏𝑖𝑡𝑎𝑛𝑑</m:t>
                          </m:r>
                        </m:sub>
                        <m:sup>
                          <m:r>
                            <a:rPr lang="en-US" altLang="zh-CN" i="1">
                              <a:latin typeface="Cambria Math" panose="02040503050406030204" pitchFamily="18" charset="0"/>
                              <a:ea typeface="宋体" panose="02010600030101010101" pitchFamily="2" charset="-122"/>
                            </a:rPr>
                            <m:t>−1</m:t>
                          </m:r>
                        </m:sup>
                      </m:sSubSup>
                      <m:d>
                        <m:dPr>
                          <m:ctrlPr>
                            <a:rPr lang="en-US" altLang="zh-CN" i="1">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1</m:t>
                              </m:r>
                            </m:sub>
                          </m:sSub>
                        </m:e>
                      </m:d>
                    </m:oMath>
                  </m:oMathPara>
                </a14:m>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𝐷𝑊</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𝑏𝑖𝑡𝑜𝑟</m:t>
                          </m:r>
                        </m:sub>
                      </m:sSub>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𝐷𝑊</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𝑏𝑖𝑡𝑜𝑟</m:t>
                          </m:r>
                        </m:sub>
                      </m:sSub>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 </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e>
                      </m:d>
                    </m:oMath>
                  </m:oMathPara>
                </a14:m>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𝐷𝑊</m:t>
                      </m:r>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𝑏𝑖𝑡𝑜𝑟</m:t>
                          </m:r>
                        </m:sub>
                        <m:sup>
                          <m:r>
                            <a:rPr lang="en-US" altLang="zh-CN" i="1">
                              <a:latin typeface="Cambria Math" panose="02040503050406030204" pitchFamily="18" charset="0"/>
                              <a:ea typeface="宋体" panose="02010600030101010101" pitchFamily="2" charset="-122"/>
                            </a:rPr>
                            <m:t>−1</m:t>
                          </m:r>
                        </m:sup>
                      </m:sSubSup>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𝐷𝑊</m:t>
                      </m:r>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𝑇</m:t>
                          </m:r>
                        </m:e>
                        <m:sub>
                          <m:r>
                            <a:rPr lang="en-US" altLang="zh-CN" b="0" i="1" smtClean="0">
                              <a:latin typeface="Cambria Math" panose="02040503050406030204" pitchFamily="18" charset="0"/>
                              <a:ea typeface="宋体" panose="02010600030101010101" pitchFamily="2" charset="-122"/>
                            </a:rPr>
                            <m:t>𝑏𝑖𝑡𝑜𝑟</m:t>
                          </m:r>
                        </m:sub>
                        <m:sup>
                          <m:r>
                            <a:rPr lang="en-US" altLang="zh-CN" i="1">
                              <a:latin typeface="Cambria Math" panose="02040503050406030204" pitchFamily="18" charset="0"/>
                              <a:ea typeface="宋体" panose="02010600030101010101" pitchFamily="2" charset="-122"/>
                            </a:rPr>
                            <m:t>−1</m:t>
                          </m:r>
                        </m:sup>
                      </m:sSubSup>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0</m:t>
                              </m:r>
                            </m:sub>
                          </m:sSub>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311738" y="414713"/>
                <a:ext cx="6337199" cy="6028573"/>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917089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dirty="0">
                <a:solidFill>
                  <a:schemeClr val="bg1"/>
                </a:solidFill>
                <a:latin typeface="造字工房童真（非商用）常规体" pitchFamily="2" charset="-122"/>
                <a:ea typeface="造字工房童真（非商用）常规体" pitchFamily="2" charset="-122"/>
              </a:rPr>
              <a:t>多项式乘积</a:t>
            </a:r>
          </a:p>
        </p:txBody>
      </p:sp>
      <p:sp>
        <p:nvSpPr>
          <p:cNvPr id="3" name="文本框 2">
            <a:extLst/>
          </p:cNvPr>
          <p:cNvSpPr txBox="1"/>
          <p:nvPr/>
        </p:nvSpPr>
        <p:spPr>
          <a:xfrm>
            <a:off x="5033395" y="335845"/>
            <a:ext cx="6890751" cy="6186309"/>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en-US" altLang="zh-CN" sz="1100" kern="0">
                <a:solidFill>
                  <a:srgbClr val="808080"/>
                </a:solidFill>
                <a:latin typeface="Consolas" panose="020B0609020204030204" pitchFamily="49" charset="0"/>
                <a:cs typeface="新宋体" panose="02010609030101010101" pitchFamily="49" charset="-122"/>
              </a:rPr>
              <a:t>#include</a:t>
            </a:r>
            <a:r>
              <a:rPr lang="en-US" altLang="zh-CN" sz="1100" kern="0">
                <a:solidFill>
                  <a:srgbClr val="A31515"/>
                </a:solidFill>
                <a:latin typeface="Consolas" panose="020B0609020204030204" pitchFamily="49" charset="0"/>
                <a:cs typeface="新宋体" panose="02010609030101010101" pitchFamily="49" charset="-122"/>
              </a:rPr>
              <a:t>&lt;bits/stdc++.h&gt;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using</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namespace</a:t>
            </a:r>
            <a:r>
              <a:rPr lang="en-US" altLang="zh-CN" sz="1100" kern="0">
                <a:solidFill>
                  <a:srgbClr val="000000"/>
                </a:solidFill>
                <a:latin typeface="Consolas" panose="020B0609020204030204" pitchFamily="49" charset="0"/>
                <a:cs typeface="新宋体" panose="02010609030101010101" pitchFamily="49" charset="-122"/>
              </a:rPr>
              <a:t> std;</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typedef</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long</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long</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const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mo = 1e9 + 7;</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fpow(</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ans =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while</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&gt; 0) { </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&amp; 1)ans = ans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%mo; </a:t>
            </a:r>
            <a:r>
              <a:rPr lang="en-US" altLang="zh-CN" sz="1100" kern="0">
                <a:solidFill>
                  <a:srgbClr val="808080"/>
                </a:solidFill>
                <a:latin typeface="Consolas" panose="020B0609020204030204" pitchFamily="49" charset="0"/>
                <a:cs typeface="新宋体" panose="02010609030101010101" pitchFamily="49" charset="-122"/>
              </a:rPr>
              <a:t>b</a:t>
            </a:r>
            <a:r>
              <a:rPr lang="en-US" altLang="zh-CN" sz="1100" kern="0">
                <a:solidFill>
                  <a:srgbClr val="000000"/>
                </a:solidFill>
                <a:latin typeface="Consolas" panose="020B0609020204030204" pitchFamily="49" charset="0"/>
                <a:cs typeface="新宋体" panose="02010609030101010101" pitchFamily="49" charset="-122"/>
              </a:rPr>
              <a:t> &gt;&gt;= 1;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%mo;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ans;</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void</a:t>
            </a:r>
            <a:r>
              <a:rPr lang="en-US" altLang="zh-CN" sz="1100" kern="0">
                <a:solidFill>
                  <a:srgbClr val="000000"/>
                </a:solidFill>
                <a:latin typeface="Consolas" panose="020B0609020204030204" pitchFamily="49" charset="0"/>
                <a:cs typeface="新宋体" panose="02010609030101010101" pitchFamily="49" charset="-122"/>
              </a:rPr>
              <a:t> FWT(</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2B91AF"/>
                </a:solidFill>
                <a:latin typeface="Consolas" panose="020B0609020204030204" pitchFamily="49" charset="0"/>
                <a:cs typeface="新宋体" panose="02010609030101010101" pitchFamily="49" charset="-122"/>
              </a:rPr>
              <a:t>ll</a:t>
            </a:r>
            <a:r>
              <a:rPr lang="en-US" altLang="zh-CN" sz="1100" kern="0">
                <a:solidFill>
                  <a:srgbClr val="000000"/>
                </a:solidFill>
                <a:latin typeface="Consolas" panose="020B0609020204030204" pitchFamily="49" charset="0"/>
                <a:cs typeface="新宋体" panose="02010609030101010101" pitchFamily="49" charset="-122"/>
              </a:rPr>
              <a:t> inv2 = fpow(2, mo - 2), x, y;</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1;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 &lt;&lt;=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j = 0; j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j += i + 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k = 0; k &lt; i; k++){</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x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y =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f</a:t>
            </a:r>
            <a:r>
              <a:rPr lang="en-US" altLang="zh-CN" sz="1100" kern="0">
                <a:solidFill>
                  <a:srgbClr val="000000"/>
                </a:solidFill>
                <a:latin typeface="Consolas" panose="020B0609020204030204" pitchFamily="49" charset="0"/>
                <a:cs typeface="新宋体" panose="02010609030101010101" pitchFamily="49" charset="-122"/>
              </a:rPr>
              <a:t> == 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x + y,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 = x - y + mo;</a:t>
            </a:r>
            <a:r>
              <a:rPr lang="en-US" altLang="zh-CN" sz="1100" kern="0">
                <a:solidFill>
                  <a:srgbClr val="008000"/>
                </a:solidFill>
                <a:latin typeface="Consolas" panose="020B0609020204030204" pitchFamily="49" charset="0"/>
                <a:cs typeface="新宋体" panose="02010609030101010101" pitchFamily="49" charset="-122"/>
              </a:rPr>
              <a:t>//xor</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00"/>
                </a:solidFill>
                <a:latin typeface="Consolas" panose="020B0609020204030204" pitchFamily="49" charset="0"/>
                <a:cs typeface="新宋体" panose="02010609030101010101" pitchFamily="49" charset="-122"/>
              </a:rPr>
              <a:t>//a[j+k]=x+y;//and</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00"/>
                </a:solidFill>
                <a:latin typeface="Consolas" panose="020B0609020204030204" pitchFamily="49" charset="0"/>
                <a:cs typeface="新宋体" panose="02010609030101010101" pitchFamily="49" charset="-122"/>
              </a:rPr>
              <a:t>//a[j+k+i]=x+y//or</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else</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(x + y)*inv2,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 = (x - y + mo)*inv2;</a:t>
            </a:r>
            <a:r>
              <a:rPr lang="en-US" altLang="zh-CN" sz="1100" kern="0">
                <a:solidFill>
                  <a:srgbClr val="008000"/>
                </a:solidFill>
                <a:latin typeface="Consolas" panose="020B0609020204030204" pitchFamily="49" charset="0"/>
                <a:cs typeface="新宋体" panose="02010609030101010101" pitchFamily="49" charset="-122"/>
              </a:rPr>
              <a:t>//xor</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00"/>
                </a:solidFill>
                <a:latin typeface="Consolas" panose="020B0609020204030204" pitchFamily="49" charset="0"/>
                <a:cs typeface="新宋体" panose="02010609030101010101" pitchFamily="49" charset="-122"/>
              </a:rPr>
              <a:t>//a[j+k]=x-y+mo;//and</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8000"/>
                </a:solidFill>
                <a:latin typeface="Consolas" panose="020B0609020204030204" pitchFamily="49" charset="0"/>
                <a:cs typeface="新宋体" panose="02010609030101010101" pitchFamily="49" charset="-122"/>
              </a:rPr>
              <a:t>//a[j+k+i]=y-x+mo;//or</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mo;</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a</a:t>
            </a:r>
            <a:r>
              <a:rPr lang="en-US" altLang="zh-CN" sz="1100" kern="0">
                <a:solidFill>
                  <a:srgbClr val="000000"/>
                </a:solidFill>
                <a:latin typeface="Consolas" panose="020B0609020204030204" pitchFamily="49" charset="0"/>
                <a:cs typeface="新宋体" panose="02010609030101010101" pitchFamily="49" charset="-122"/>
              </a:rPr>
              <a:t>[j + k + i] %= mo;</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6149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5033639" y="440746"/>
                <a:ext cx="6748464" cy="5976508"/>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a:solidFill>
                      <a:schemeClr val="accent2">
                        <a:lumMod val="75000"/>
                      </a:schemeClr>
                    </a:solidFill>
                    <a:latin typeface="小米兰亭_GB外压缩" panose="03000502000000000000" pitchFamily="66" charset="-122"/>
                    <a:ea typeface="小米兰亭_GB外压缩" panose="03000502000000000000" pitchFamily="66" charset="-122"/>
                  </a:rPr>
                  <a:t>线性方程组</a:t>
                </a:r>
              </a:p>
              <a:p>
                <a:pPr algn="just"/>
                <a:r>
                  <a:rPr lang="zh-CN" altLang="en-US">
                    <a:latin typeface="宋体" panose="02010600030101010101" pitchFamily="2" charset="-122"/>
                    <a:ea typeface="宋体" panose="02010600030101010101" pitchFamily="2" charset="-122"/>
                  </a:rPr>
                  <a:t>代数形式</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宋体" panose="02010600030101010101" pitchFamily="2" charset="-122"/>
                            </a:rPr>
                          </m:ctrlPr>
                        </m:dPr>
                        <m:e>
                          <m:eqArr>
                            <m:eqArrPr>
                              <m:ctrlPr>
                                <a:rPr lang="en-US" altLang="zh-CN" i="1" smtClean="0">
                                  <a:latin typeface="Cambria Math" panose="02040503050406030204" pitchFamily="18" charset="0"/>
                                  <a:ea typeface="宋体" panose="02010600030101010101" pitchFamily="2" charset="-122"/>
                                </a:rPr>
                              </m:ctrlPr>
                            </m:eqArr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11</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12</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1</m:t>
                                  </m:r>
                                  <m:r>
                                    <a:rPr lang="en-US" altLang="zh-CN" b="0" i="1" smtClean="0">
                                      <a:latin typeface="Cambria Math" panose="02040503050406030204" pitchFamily="18" charset="0"/>
                                      <a:ea typeface="宋体" panose="02010600030101010101" pitchFamily="2" charset="-122"/>
                                    </a:rPr>
                                    <m:t>𝑛</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𝑛</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1</m:t>
                                  </m:r>
                                </m:sub>
                              </m:sSub>
                            </m:e>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2</m:t>
                                  </m:r>
                                  <m:r>
                                    <a:rPr lang="en-US" altLang="zh-CN" i="1">
                                      <a:latin typeface="Cambria Math" panose="02040503050406030204" pitchFamily="18" charset="0"/>
                                      <a:ea typeface="宋体" panose="02010600030101010101" pitchFamily="2" charset="-122"/>
                                    </a:rPr>
                                    <m:t>1</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2</m:t>
                                  </m:r>
                                  <m:r>
                                    <a:rPr lang="en-US" altLang="zh-CN" i="1">
                                      <a:latin typeface="Cambria Math" panose="02040503050406030204" pitchFamily="18" charset="0"/>
                                      <a:ea typeface="宋体" panose="02010600030101010101" pitchFamily="2" charset="-122"/>
                                    </a:rPr>
                                    <m:t>2</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2</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2</m:t>
                                  </m:r>
                                  <m:r>
                                    <a:rPr lang="en-US" altLang="zh-CN" i="1">
                                      <a:latin typeface="Cambria Math" panose="02040503050406030204" pitchFamily="18" charset="0"/>
                                      <a:ea typeface="宋体" panose="02010600030101010101" pitchFamily="2" charset="-122"/>
                                    </a:rPr>
                                    <m:t>𝑛</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2</m:t>
                                  </m:r>
                                </m:sub>
                              </m:sSub>
                            </m:e>
                            <m:e>
                              <m:r>
                                <a:rPr lang="en-US" altLang="zh-CN" i="1">
                                  <a:latin typeface="Cambria Math" panose="02040503050406030204" pitchFamily="18" charset="0"/>
                                  <a:ea typeface="宋体" panose="02010600030101010101" pitchFamily="2" charset="-122"/>
                                </a:rPr>
                                <m:t>…</m:t>
                              </m:r>
                            </m:e>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2</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2</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𝑛</m:t>
                                  </m:r>
                                </m:sub>
                              </m:s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𝑏</m:t>
                                  </m:r>
                                </m:e>
                                <m:sub>
                                  <m:r>
                                    <a:rPr lang="en-US" altLang="zh-CN" b="0" i="1" smtClean="0">
                                      <a:latin typeface="Cambria Math" panose="02040503050406030204" pitchFamily="18" charset="0"/>
                                      <a:ea typeface="宋体" panose="02010600030101010101" pitchFamily="2" charset="-122"/>
                                    </a:rPr>
                                    <m:t>𝑛</m:t>
                                  </m:r>
                                </m:sub>
                              </m:sSub>
                            </m:e>
                          </m:eqArr>
                        </m:e>
                      </m:d>
                    </m:oMath>
                  </m:oMathPara>
                </a14:m>
                <a:endParaRPr lang="en-US" altLang="zh-CN">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矩阵形式</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𝐴𝑋</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𝐵</m:t>
                      </m:r>
                    </m:oMath>
                  </m:oMathPara>
                </a14:m>
                <a:endParaRPr lang="en-US" altLang="zh-CN" b="0">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其中</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𝐴</m:t>
                      </m:r>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b="0" i="1" smtClean="0">
                                  <a:latin typeface="Cambria Math" panose="02040503050406030204" pitchFamily="18" charset="0"/>
                                  <a:ea typeface="宋体" panose="02010600030101010101" pitchFamily="2" charset="-122"/>
                                </a:rPr>
                              </m:ctrlPr>
                            </m:mPr>
                            <m:mr>
                              <m:e>
                                <m:sSub>
                                  <m:sSubPr>
                                    <m:ctrlPr>
                                      <a:rPr lang="en-US" altLang="zh-CN" b="0" i="1" smtClean="0">
                                        <a:latin typeface="Cambria Math" panose="02040503050406030204" pitchFamily="18" charset="0"/>
                                        <a:ea typeface="宋体" panose="02010600030101010101" pitchFamily="2" charset="-122"/>
                                      </a:rPr>
                                    </m:ctrlPr>
                                  </m:sSubPr>
                                  <m:e>
                                    <m:r>
                                      <m:rPr>
                                        <m:brk m:alnAt="7"/>
                                      </m:rPr>
                                      <a:rPr lang="en-US" altLang="zh-CN" b="0" i="1" smtClean="0">
                                        <a:latin typeface="Cambria Math" panose="02040503050406030204" pitchFamily="18" charset="0"/>
                                        <a:ea typeface="宋体" panose="02010600030101010101" pitchFamily="2" charset="-122"/>
                                      </a:rPr>
                                      <m:t>𝑎</m:t>
                                    </m:r>
                                  </m:e>
                                  <m:sub>
                                    <m:r>
                                      <m:rPr>
                                        <m:brk m:alnAt="7"/>
                                      </m:rPr>
                                      <a:rPr lang="en-US" altLang="zh-CN" b="0" i="1" smtClean="0">
                                        <a:latin typeface="Cambria Math" panose="02040503050406030204" pitchFamily="18" charset="0"/>
                                        <a:ea typeface="宋体" panose="02010600030101010101" pitchFamily="2" charset="-122"/>
                                      </a:rPr>
                                      <m:t>1</m:t>
                                    </m:r>
                                    <m:r>
                                      <a:rPr lang="en-US" altLang="zh-CN" b="0" i="1" smtClean="0">
                                        <a:latin typeface="Cambria Math" panose="02040503050406030204" pitchFamily="18" charset="0"/>
                                        <a:ea typeface="宋体" panose="02010600030101010101" pitchFamily="2" charset="-122"/>
                                      </a:rPr>
                                      <m:t>1</m:t>
                                    </m:r>
                                  </m:sub>
                                </m:sSub>
                              </m:e>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12</m:t>
                                    </m:r>
                                  </m:sub>
                                </m:sSub>
                              </m:e>
                              <m:e>
                                <m:r>
                                  <a:rPr lang="en-US" altLang="zh-CN" i="1">
                                    <a:latin typeface="Cambria Math" panose="02040503050406030204" pitchFamily="18" charset="0"/>
                                    <a:ea typeface="宋体" panose="02010600030101010101" pitchFamily="2" charset="-122"/>
                                  </a:rPr>
                                  <m:t>⋯</m:t>
                                </m:r>
                              </m:e>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1</m:t>
                                    </m:r>
                                    <m:r>
                                      <a:rPr lang="en-US" altLang="zh-CN" b="0" i="1" smtClean="0">
                                        <a:latin typeface="Cambria Math" panose="02040503050406030204" pitchFamily="18" charset="0"/>
                                        <a:ea typeface="宋体" panose="02010600030101010101" pitchFamily="2" charset="-122"/>
                                      </a:rPr>
                                      <m:t>𝑛</m:t>
                                    </m:r>
                                  </m:sub>
                                </m:sSub>
                              </m:e>
                            </m:mr>
                            <m:mr>
                              <m:e>
                                <m:sSub>
                                  <m:sSubPr>
                                    <m:ctrlPr>
                                      <a:rPr lang="en-US" altLang="zh-CN" i="1">
                                        <a:latin typeface="Cambria Math" panose="02040503050406030204" pitchFamily="18" charset="0"/>
                                        <a:ea typeface="宋体" panose="02010600030101010101" pitchFamily="2" charset="-122"/>
                                      </a:rPr>
                                    </m:ctrlPr>
                                  </m:sSubPr>
                                  <m:e>
                                    <m:r>
                                      <m:rPr>
                                        <m:brk m:alnAt="7"/>
                                      </m:rPr>
                                      <a:rPr lang="en-US" altLang="zh-CN" i="1">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2</m:t>
                                    </m:r>
                                    <m:r>
                                      <a:rPr lang="en-US" altLang="zh-CN" i="1">
                                        <a:latin typeface="Cambria Math" panose="02040503050406030204" pitchFamily="18" charset="0"/>
                                        <a:ea typeface="宋体" panose="02010600030101010101" pitchFamily="2" charset="-122"/>
                                      </a:rPr>
                                      <m:t>1</m:t>
                                    </m:r>
                                  </m:sub>
                                </m:sSub>
                              </m:e>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22</m:t>
                                    </m:r>
                                  </m:sub>
                                </m:sSub>
                              </m:e>
                              <m:e>
                                <m:r>
                                  <a:rPr lang="en-US" altLang="zh-CN" b="0" i="1" smtClean="0">
                                    <a:latin typeface="Cambria Math" panose="02040503050406030204" pitchFamily="18" charset="0"/>
                                    <a:ea typeface="宋体" panose="02010600030101010101" pitchFamily="2" charset="-122"/>
                                  </a:rPr>
                                  <m:t>⋯</m:t>
                                </m:r>
                              </m:e>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2</m:t>
                                    </m:r>
                                    <m:r>
                                      <a:rPr lang="en-US" altLang="zh-CN" b="0" i="1" smtClean="0">
                                        <a:latin typeface="Cambria Math" panose="02040503050406030204" pitchFamily="18" charset="0"/>
                                        <a:ea typeface="宋体" panose="02010600030101010101" pitchFamily="2" charset="-122"/>
                                      </a:rPr>
                                      <m:t>𝑛</m:t>
                                    </m:r>
                                  </m:sub>
                                </m:sSub>
                              </m:e>
                            </m:mr>
                            <m:mr>
                              <m:e>
                                <m:r>
                                  <a:rPr lang="en-US" altLang="zh-CN" i="1">
                                    <a:latin typeface="Cambria Math" panose="02040503050406030204" pitchFamily="18" charset="0"/>
                                    <a:ea typeface="宋体" panose="02010600030101010101" pitchFamily="2" charset="-122"/>
                                  </a:rPr>
                                  <m:t>⋮</m:t>
                                </m:r>
                              </m:e>
                              <m:e>
                                <m:r>
                                  <a:rPr lang="en-US" altLang="zh-CN" b="0" i="1" smtClean="0">
                                    <a:latin typeface="Cambria Math" panose="02040503050406030204" pitchFamily="18" charset="0"/>
                                    <a:ea typeface="宋体" panose="02010600030101010101" pitchFamily="2" charset="-122"/>
                                  </a:rPr>
                                  <m:t>⋮</m:t>
                                </m:r>
                              </m:e>
                              <m:e>
                                <m:r>
                                  <a:rPr lang="en-US" altLang="zh-CN" b="0" i="1" smtClean="0">
                                    <a:latin typeface="Cambria Math" panose="02040503050406030204" pitchFamily="18" charset="0"/>
                                    <a:ea typeface="宋体" panose="02010600030101010101" pitchFamily="2" charset="-122"/>
                                  </a:rPr>
                                  <m:t>⋱</m:t>
                                </m:r>
                              </m:e>
                              <m:e>
                                <m:r>
                                  <a:rPr lang="en-US" altLang="zh-CN" b="0" i="1" smtClean="0">
                                    <a:latin typeface="Cambria Math" panose="02040503050406030204" pitchFamily="18" charset="0"/>
                                    <a:ea typeface="宋体" panose="02010600030101010101" pitchFamily="2" charset="-122"/>
                                  </a:rPr>
                                  <m:t>⋮</m:t>
                                </m:r>
                              </m:e>
                            </m:mr>
                            <m:m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b>
                                </m:sSub>
                              </m:e>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2</m:t>
                                    </m:r>
                                  </m:sub>
                                </m:sSub>
                              </m:e>
                              <m:e>
                                <m:r>
                                  <a:rPr lang="en-US" altLang="zh-CN" b="0" i="1" smtClean="0">
                                    <a:latin typeface="Cambria Math" panose="02040503050406030204" pitchFamily="18" charset="0"/>
                                    <a:ea typeface="宋体" panose="02010600030101010101" pitchFamily="2" charset="-122"/>
                                  </a:rPr>
                                  <m:t>⋯</m:t>
                                </m:r>
                              </m:e>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𝑛𝑛</m:t>
                                    </m:r>
                                  </m:sub>
                                </m:sSub>
                              </m:e>
                            </m:mr>
                          </m:m>
                        </m:e>
                      </m:d>
                    </m:oMath>
                  </m:oMathPara>
                </a14:m>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rPr>
                        <m:t>𝑋</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𝑛</m:t>
                                  </m:r>
                                </m:sub>
                              </m:sSub>
                            </m:e>
                          </m:d>
                        </m:e>
                        <m:sup>
                          <m:r>
                            <a:rPr lang="en-US" altLang="zh-CN" b="0" i="1" smtClean="0">
                              <a:latin typeface="Cambria Math" panose="02040503050406030204" pitchFamily="18" charset="0"/>
                              <a:ea typeface="宋体" panose="02010600030101010101" pitchFamily="2" charset="-122"/>
                            </a:rPr>
                            <m:t>𝑇</m:t>
                          </m:r>
                        </m:sup>
                      </m:sSup>
                    </m:oMath>
                  </m:oMathPara>
                </a14:m>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𝐵</m:t>
                      </m:r>
                      <m:r>
                        <a:rPr lang="en-US" altLang="zh-CN" i="1">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i="1">
                                      <a:latin typeface="Cambria Math" panose="02040503050406030204" pitchFamily="18" charset="0"/>
                                      <a:ea typeface="宋体" panose="02010600030101010101" pitchFamily="2" charset="-122"/>
                                    </a:rPr>
                                    <m:t>2</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𝑏</m:t>
                                  </m:r>
                                </m:e>
                                <m:sub>
                                  <m:r>
                                    <a:rPr lang="en-US" altLang="zh-CN" i="1">
                                      <a:latin typeface="Cambria Math" panose="02040503050406030204" pitchFamily="18" charset="0"/>
                                      <a:ea typeface="宋体" panose="02010600030101010101" pitchFamily="2" charset="-122"/>
                                    </a:rPr>
                                    <m:t>𝑛</m:t>
                                  </m:r>
                                </m:sub>
                              </m:sSub>
                            </m:e>
                          </m:d>
                        </m:e>
                        <m:sup>
                          <m:r>
                            <a:rPr lang="en-US" altLang="zh-CN" i="1">
                              <a:latin typeface="Cambria Math" panose="02040503050406030204" pitchFamily="18" charset="0"/>
                              <a:ea typeface="宋体" panose="02010600030101010101" pitchFamily="2" charset="-122"/>
                            </a:rPr>
                            <m:t>𝑇</m:t>
                          </m:r>
                        </m:sup>
                      </m:sSup>
                    </m:oMath>
                  </m:oMathPara>
                </a14:m>
                <a:endParaRPr lang="en-US" altLang="zh-CN">
                  <a:latin typeface="宋体" panose="02010600030101010101" pitchFamily="2" charset="-122"/>
                  <a:ea typeface="宋体" panose="02010600030101010101" pitchFamily="2" charset="-122"/>
                </a:endParaRPr>
              </a:p>
              <a:p>
                <a:pPr algn="just"/>
                <a:r>
                  <a:rPr lang="zh-CN" altLang="en-US" b="1">
                    <a:solidFill>
                      <a:schemeClr val="accent2">
                        <a:lumMod val="75000"/>
                      </a:schemeClr>
                    </a:solidFill>
                    <a:latin typeface="小米兰亭_GB外压缩" panose="03000502000000000000" pitchFamily="66" charset="-122"/>
                    <a:ea typeface="小米兰亭_GB外压缩" panose="03000502000000000000" pitchFamily="66" charset="-122"/>
                  </a:rPr>
                  <a:t>线性方程组的有解判别定理</a:t>
                </a:r>
                <a:endParaRPr lang="en-US" altLang="zh-CN" b="1">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ea typeface="宋体" panose="02010600030101010101" pitchFamily="2" charset="-122"/>
                        </a:rPr>
                        <m:t>方程组有唯一解</m:t>
                      </m:r>
                      <m:r>
                        <a:rPr lang="zh-CN" altLang="en-US" i="1">
                          <a:latin typeface="Cambria Math" panose="02040503050406030204" pitchFamily="18" charset="0"/>
                          <a:ea typeface="宋体" panose="02010600030101010101" pitchFamily="2" charset="-122"/>
                        </a:rPr>
                        <m:t>⟺</m:t>
                      </m:r>
                      <m:d>
                        <m:dPr>
                          <m:begChr m:val="|"/>
                          <m:endChr m:val="|"/>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𝐴</m:t>
                          </m:r>
                        </m:e>
                      </m:d>
                      <m:r>
                        <a:rPr lang="en-US" altLang="zh-CN" i="1">
                          <a:latin typeface="Cambria Math" panose="02040503050406030204" pitchFamily="18" charset="0"/>
                          <a:ea typeface="宋体" panose="02010600030101010101" pitchFamily="2" charset="-122"/>
                        </a:rPr>
                        <m:t>≠0</m:t>
                      </m:r>
                      <m:r>
                        <a:rPr lang="zh-CN" altLang="en-US"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𝐴</m:t>
                      </m:r>
                      <m:r>
                        <a:rPr lang="zh-CN" altLang="en-US" i="1">
                          <a:latin typeface="Cambria Math" panose="02040503050406030204" pitchFamily="18" charset="0"/>
                          <a:ea typeface="宋体" panose="02010600030101010101" pitchFamily="2" charset="-122"/>
                        </a:rPr>
                        <m:t>可逆</m:t>
                      </m:r>
                    </m:oMath>
                  </m:oMathPara>
                </a14:m>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ea typeface="宋体" panose="02010600030101010101" pitchFamily="2" charset="-122"/>
                        </a:rPr>
                        <m:t>方程组有解</m:t>
                      </m:r>
                      <m:r>
                        <a:rPr lang="zh-CN" altLang="en-US"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𝑅</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𝐴</m:t>
                          </m:r>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𝑅</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𝐴</m:t>
                      </m:r>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𝐵</m:t>
                      </m:r>
                      <m:r>
                        <a:rPr lang="en-US" altLang="zh-CN" i="1">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系数矩阵的秩</m:t>
                      </m:r>
                      <m:r>
                        <a:rPr lang="en-US" altLang="zh-CN" i="1">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增广矩阵的秩</m:t>
                      </m:r>
                      <m:r>
                        <a:rPr lang="en-US" altLang="zh-CN" i="1">
                          <a:latin typeface="Cambria Math" panose="02040503050406030204" pitchFamily="18" charset="0"/>
                          <a:ea typeface="宋体" panose="02010600030101010101" pitchFamily="2" charset="-122"/>
                        </a:rPr>
                        <m:t>)</m:t>
                      </m:r>
                    </m:oMath>
                  </m:oMathPara>
                </a14:m>
                <a:endParaRPr lang="en-US" altLang="zh-CN">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特别地，当</a:t>
                </a:r>
                <a14:m>
                  <m:oMath xmlns:m="http://schemas.openxmlformats.org/officeDocument/2006/math">
                    <m:r>
                      <a:rPr lang="en-US" altLang="zh-CN" i="1">
                        <a:latin typeface="Cambria Math" panose="02040503050406030204" pitchFamily="18" charset="0"/>
                        <a:ea typeface="宋体" panose="02010600030101010101" pitchFamily="2" charset="-122"/>
                      </a:rPr>
                      <m:t>𝐵</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𝑂</m:t>
                    </m:r>
                  </m:oMath>
                </a14:m>
                <a:r>
                  <a:rPr lang="zh-CN" altLang="en-US">
                    <a:latin typeface="宋体" panose="02010600030101010101" pitchFamily="2" charset="-122"/>
                    <a:ea typeface="宋体" panose="02010600030101010101" pitchFamily="2" charset="-122"/>
                  </a:rPr>
                  <a:t>时</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ea typeface="宋体" panose="02010600030101010101" pitchFamily="2" charset="-122"/>
                        </a:rPr>
                        <m:t>方程组有非零解</m:t>
                      </m:r>
                      <m:r>
                        <a:rPr lang="zh-CN" altLang="en-US" i="1">
                          <a:latin typeface="Cambria Math" panose="02040503050406030204" pitchFamily="18" charset="0"/>
                          <a:ea typeface="宋体" panose="02010600030101010101" pitchFamily="2" charset="-122"/>
                        </a:rPr>
                        <m:t>⟺</m:t>
                      </m:r>
                      <m:d>
                        <m:dPr>
                          <m:begChr m:val="|"/>
                          <m:endChr m:val="|"/>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𝐴</m:t>
                          </m:r>
                        </m:e>
                      </m:d>
                      <m:r>
                        <a:rPr lang="en-US" altLang="zh-CN" i="1">
                          <a:latin typeface="Cambria Math" panose="02040503050406030204" pitchFamily="18" charset="0"/>
                          <a:ea typeface="宋体" panose="02010600030101010101" pitchFamily="2" charset="-122"/>
                        </a:rPr>
                        <m:t>=0</m:t>
                      </m:r>
                      <m:r>
                        <a:rPr lang="zh-CN" altLang="en-US"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𝐴</m:t>
                      </m:r>
                      <m:r>
                        <a:rPr lang="zh-CN" altLang="en-US" i="1">
                          <a:latin typeface="Cambria Math" panose="02040503050406030204" pitchFamily="18" charset="0"/>
                          <a:ea typeface="宋体" panose="02010600030101010101" pitchFamily="2" charset="-122"/>
                        </a:rPr>
                        <m:t>不可逆</m:t>
                      </m:r>
                    </m:oMath>
                  </m:oMathPara>
                </a14:m>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ea typeface="宋体" panose="02010600030101010101" pitchFamily="2" charset="-122"/>
                        </a:rPr>
                        <m:t>方程组只有零解</m:t>
                      </m:r>
                      <m:r>
                        <a:rPr lang="zh-CN" altLang="en-US" i="1">
                          <a:latin typeface="Cambria Math" panose="02040503050406030204" pitchFamily="18" charset="0"/>
                          <a:ea typeface="宋体" panose="02010600030101010101" pitchFamily="2" charset="-122"/>
                        </a:rPr>
                        <m:t>⟺</m:t>
                      </m:r>
                      <m:d>
                        <m:dPr>
                          <m:begChr m:val="|"/>
                          <m:endChr m:val="|"/>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𝐴</m:t>
                          </m:r>
                        </m:e>
                      </m:d>
                      <m:r>
                        <a:rPr lang="en-US" altLang="zh-CN" i="1">
                          <a:latin typeface="Cambria Math" panose="02040503050406030204" pitchFamily="18" charset="0"/>
                          <a:ea typeface="宋体" panose="02010600030101010101" pitchFamily="2" charset="-122"/>
                        </a:rPr>
                        <m:t>≠0</m:t>
                      </m:r>
                      <m:r>
                        <a:rPr lang="zh-CN" altLang="en-US"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𝐴</m:t>
                      </m:r>
                      <m:r>
                        <a:rPr lang="zh-CN" altLang="en-US" i="1">
                          <a:latin typeface="Cambria Math" panose="02040503050406030204" pitchFamily="18" charset="0"/>
                          <a:ea typeface="宋体" panose="02010600030101010101" pitchFamily="2" charset="-122"/>
                        </a:rPr>
                        <m:t>可逆</m:t>
                      </m:r>
                    </m:oMath>
                  </m:oMathPara>
                </a14:m>
                <a:endParaRPr lang="en-US" altLang="zh-CN">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033639" y="440746"/>
                <a:ext cx="6748464" cy="5976508"/>
              </a:xfrm>
              <a:prstGeom prst="rect">
                <a:avLst/>
              </a:prstGeom>
              <a:blipFill>
                <a:blip r:embed="rId5"/>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20393682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5007007" y="2265508"/>
                <a:ext cx="6810607" cy="2326984"/>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a:solidFill>
                      <a:schemeClr val="accent2">
                        <a:lumMod val="75000"/>
                      </a:schemeClr>
                    </a:solidFill>
                    <a:latin typeface="小米兰亭_GB外压缩" panose="03000502000000000000" pitchFamily="66" charset="-122"/>
                    <a:ea typeface="小米兰亭_GB外压缩" panose="03000502000000000000" pitchFamily="66" charset="-122"/>
                  </a:rPr>
                  <a:t>克拉默法则</a:t>
                </a:r>
              </a:p>
              <a:p>
                <a:pPr algn="just"/>
                <a:r>
                  <a:rPr lang="zh-CN" altLang="en-US">
                    <a:latin typeface="宋体" panose="02010600030101010101" pitchFamily="2" charset="-122"/>
                    <a:ea typeface="宋体" panose="02010600030101010101" pitchFamily="2" charset="-122"/>
                  </a:rPr>
                  <a:t>若方程组有唯一解，即</a:t>
                </a:r>
                <a14:m>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𝐴</m:t>
                        </m:r>
                      </m:e>
                    </m:d>
                    <m:r>
                      <a:rPr lang="en-US" altLang="zh-CN" i="1">
                        <a:latin typeface="Cambria Math" panose="02040503050406030204" pitchFamily="18" charset="0"/>
                        <a:ea typeface="宋体" panose="02010600030101010101" pitchFamily="2" charset="-122"/>
                      </a:rPr>
                      <m:t>≠0</m:t>
                    </m:r>
                  </m:oMath>
                </a14:m>
                <a:r>
                  <a:rPr lang="zh-CN" altLang="en-US">
                    <a:latin typeface="宋体" panose="02010600030101010101" pitchFamily="2" charset="-122"/>
                    <a:ea typeface="宋体" panose="02010600030101010101" pitchFamily="2" charset="-122"/>
                  </a:rPr>
                  <a:t>，则</a:t>
                </a:r>
                <a:endParaRPr lang="en-US" altLang="zh-CN">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𝐴</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num>
                        <m:den>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𝐴</m:t>
                          </m:r>
                          <m:r>
                            <a:rPr lang="en-US" altLang="zh-CN" b="0" i="1" smtClean="0">
                              <a:latin typeface="Cambria Math" panose="02040503050406030204" pitchFamily="18" charset="0"/>
                              <a:ea typeface="宋体" panose="02010600030101010101" pitchFamily="2" charset="-122"/>
                            </a:rPr>
                            <m:t>|</m:t>
                          </m:r>
                        </m:den>
                      </m:f>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=1,2,…,</m:t>
                      </m:r>
                      <m:r>
                        <a:rPr lang="en-US" altLang="zh-CN" b="0" i="1" smtClean="0">
                          <a:latin typeface="Cambria Math" panose="02040503050406030204" pitchFamily="18" charset="0"/>
                          <a:ea typeface="宋体" panose="02010600030101010101" pitchFamily="2" charset="-122"/>
                        </a:rPr>
                        <m:t>𝑛</m:t>
                      </m:r>
                    </m:oMath>
                  </m:oMathPara>
                </a14:m>
                <a:endParaRPr lang="en-US" altLang="zh-CN">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𝐴</m:t>
                        </m:r>
                      </m:e>
                      <m:sub>
                        <m:r>
                          <a:rPr lang="en-US" altLang="zh-CN" i="1">
                            <a:latin typeface="Cambria Math" panose="02040503050406030204" pitchFamily="18" charset="0"/>
                            <a:ea typeface="宋体" panose="02010600030101010101" pitchFamily="2" charset="-122"/>
                          </a:rPr>
                          <m:t>𝑖</m:t>
                        </m:r>
                      </m:sub>
                    </m:sSub>
                  </m:oMath>
                </a14:m>
                <a:r>
                  <a:rPr lang="zh-CN" altLang="en-US">
                    <a:latin typeface="宋体" panose="02010600030101010101" pitchFamily="2" charset="-122"/>
                    <a:ea typeface="宋体" panose="02010600030101010101" pitchFamily="2" charset="-122"/>
                  </a:rPr>
                  <a:t>为将</a:t>
                </a:r>
                <a14:m>
                  <m:oMath xmlns:m="http://schemas.openxmlformats.org/officeDocument/2006/math">
                    <m:r>
                      <a:rPr lang="en-US" altLang="zh-CN" i="1">
                        <a:latin typeface="Cambria Math" panose="02040503050406030204" pitchFamily="18" charset="0"/>
                        <a:ea typeface="宋体" panose="02010600030101010101" pitchFamily="2" charset="-122"/>
                      </a:rPr>
                      <m:t>𝐴</m:t>
                    </m:r>
                  </m:oMath>
                </a14:m>
                <a:r>
                  <a:rPr lang="zh-CN" altLang="en-US">
                    <a:latin typeface="宋体" panose="02010600030101010101" pitchFamily="2" charset="-122"/>
                    <a:ea typeface="宋体" panose="02010600030101010101" pitchFamily="2" charset="-122"/>
                  </a:rPr>
                  <a:t>矩阵的第</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oMath>
                </a14:m>
                <a:r>
                  <a:rPr lang="zh-CN" altLang="en-US">
                    <a:latin typeface="宋体" panose="02010600030101010101" pitchFamily="2" charset="-122"/>
                    <a:ea typeface="宋体" panose="02010600030101010101" pitchFamily="2" charset="-122"/>
                  </a:rPr>
                  <a:t>列替换为</a:t>
                </a:r>
                <a14:m>
                  <m:oMath xmlns:m="http://schemas.openxmlformats.org/officeDocument/2006/math">
                    <m:r>
                      <a:rPr lang="en-US" altLang="zh-CN" b="0" i="1" smtClean="0">
                        <a:latin typeface="Cambria Math" panose="02040503050406030204" pitchFamily="18" charset="0"/>
                        <a:ea typeface="宋体" panose="02010600030101010101" pitchFamily="2" charset="-122"/>
                      </a:rPr>
                      <m:t>𝐵</m:t>
                    </m:r>
                  </m:oMath>
                </a14:m>
                <a:r>
                  <a:rPr lang="zh-CN" altLang="en-US">
                    <a:latin typeface="宋体" panose="02010600030101010101" pitchFamily="2" charset="-122"/>
                    <a:ea typeface="宋体" panose="02010600030101010101" pitchFamily="2" charset="-122"/>
                  </a:rPr>
                  <a:t>后的矩阵</a:t>
                </a:r>
                <a:endParaRPr lang="en-US" altLang="zh-CN">
                  <a:latin typeface="宋体" panose="02010600030101010101" pitchFamily="2" charset="-122"/>
                  <a:ea typeface="宋体" panose="02010600030101010101" pitchFamily="2" charset="-122"/>
                </a:endParaRPr>
              </a:p>
              <a:p>
                <a:pPr algn="just"/>
                <a:r>
                  <a:rPr lang="zh-CN" altLang="en-US">
                    <a:latin typeface="宋体" panose="02010600030101010101" pitchFamily="2" charset="-122"/>
                    <a:ea typeface="宋体" panose="02010600030101010101" pitchFamily="2" charset="-122"/>
                  </a:rPr>
                  <a:t>注：这个公式给出了求解线性方程组的“优美”的公式，但实际上计算行列式的值需要很大的复杂度，因此这个公式常常用于辅助证明其他命题而不是用于实际求解线性方程组</a:t>
                </a:r>
                <a:endParaRPr lang="en-US" altLang="zh-CN">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007007" y="2265508"/>
                <a:ext cx="6810607" cy="2326984"/>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423154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2361462" y="2136336"/>
                <a:ext cx="4252404" cy="258532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线性方程组的初等变换</a:t>
                </a:r>
              </a:p>
              <a:p>
                <a:pPr marL="342900" indent="-342900" algn="just">
                  <a:buAutoNum type="arabicPeriod"/>
                </a:pPr>
                <a:r>
                  <a:rPr lang="zh-CN" altLang="en-US" dirty="0">
                    <a:latin typeface="宋体" panose="02010600030101010101" pitchFamily="2" charset="-122"/>
                    <a:ea typeface="宋体" panose="02010600030101010101" pitchFamily="2" charset="-122"/>
                  </a:rPr>
                  <a:t>用一非零数乘某一方程</a:t>
                </a:r>
                <a:endParaRPr lang="en-US" altLang="zh-CN" dirty="0">
                  <a:latin typeface="宋体" panose="02010600030101010101" pitchFamily="2" charset="-122"/>
                  <a:ea typeface="宋体" panose="02010600030101010101" pitchFamily="2" charset="-122"/>
                </a:endParaRPr>
              </a:p>
              <a:p>
                <a:pPr marL="342900" indent="-342900" algn="just">
                  <a:buAutoNum type="arabicPeriod"/>
                </a:pPr>
                <a:r>
                  <a:rPr lang="zh-CN" altLang="en-US" dirty="0">
                    <a:latin typeface="宋体" panose="02010600030101010101" pitchFamily="2" charset="-122"/>
                    <a:ea typeface="宋体" panose="02010600030101010101" pitchFamily="2" charset="-122"/>
                  </a:rPr>
                  <a:t>把一个方程的倍数加到另一个方程</a:t>
                </a:r>
                <a:endParaRPr lang="en-US" altLang="zh-CN" dirty="0">
                  <a:latin typeface="宋体" panose="02010600030101010101" pitchFamily="2" charset="-122"/>
                  <a:ea typeface="宋体" panose="02010600030101010101" pitchFamily="2" charset="-122"/>
                </a:endParaRPr>
              </a:p>
              <a:p>
                <a:pPr marL="342900" indent="-342900" algn="just">
                  <a:buAutoNum type="arabicPeriod"/>
                </a:pPr>
                <a:r>
                  <a:rPr lang="zh-CN" altLang="en-US" dirty="0">
                    <a:latin typeface="宋体" panose="02010600030101010101" pitchFamily="2" charset="-122"/>
                    <a:ea typeface="宋体" panose="02010600030101010101" pitchFamily="2" charset="-122"/>
                  </a:rPr>
                  <a:t>互换两个方程的位置</a:t>
                </a:r>
                <a:endParaRPr lang="en-US" altLang="zh-CN" dirty="0">
                  <a:latin typeface="宋体" panose="02010600030101010101" pitchFamily="2" charset="-122"/>
                  <a:ea typeface="宋体" panose="02010600030101010101" pitchFamily="2" charset="-122"/>
                </a:endParaRPr>
              </a:p>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高斯消元</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利用线性方程组的初等变换，将系数矩阵</a:t>
                </a:r>
                <a14:m>
                  <m:oMath xmlns:m="http://schemas.openxmlformats.org/officeDocument/2006/math">
                    <m:r>
                      <a:rPr lang="en-US" altLang="zh-CN" b="0" i="1" smtClean="0">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变为上三角矩阵，再变为单位矩阵，进行求解，复杂度为</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𝑛</m:t>
                        </m:r>
                      </m:e>
                      <m:sup>
                        <m:r>
                          <a:rPr lang="en-US" altLang="zh-CN" b="0" i="1" smtClean="0">
                            <a:latin typeface="Cambria Math" panose="02040503050406030204" pitchFamily="18" charset="0"/>
                            <a:ea typeface="宋体" panose="02010600030101010101" pitchFamily="2" charset="-122"/>
                          </a:rPr>
                          <m:t>3</m:t>
                        </m:r>
                      </m:sup>
                    </m:sSup>
                    <m:r>
                      <a:rPr lang="en-US" altLang="zh-CN" b="0" i="1" smtClean="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注：这种方法难免会出现精度问题</a:t>
                </a:r>
                <a:endParaRPr lang="en-US" altLang="zh-CN"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2361462" y="2136336"/>
                <a:ext cx="4252404" cy="2585323"/>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15BA669-7BB9-40DA-973B-6ED02D4C5E00}"/>
              </a:ext>
            </a:extLst>
          </p:cNvPr>
          <p:cNvSpPr txBox="1"/>
          <p:nvPr/>
        </p:nvSpPr>
        <p:spPr>
          <a:xfrm>
            <a:off x="6890552" y="982173"/>
            <a:ext cx="4978893" cy="4893647"/>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lvl="0"/>
            <a:r>
              <a:rPr lang="zh-CN" altLang="en-US" sz="1200" kern="0" dirty="0">
                <a:solidFill>
                  <a:srgbClr val="000000"/>
                </a:solidFill>
                <a:latin typeface="Consolas" panose="020B0609020204030204" pitchFamily="49" charset="0"/>
                <a:cs typeface="新宋体" panose="02010609030101010101" pitchFamily="49" charset="-122"/>
              </a:rPr>
              <a:t>伪代码：</a:t>
            </a:r>
            <a:endParaRPr lang="en-US" altLang="zh-CN" sz="1200" kern="0" dirty="0">
              <a:solidFill>
                <a:srgbClr val="000000"/>
              </a:solidFill>
              <a:latin typeface="Consolas" panose="020B0609020204030204" pitchFamily="49" charset="0"/>
              <a:cs typeface="新宋体" panose="02010609030101010101" pitchFamily="49" charset="-122"/>
            </a:endParaRPr>
          </a:p>
          <a:p>
            <a:pPr lvl="0"/>
            <a:r>
              <a:rPr lang="en-US" altLang="zh-CN" sz="1200" kern="0" dirty="0">
                <a:solidFill>
                  <a:srgbClr val="000000"/>
                </a:solidFill>
                <a:latin typeface="Consolas" panose="020B0609020204030204" pitchFamily="49" charset="0"/>
                <a:cs typeface="新宋体" panose="02010609030101010101" pitchFamily="49" charset="-122"/>
              </a:rPr>
              <a:t>function solve(</a:t>
            </a:r>
            <a:r>
              <a:rPr lang="zh-CN"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增广矩阵 </a:t>
            </a:r>
            <a:r>
              <a:rPr lang="en-US" altLang="zh-CN" sz="1200" kern="0" dirty="0">
                <a:solidFill>
                  <a:srgbClr val="808080"/>
                </a:solidFill>
                <a:latin typeface="Consolas" panose="020B0609020204030204" pitchFamily="49" charset="0"/>
                <a:cs typeface="新宋体" panose="02010609030101010101" pitchFamily="49" charset="-122"/>
              </a:rPr>
              <a:t>A</a:t>
            </a:r>
            <a:r>
              <a:rPr lang="en-US" altLang="zh-CN" sz="1200" kern="0" dirty="0">
                <a:solidFill>
                  <a:srgbClr val="000000"/>
                </a:solidFill>
                <a:latin typeface="Consolas" panose="020B0609020204030204" pitchFamily="49" charset="0"/>
                <a:cs typeface="新宋体" panose="02010609030101010101" pitchFamily="49" charset="-122"/>
              </a:rPr>
              <a:t>[1:n][1:n + 1])</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8000"/>
                </a:solidFill>
                <a:latin typeface="Consolas" panose="020B0609020204030204" pitchFamily="49" charset="0"/>
                <a:cs typeface="新宋体" panose="02010609030101010101" pitchFamily="49" charset="-122"/>
              </a:rPr>
              <a:t>//</a:t>
            </a:r>
            <a:r>
              <a:rPr lang="zh-CN" altLang="zh-CN" sz="1200" kern="0" dirty="0">
                <a:solidFill>
                  <a:srgbClr val="008000"/>
                </a:solidFill>
                <a:latin typeface="Consolas" panose="020B0609020204030204" pitchFamily="49" charset="0"/>
                <a:ea typeface="新宋体" panose="02010609030101010101" pitchFamily="49" charset="-122"/>
                <a:cs typeface="新宋体" panose="02010609030101010101" pitchFamily="49" charset="-122"/>
              </a:rPr>
              <a:t>使矩阵变为上三角矩阵</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for</a:t>
            </a:r>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1:n</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if</a:t>
            </a:r>
            <a:r>
              <a:rPr lang="en-US" altLang="zh-CN" sz="1200" kern="0" dirty="0">
                <a:solidFill>
                  <a:srgbClr val="000000"/>
                </a:solidFill>
                <a:latin typeface="Consolas" panose="020B0609020204030204" pitchFamily="49" charset="0"/>
                <a:cs typeface="新宋体" panose="02010609030101010101" pitchFamily="49" charset="-122"/>
              </a:rPr>
              <a:t> 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0</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zh-CN"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向下寻找</a:t>
            </a:r>
            <a:r>
              <a:rPr lang="en-US"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A[j][</a:t>
            </a:r>
            <a:r>
              <a:rPr lang="en-US" altLang="zh-CN" sz="1200" kern="0" dirty="0" err="1">
                <a:solidFill>
                  <a:srgbClr val="000000"/>
                </a:solidFill>
                <a:latin typeface="Consolas" panose="020B0609020204030204" pitchFamily="49" charset="0"/>
                <a:ea typeface="新宋体" panose="02010609030101010101" pitchFamily="49" charset="-122"/>
                <a:cs typeface="新宋体" panose="02010609030101010101" pitchFamily="49" charset="-122"/>
              </a:rPr>
              <a:t>i</a:t>
            </a:r>
            <a:r>
              <a:rPr lang="en-US"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 != 0</a:t>
            </a:r>
            <a:r>
              <a:rPr lang="zh-CN"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的</a:t>
            </a:r>
            <a:r>
              <a:rPr lang="en-US"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j</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if</a:t>
            </a:r>
            <a:r>
              <a:rPr lang="en-US" altLang="zh-CN" sz="1200" kern="0" dirty="0">
                <a:solidFill>
                  <a:srgbClr val="000000"/>
                </a:solidFill>
                <a:latin typeface="Consolas" panose="020B0609020204030204" pitchFamily="49" charset="0"/>
                <a:cs typeface="新宋体" panose="02010609030101010101" pitchFamily="49" charset="-122"/>
              </a:rPr>
              <a:t> j exist</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swap(A[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],A[j]);</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else</a:t>
            </a:r>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return</a:t>
            </a:r>
            <a:r>
              <a:rPr lang="en-US" altLang="zh-CN" sz="1200" kern="0" dirty="0">
                <a:solidFill>
                  <a:srgbClr val="000000"/>
                </a:solidFill>
                <a:latin typeface="Consolas" panose="020B0609020204030204" pitchFamily="49" charset="0"/>
                <a:cs typeface="新宋体" panose="02010609030101010101" pitchFamily="49" charset="-122"/>
              </a:rPr>
              <a:t> </a:t>
            </a:r>
            <a:r>
              <a:rPr lang="zh-CN"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方程没有唯一解</a:t>
            </a:r>
            <a:r>
              <a:rPr lang="en-US" altLang="zh-CN" sz="1200" kern="0" dirty="0">
                <a:solidFill>
                  <a:srgbClr val="000000"/>
                </a:solidFill>
                <a:latin typeface="Consolas" panose="020B0609020204030204" pitchFamily="49" charset="0"/>
                <a:ea typeface="新宋体" panose="02010609030101010101" pitchFamily="49" charset="-122"/>
                <a:cs typeface="新宋体" panose="02010609030101010101" pitchFamily="49" charset="-122"/>
              </a:rPr>
              <a:t>;</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FF"/>
                </a:solidFill>
                <a:latin typeface="Consolas" panose="020B0609020204030204" pitchFamily="49" charset="0"/>
                <a:cs typeface="新宋体" panose="02010609030101010101" pitchFamily="49" charset="-122"/>
              </a:rPr>
              <a:t>        for</a:t>
            </a:r>
            <a:r>
              <a:rPr lang="en-US" altLang="zh-CN" sz="1200" kern="0" dirty="0">
                <a:solidFill>
                  <a:srgbClr val="000000"/>
                </a:solidFill>
                <a:latin typeface="Consolas" panose="020B0609020204030204" pitchFamily="49" charset="0"/>
                <a:cs typeface="新宋体" panose="02010609030101010101" pitchFamily="49" charset="-122"/>
              </a:rPr>
              <a:t> j = </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+ 1:n</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A[j] = A[j] - 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(A[j][</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8000"/>
                </a:solidFill>
                <a:latin typeface="Consolas" panose="020B0609020204030204" pitchFamily="49" charset="0"/>
                <a:cs typeface="新宋体" panose="02010609030101010101" pitchFamily="49" charset="-122"/>
              </a:rPr>
              <a:t>//</a:t>
            </a:r>
            <a:r>
              <a:rPr lang="zh-CN" altLang="zh-CN" sz="1200" kern="0" dirty="0">
                <a:solidFill>
                  <a:srgbClr val="008000"/>
                </a:solidFill>
                <a:latin typeface="Consolas" panose="020B0609020204030204" pitchFamily="49" charset="0"/>
                <a:ea typeface="新宋体" panose="02010609030101010101" pitchFamily="49" charset="-122"/>
                <a:cs typeface="新宋体" panose="02010609030101010101" pitchFamily="49" charset="-122"/>
              </a:rPr>
              <a:t>使矩阵变为单位矩阵</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for</a:t>
            </a:r>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n:1</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for</a:t>
            </a:r>
            <a:r>
              <a:rPr lang="en-US" altLang="zh-CN" sz="1200" kern="0" dirty="0">
                <a:solidFill>
                  <a:srgbClr val="000000"/>
                </a:solidFill>
                <a:latin typeface="Consolas" panose="020B0609020204030204" pitchFamily="49" charset="0"/>
                <a:cs typeface="新宋体" panose="02010609030101010101" pitchFamily="49" charset="-122"/>
              </a:rPr>
              <a:t> j = 1:i - 1</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A[j] = A[j] - A[</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 * A[j][</a:t>
            </a:r>
            <a:r>
              <a:rPr lang="en-US" altLang="zh-CN" sz="1200" kern="0" dirty="0" err="1">
                <a:solidFill>
                  <a:srgbClr val="000000"/>
                </a:solidFill>
                <a:latin typeface="Consolas" panose="020B0609020204030204" pitchFamily="49" charset="0"/>
                <a:cs typeface="新宋体" panose="02010609030101010101" pitchFamily="49" charset="-122"/>
              </a:rPr>
              <a:t>i</a:t>
            </a:r>
            <a:r>
              <a:rPr lang="en-US" altLang="zh-CN" sz="1200" kern="0" dirty="0">
                <a:solidFill>
                  <a:srgbClr val="000000"/>
                </a:solidFill>
                <a:latin typeface="Consolas" panose="020B0609020204030204" pitchFamily="49" charset="0"/>
                <a:cs typeface="新宋体" panose="02010609030101010101" pitchFamily="49" charset="-122"/>
              </a:rPr>
              <a:t>];</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r>
              <a:rPr lang="en-US" altLang="zh-CN" sz="1200" kern="0" dirty="0">
                <a:solidFill>
                  <a:srgbClr val="000000"/>
                </a:solidFill>
                <a:latin typeface="Consolas" panose="020B0609020204030204" pitchFamily="49" charset="0"/>
                <a:cs typeface="新宋体" panose="02010609030101010101" pitchFamily="49" charset="-122"/>
              </a:rPr>
              <a:t>    </a:t>
            </a:r>
            <a:r>
              <a:rPr lang="en-US" altLang="zh-CN" sz="1200" kern="0" dirty="0">
                <a:solidFill>
                  <a:srgbClr val="0000FF"/>
                </a:solidFill>
                <a:latin typeface="Consolas" panose="020B0609020204030204" pitchFamily="49" charset="0"/>
                <a:cs typeface="新宋体" panose="02010609030101010101" pitchFamily="49" charset="-122"/>
              </a:rPr>
              <a:t>return</a:t>
            </a:r>
            <a:r>
              <a:rPr lang="en-US" altLang="zh-CN" sz="1200" kern="0" dirty="0">
                <a:solidFill>
                  <a:srgbClr val="000000"/>
                </a:solidFill>
                <a:latin typeface="Consolas" panose="020B0609020204030204" pitchFamily="49" charset="0"/>
                <a:cs typeface="新宋体" panose="02010609030101010101" pitchFamily="49" charset="-122"/>
              </a:rPr>
              <a:t> A[n + 1][1:n];</a:t>
            </a:r>
            <a:endParaRPr lang="zh-CN" altLang="zh-CN" sz="1200" kern="100" dirty="0">
              <a:solidFill>
                <a:prstClr val="black"/>
              </a:solidFill>
              <a:latin typeface="Consolas" panose="020B0609020204030204" pitchFamily="49" charset="0"/>
              <a:cs typeface="Times New Roman" panose="02020603050405020304" pitchFamily="18" charset="0"/>
            </a:endParaRPr>
          </a:p>
          <a:p>
            <a:pPr lvl="0" algn="just"/>
            <a:r>
              <a:rPr lang="en-US" altLang="zh-CN" sz="1200" kern="0" dirty="0">
                <a:solidFill>
                  <a:srgbClr val="000000"/>
                </a:solidFill>
                <a:latin typeface="Consolas" panose="020B0609020204030204" pitchFamily="49" charset="0"/>
                <a:cs typeface="新宋体" panose="02010609030101010101" pitchFamily="49" charset="-122"/>
              </a:rPr>
              <a:t>}</a:t>
            </a:r>
            <a:endParaRPr lang="zh-CN" altLang="zh-CN" sz="1200" kern="100" dirty="0">
              <a:solidFill>
                <a:prstClr val="black"/>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031675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3826968" y="2221477"/>
                <a:ext cx="2274159" cy="8469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solidFill>
                                      <a:srgbClr val="00B050"/>
                                    </a:solidFill>
                                    <a:latin typeface="Cambria Math" panose="02040503050406030204" pitchFamily="18" charset="0"/>
                                    <a:ea typeface="宋体" panose="02010600030101010101" pitchFamily="2" charset="-122"/>
                                  </a:rPr>
                                  <m:t>2</m:t>
                                </m:r>
                              </m:e>
                              <m:e>
                                <m:r>
                                  <a:rPr lang="en-US" altLang="zh-CN" b="0" i="1" smtClean="0">
                                    <a:solidFill>
                                      <a:srgbClr val="00B050"/>
                                    </a:solidFill>
                                    <a:latin typeface="Cambria Math" panose="02040503050406030204" pitchFamily="18" charset="0"/>
                                    <a:ea typeface="宋体" panose="02010600030101010101" pitchFamily="2" charset="-122"/>
                                  </a:rPr>
                                  <m:t>−1</m:t>
                                </m:r>
                              </m:e>
                              <m:e>
                                <m:r>
                                  <a:rPr lang="en-US" altLang="zh-CN" b="0" i="1" smtClean="0">
                                    <a:solidFill>
                                      <a:srgbClr val="00B050"/>
                                    </a:solidFill>
                                    <a:latin typeface="Cambria Math" panose="02040503050406030204" pitchFamily="18" charset="0"/>
                                    <a:ea typeface="宋体" panose="02010600030101010101" pitchFamily="2" charset="-122"/>
                                  </a:rPr>
                                  <m:t>3</m:t>
                                </m:r>
                              </m:e>
                              <m:e>
                                <m:r>
                                  <a:rPr lang="en-US" altLang="zh-CN" b="0" i="1" smtClean="0">
                                    <a:solidFill>
                                      <a:srgbClr val="00B050"/>
                                    </a:solidFill>
                                    <a:latin typeface="Cambria Math" panose="02040503050406030204" pitchFamily="18" charset="0"/>
                                    <a:ea typeface="宋体" panose="02010600030101010101" pitchFamily="2" charset="-122"/>
                                  </a:rPr>
                                  <m:t>1</m:t>
                                </m:r>
                              </m:e>
                            </m:mr>
                            <m:mr>
                              <m:e>
                                <m:r>
                                  <a:rPr lang="en-US" altLang="zh-CN" b="0" i="1" smtClean="0">
                                    <a:solidFill>
                                      <a:srgbClr val="FF0000"/>
                                    </a:solidFill>
                                    <a:latin typeface="Cambria Math" panose="02040503050406030204" pitchFamily="18" charset="0"/>
                                    <a:ea typeface="宋体" panose="02010600030101010101" pitchFamily="2" charset="-122"/>
                                  </a:rPr>
                                  <m:t>2</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2</m:t>
                                </m:r>
                              </m:e>
                              <m:e>
                                <m:r>
                                  <a:rPr lang="en-US" altLang="zh-CN" b="0" i="1" smtClean="0">
                                    <a:latin typeface="Cambria Math" panose="02040503050406030204" pitchFamily="18" charset="0"/>
                                    <a:ea typeface="宋体" panose="02010600030101010101" pitchFamily="2" charset="-122"/>
                                  </a:rPr>
                                  <m:t>5</m:t>
                                </m:r>
                              </m:e>
                            </m:mr>
                            <m:mr>
                              <m:e>
                                <m:r>
                                  <a:rPr lang="en-US" altLang="zh-CN" b="0" i="1" smtClean="0">
                                    <a:solidFill>
                                      <a:srgbClr val="FF0000"/>
                                    </a:solidFill>
                                    <a:latin typeface="Cambria Math" panose="02040503050406030204" pitchFamily="18" charset="0"/>
                                    <a:ea typeface="宋体" panose="02010600030101010101" pitchFamily="2" charset="-122"/>
                                  </a:rPr>
                                  <m:t>4</m:t>
                                </m:r>
                              </m:e>
                              <m:e>
                                <m:r>
                                  <a:rPr lang="en-US" altLang="zh-CN" b="0" i="1" smtClean="0">
                                    <a:latin typeface="Cambria Math" panose="02040503050406030204" pitchFamily="18" charset="0"/>
                                    <a:ea typeface="宋体" panose="02010600030101010101" pitchFamily="2" charset="-122"/>
                                  </a:rPr>
                                  <m:t>2</m:t>
                                </m:r>
                              </m:e>
                              <m:e>
                                <m:r>
                                  <a:rPr lang="en-US" altLang="zh-CN" b="0" i="1" smtClean="0">
                                    <a:latin typeface="Cambria Math" panose="02040503050406030204" pitchFamily="18" charset="0"/>
                                    <a:ea typeface="宋体" panose="02010600030101010101" pitchFamily="2" charset="-122"/>
                                  </a:rPr>
                                  <m:t>5</m:t>
                                </m:r>
                              </m:e>
                              <m:e>
                                <m:r>
                                  <a:rPr lang="en-US" altLang="zh-CN" b="0" i="1" smtClean="0">
                                    <a:latin typeface="Cambria Math" panose="02040503050406030204" pitchFamily="18" charset="0"/>
                                    <a:ea typeface="宋体" panose="02010600030101010101" pitchFamily="2" charset="-122"/>
                                  </a:rPr>
                                  <m:t>4</m:t>
                                </m:r>
                              </m:e>
                            </m:mr>
                          </m:m>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3826968" y="2221477"/>
                <a:ext cx="2274159" cy="846963"/>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6B63800-7C46-41A9-9BA6-E0873928F333}"/>
                  </a:ext>
                </a:extLst>
              </p:cNvPr>
              <p:cNvSpPr txBox="1"/>
              <p:nvPr/>
            </p:nvSpPr>
            <p:spPr>
              <a:xfrm>
                <a:off x="6524304" y="2224013"/>
                <a:ext cx="2274160" cy="8469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latin typeface="Cambria Math" panose="02040503050406030204" pitchFamily="18" charset="0"/>
                                    <a:ea typeface="宋体" panose="02010600030101010101" pitchFamily="2" charset="-122"/>
                                  </a:rPr>
                                  <m:t>2</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3</m:t>
                                </m:r>
                              </m:e>
                              <m:e>
                                <m:r>
                                  <a:rPr lang="en-US" altLang="zh-CN" b="0" i="1" smtClean="0">
                                    <a:latin typeface="Cambria Math" panose="02040503050406030204" pitchFamily="18" charset="0"/>
                                    <a:ea typeface="宋体" panose="02010600030101010101" pitchFamily="2" charset="-122"/>
                                  </a:rPr>
                                  <m:t>1</m:t>
                                </m:r>
                              </m:e>
                            </m:mr>
                            <m:mr>
                              <m:e>
                                <m:r>
                                  <a:rPr lang="en-US" altLang="zh-CN" b="0" i="1" smtClean="0">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2</m:t>
                                </m:r>
                              </m:e>
                              <m:e>
                                <m:r>
                                  <a:rPr lang="en-US" altLang="zh-CN" b="0" i="1" smtClean="0">
                                    <a:solidFill>
                                      <a:srgbClr val="00B050"/>
                                    </a:solidFill>
                                    <a:latin typeface="Cambria Math" panose="02040503050406030204" pitchFamily="18" charset="0"/>
                                    <a:ea typeface="宋体" panose="02010600030101010101" pitchFamily="2" charset="-122"/>
                                  </a:rPr>
                                  <m:t>−1</m:t>
                                </m:r>
                              </m:e>
                              <m:e>
                                <m:r>
                                  <a:rPr lang="en-US" altLang="zh-CN" b="0" i="1" smtClean="0">
                                    <a:solidFill>
                                      <a:srgbClr val="00B050"/>
                                    </a:solidFill>
                                    <a:latin typeface="Cambria Math" panose="02040503050406030204" pitchFamily="18" charset="0"/>
                                    <a:ea typeface="宋体" panose="02010600030101010101" pitchFamily="2" charset="-122"/>
                                  </a:rPr>
                                  <m:t>4</m:t>
                                </m:r>
                              </m:e>
                            </m:mr>
                            <m:mr>
                              <m:e>
                                <m:r>
                                  <a:rPr lang="en-US" altLang="zh-CN" b="0" i="1" smtClean="0">
                                    <a:latin typeface="Cambria Math" panose="02040503050406030204" pitchFamily="18" charset="0"/>
                                    <a:ea typeface="宋体" panose="02010600030101010101" pitchFamily="2" charset="-122"/>
                                  </a:rPr>
                                  <m:t>0</m:t>
                                </m:r>
                              </m:e>
                              <m:e>
                                <m:r>
                                  <a:rPr lang="en-US" altLang="zh-CN" b="0" i="1" smtClean="0">
                                    <a:solidFill>
                                      <a:srgbClr val="FF0000"/>
                                    </a:solidFill>
                                    <a:latin typeface="Cambria Math" panose="02040503050406030204" pitchFamily="18" charset="0"/>
                                    <a:ea typeface="宋体" panose="02010600030101010101" pitchFamily="2" charset="-122"/>
                                  </a:rPr>
                                  <m:t>4</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2</m:t>
                                </m:r>
                              </m:e>
                            </m:mr>
                          </m:m>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96B63800-7C46-41A9-9BA6-E0873928F333}"/>
                  </a:ext>
                </a:extLst>
              </p:cNvPr>
              <p:cNvSpPr txBox="1">
                <a:spLocks noRot="1" noChangeAspect="1" noMove="1" noResize="1" noEditPoints="1" noAdjustHandles="1" noChangeArrowheads="1" noChangeShapeType="1" noTextEdit="1"/>
              </p:cNvSpPr>
              <p:nvPr/>
            </p:nvSpPr>
            <p:spPr>
              <a:xfrm>
                <a:off x="6524304" y="2224013"/>
                <a:ext cx="2274160" cy="846963"/>
              </a:xfrm>
              <a:prstGeom prst="rect">
                <a:avLst/>
              </a:prstGeom>
              <a:blipFill>
                <a:blip r:embed="rId3"/>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DC252AB-8993-4D1D-9375-71462A23F609}"/>
                  </a:ext>
                </a:extLst>
              </p:cNvPr>
              <p:cNvSpPr txBox="1"/>
              <p:nvPr/>
            </p:nvSpPr>
            <p:spPr>
              <a:xfrm>
                <a:off x="9221641" y="2224013"/>
                <a:ext cx="2274161" cy="8469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latin typeface="Cambria Math" panose="02040503050406030204" pitchFamily="18" charset="0"/>
                                    <a:ea typeface="宋体" panose="02010600030101010101" pitchFamily="2" charset="-122"/>
                                  </a:rPr>
                                  <m:t>2</m:t>
                                </m:r>
                              </m:e>
                              <m:e>
                                <m:r>
                                  <a:rPr lang="en-US" altLang="zh-CN" b="0" i="1" smtClean="0">
                                    <a:latin typeface="Cambria Math" panose="02040503050406030204" pitchFamily="18" charset="0"/>
                                    <a:ea typeface="宋体" panose="02010600030101010101" pitchFamily="2" charset="-122"/>
                                  </a:rPr>
                                  <m:t>−1</m:t>
                                </m:r>
                              </m:e>
                              <m:e>
                                <m:r>
                                  <a:rPr lang="en-US" altLang="zh-CN" b="0" i="1" smtClean="0">
                                    <a:solidFill>
                                      <a:srgbClr val="FF0000"/>
                                    </a:solidFill>
                                    <a:latin typeface="Cambria Math" panose="02040503050406030204" pitchFamily="18" charset="0"/>
                                    <a:ea typeface="宋体" panose="02010600030101010101" pitchFamily="2" charset="-122"/>
                                  </a:rPr>
                                  <m:t>3</m:t>
                                </m:r>
                              </m:e>
                              <m:e>
                                <m:r>
                                  <a:rPr lang="en-US" altLang="zh-CN" b="0" i="1" smtClean="0">
                                    <a:latin typeface="Cambria Math" panose="02040503050406030204" pitchFamily="18" charset="0"/>
                                    <a:ea typeface="宋体" panose="02010600030101010101" pitchFamily="2" charset="-122"/>
                                  </a:rPr>
                                  <m:t>1</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2</m:t>
                                </m:r>
                              </m:e>
                              <m:e>
                                <m:r>
                                  <a:rPr lang="en-US" altLang="zh-CN" b="0" i="1" smtClean="0">
                                    <a:solidFill>
                                      <a:srgbClr val="FF0000"/>
                                    </a:solidFill>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4</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1</m:t>
                                </m:r>
                              </m:e>
                              <m:e>
                                <m:r>
                                  <a:rPr lang="en-US" altLang="zh-CN" b="0" i="1" smtClean="0">
                                    <a:solidFill>
                                      <a:srgbClr val="00B050"/>
                                    </a:solidFill>
                                    <a:latin typeface="Cambria Math" panose="02040503050406030204" pitchFamily="18" charset="0"/>
                                    <a:ea typeface="宋体" panose="02010600030101010101" pitchFamily="2" charset="-122"/>
                                  </a:rPr>
                                  <m:t>−6</m:t>
                                </m:r>
                              </m:e>
                            </m:mr>
                          </m:m>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6DC252AB-8993-4D1D-9375-71462A23F609}"/>
                  </a:ext>
                </a:extLst>
              </p:cNvPr>
              <p:cNvSpPr txBox="1">
                <a:spLocks noRot="1" noChangeAspect="1" noMove="1" noResize="1" noEditPoints="1" noAdjustHandles="1" noChangeArrowheads="1" noChangeShapeType="1" noTextEdit="1"/>
              </p:cNvSpPr>
              <p:nvPr/>
            </p:nvSpPr>
            <p:spPr>
              <a:xfrm>
                <a:off x="9221641" y="2224013"/>
                <a:ext cx="2274161" cy="846963"/>
              </a:xfrm>
              <a:prstGeom prst="rect">
                <a:avLst/>
              </a:prstGeom>
              <a:blipFill>
                <a:blip r:embed="rId4"/>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8FC3243-3E57-4DB7-8C73-BCCEC921E7A2}"/>
                  </a:ext>
                </a:extLst>
              </p:cNvPr>
              <p:cNvSpPr txBox="1"/>
              <p:nvPr/>
            </p:nvSpPr>
            <p:spPr>
              <a:xfrm>
                <a:off x="1129628" y="4055434"/>
                <a:ext cx="2274161" cy="8469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latin typeface="Cambria Math" panose="02040503050406030204" pitchFamily="18" charset="0"/>
                                    <a:ea typeface="宋体" panose="02010600030101010101" pitchFamily="2" charset="-122"/>
                                  </a:rPr>
                                  <m:t>2</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19</m:t>
                                </m:r>
                              </m:e>
                            </m:mr>
                            <m:mr>
                              <m:e>
                                <m:r>
                                  <a:rPr lang="en-US" altLang="zh-CN" b="0" i="1" smtClean="0">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2</m:t>
                                </m:r>
                              </m:e>
                              <m:e>
                                <m:r>
                                  <a:rPr lang="en-US" altLang="zh-CN" b="0" i="1" smtClean="0">
                                    <a:solidFill>
                                      <a:srgbClr val="00B050"/>
                                    </a:solidFill>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−2</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−6</m:t>
                                </m:r>
                              </m:e>
                            </m:mr>
                          </m:m>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B8FC3243-3E57-4DB7-8C73-BCCEC921E7A2}"/>
                  </a:ext>
                </a:extLst>
              </p:cNvPr>
              <p:cNvSpPr txBox="1">
                <a:spLocks noRot="1" noChangeAspect="1" noMove="1" noResize="1" noEditPoints="1" noAdjustHandles="1" noChangeArrowheads="1" noChangeShapeType="1" noTextEdit="1"/>
              </p:cNvSpPr>
              <p:nvPr/>
            </p:nvSpPr>
            <p:spPr>
              <a:xfrm>
                <a:off x="1129628" y="4055434"/>
                <a:ext cx="2274161" cy="846963"/>
              </a:xfrm>
              <a:prstGeom prst="rect">
                <a:avLst/>
              </a:prstGeom>
              <a:blipFill>
                <a:blip r:embed="rId5"/>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A639783-207D-4012-9C46-0EDFE0A34118}"/>
                  </a:ext>
                </a:extLst>
              </p:cNvPr>
              <p:cNvSpPr txBox="1"/>
              <p:nvPr/>
            </p:nvSpPr>
            <p:spPr>
              <a:xfrm>
                <a:off x="3826966" y="4055435"/>
                <a:ext cx="2274161" cy="8469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latin typeface="Cambria Math" panose="02040503050406030204" pitchFamily="18" charset="0"/>
                                    <a:ea typeface="宋体" panose="02010600030101010101" pitchFamily="2" charset="-122"/>
                                  </a:rPr>
                                  <m:t>2</m:t>
                                </m:r>
                              </m:e>
                              <m:e>
                                <m:r>
                                  <a:rPr lang="en-US" altLang="zh-CN" b="0" i="1" smtClean="0">
                                    <a:solidFill>
                                      <a:srgbClr val="FF0000"/>
                                    </a:solidFill>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19</m:t>
                                </m:r>
                              </m:e>
                            </m:mr>
                            <m:mr>
                              <m:e>
                                <m:r>
                                  <a:rPr lang="en-US" altLang="zh-CN" b="0" i="1" smtClean="0">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1</m:t>
                                </m:r>
                              </m:e>
                              <m:e>
                                <m:r>
                                  <a:rPr lang="en-US" altLang="zh-CN" b="0" i="1" smtClean="0">
                                    <a:solidFill>
                                      <a:srgbClr val="00B050"/>
                                    </a:solidFill>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−1</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−6</m:t>
                                </m:r>
                              </m:e>
                            </m:mr>
                          </m:m>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11" name="文本框 10">
                <a:extLst>
                  <a:ext uri="{FF2B5EF4-FFF2-40B4-BE49-F238E27FC236}">
                    <a16:creationId xmlns:a16="http://schemas.microsoft.com/office/drawing/2014/main" id="{3A639783-207D-4012-9C46-0EDFE0A34118}"/>
                  </a:ext>
                </a:extLst>
              </p:cNvPr>
              <p:cNvSpPr txBox="1">
                <a:spLocks noRot="1" noChangeAspect="1" noMove="1" noResize="1" noEditPoints="1" noAdjustHandles="1" noChangeArrowheads="1" noChangeShapeType="1" noTextEdit="1"/>
              </p:cNvSpPr>
              <p:nvPr/>
            </p:nvSpPr>
            <p:spPr>
              <a:xfrm>
                <a:off x="3826966" y="4055435"/>
                <a:ext cx="2274161" cy="846963"/>
              </a:xfrm>
              <a:prstGeom prst="rect">
                <a:avLst/>
              </a:prstGeom>
              <a:blipFill>
                <a:blip r:embed="rId6"/>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F91D32D-FA1D-494E-B3AE-41ADD817A7A3}"/>
                  </a:ext>
                </a:extLst>
              </p:cNvPr>
              <p:cNvSpPr txBox="1"/>
              <p:nvPr/>
            </p:nvSpPr>
            <p:spPr>
              <a:xfrm>
                <a:off x="6524304" y="4055435"/>
                <a:ext cx="2274161" cy="8469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i="1" smtClean="0">
                                  <a:latin typeface="Cambria Math" panose="02040503050406030204" pitchFamily="18" charset="0"/>
                                  <a:ea typeface="宋体" panose="02010600030101010101" pitchFamily="2" charset="-122"/>
                                </a:rPr>
                              </m:ctrlPr>
                            </m:mPr>
                            <m:mr>
                              <m:e>
                                <m:r>
                                  <m:rPr>
                                    <m:brk m:alnAt="7"/>
                                  </m:rPr>
                                  <a:rPr lang="en-US" altLang="zh-CN" b="0" i="1" smtClean="0">
                                    <a:solidFill>
                                      <a:srgbClr val="00B050"/>
                                    </a:solidFill>
                                    <a:latin typeface="Cambria Math" panose="02040503050406030204" pitchFamily="18" charset="0"/>
                                    <a:ea typeface="宋体" panose="02010600030101010101" pitchFamily="2" charset="-122"/>
                                  </a:rPr>
                                  <m:t>2</m:t>
                                </m:r>
                              </m:e>
                              <m:e>
                                <m:r>
                                  <a:rPr lang="en-US" altLang="zh-CN" b="0" i="1" smtClean="0">
                                    <a:solidFill>
                                      <a:srgbClr val="00B050"/>
                                    </a:solidFill>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0</m:t>
                                </m:r>
                              </m:e>
                              <m:e>
                                <m:r>
                                  <a:rPr lang="en-US" altLang="zh-CN" b="0" i="1" smtClean="0">
                                    <a:solidFill>
                                      <a:srgbClr val="00B050"/>
                                    </a:solidFill>
                                    <a:latin typeface="Cambria Math" panose="02040503050406030204" pitchFamily="18" charset="0"/>
                                    <a:ea typeface="宋体" panose="02010600030101010101" pitchFamily="2" charset="-122"/>
                                  </a:rPr>
                                  <m:t>18</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−6</m:t>
                                </m:r>
                              </m:e>
                            </m:mr>
                          </m:m>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12" name="文本框 11">
                <a:extLst>
                  <a:ext uri="{FF2B5EF4-FFF2-40B4-BE49-F238E27FC236}">
                    <a16:creationId xmlns:a16="http://schemas.microsoft.com/office/drawing/2014/main" id="{CF91D32D-FA1D-494E-B3AE-41ADD817A7A3}"/>
                  </a:ext>
                </a:extLst>
              </p:cNvPr>
              <p:cNvSpPr txBox="1">
                <a:spLocks noRot="1" noChangeAspect="1" noMove="1" noResize="1" noEditPoints="1" noAdjustHandles="1" noChangeArrowheads="1" noChangeShapeType="1" noTextEdit="1"/>
              </p:cNvSpPr>
              <p:nvPr/>
            </p:nvSpPr>
            <p:spPr>
              <a:xfrm>
                <a:off x="6524304" y="4055435"/>
                <a:ext cx="2274161" cy="846963"/>
              </a:xfrm>
              <a:prstGeom prst="rect">
                <a:avLst/>
              </a:prstGeom>
              <a:blipFill>
                <a:blip r:embed="rId7"/>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BCEB12E-4EC5-4155-9ECD-A8A8B2C366DA}"/>
                  </a:ext>
                </a:extLst>
              </p:cNvPr>
              <p:cNvSpPr txBox="1"/>
              <p:nvPr/>
            </p:nvSpPr>
            <p:spPr>
              <a:xfrm>
                <a:off x="9221642" y="4055434"/>
                <a:ext cx="2274161" cy="846963"/>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m>
                            <m:mPr>
                              <m:mcs>
                                <m:mc>
                                  <m:mcPr>
                                    <m:count m:val="4"/>
                                    <m:mcJc m:val="center"/>
                                  </m:mcPr>
                                </m:mc>
                              </m:mcs>
                              <m:ctrlPr>
                                <a:rPr lang="en-US" altLang="zh-CN" i="1" smtClean="0">
                                  <a:latin typeface="Cambria Math" panose="02040503050406030204" pitchFamily="18" charset="0"/>
                                  <a:ea typeface="宋体" panose="02010600030101010101" pitchFamily="2" charset="-122"/>
                                </a:rPr>
                              </m:ctrlPr>
                            </m:mPr>
                            <m:mr>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9</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mr>
                            <m:mr>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−6</m:t>
                                </m:r>
                              </m:e>
                            </m:mr>
                          </m:m>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13" name="文本框 12">
                <a:extLst>
                  <a:ext uri="{FF2B5EF4-FFF2-40B4-BE49-F238E27FC236}">
                    <a16:creationId xmlns:a16="http://schemas.microsoft.com/office/drawing/2014/main" id="{4BCEB12E-4EC5-4155-9ECD-A8A8B2C366DA}"/>
                  </a:ext>
                </a:extLst>
              </p:cNvPr>
              <p:cNvSpPr txBox="1">
                <a:spLocks noRot="1" noChangeAspect="1" noMove="1" noResize="1" noEditPoints="1" noAdjustHandles="1" noChangeArrowheads="1" noChangeShapeType="1" noTextEdit="1"/>
              </p:cNvSpPr>
              <p:nvPr/>
            </p:nvSpPr>
            <p:spPr>
              <a:xfrm>
                <a:off x="9221642" y="4055434"/>
                <a:ext cx="2274161" cy="846963"/>
              </a:xfrm>
              <a:prstGeom prst="rect">
                <a:avLst/>
              </a:prstGeom>
              <a:blipFill>
                <a:blip r:embed="rId8"/>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B3021DB-B756-4CB9-9E3C-B9E460B6C79F}"/>
                  </a:ext>
                </a:extLst>
              </p:cNvPr>
              <p:cNvSpPr txBox="1"/>
              <p:nvPr/>
            </p:nvSpPr>
            <p:spPr>
              <a:xfrm>
                <a:off x="1129628" y="2091826"/>
                <a:ext cx="2274159" cy="976614"/>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宋体" panose="02010600030101010101" pitchFamily="2" charset="-122"/>
                            </a:rPr>
                          </m:ctrlPr>
                        </m:dPr>
                        <m:e>
                          <m:eqArr>
                            <m:eqArrPr>
                              <m:ctrlPr>
                                <a:rPr lang="en-US" altLang="zh-CN" i="1" smtClean="0">
                                  <a:latin typeface="Cambria Math" panose="02040503050406030204" pitchFamily="18" charset="0"/>
                                  <a:ea typeface="宋体" panose="02010600030101010101" pitchFamily="2" charset="-122"/>
                                </a:rPr>
                              </m:ctrlPr>
                            </m:eqArrPr>
                            <m:e>
                              <m:r>
                                <a:rPr lang="en-US" altLang="zh-CN" b="0" i="1" smtClean="0">
                                  <a:latin typeface="Cambria Math" panose="02040503050406030204" pitchFamily="18" charset="0"/>
                                  <a:ea typeface="宋体" panose="02010600030101010101" pitchFamily="2" charset="-122"/>
                                </a:rPr>
                                <m:t>2</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3</m:t>
                                  </m:r>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3</m:t>
                                  </m:r>
                                </m:sub>
                              </m:sSub>
                              <m:r>
                                <a:rPr lang="en-US" altLang="zh-CN" b="0" i="1" smtClean="0">
                                  <a:latin typeface="Cambria Math" panose="02040503050406030204" pitchFamily="18" charset="0"/>
                                  <a:ea typeface="宋体" panose="02010600030101010101" pitchFamily="2" charset="-122"/>
                                </a:rPr>
                                <m:t>=1</m:t>
                              </m:r>
                            </m:e>
                            <m:e>
                              <m:r>
                                <a:rPr lang="en-US" altLang="zh-CN" b="0" i="1" smtClean="0">
                                  <a:latin typeface="Cambria Math" panose="02040503050406030204" pitchFamily="18" charset="0"/>
                                  <a:ea typeface="宋体" panose="02010600030101010101" pitchFamily="2" charset="-122"/>
                                </a:rPr>
                                <m:t>2</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+2</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3</m:t>
                                  </m:r>
                                </m:sub>
                              </m:sSub>
                              <m:r>
                                <a:rPr lang="en-US" altLang="zh-CN" b="0" i="1" smtClean="0">
                                  <a:latin typeface="Cambria Math" panose="02040503050406030204" pitchFamily="18" charset="0"/>
                                  <a:ea typeface="宋体" panose="02010600030101010101" pitchFamily="2" charset="-122"/>
                                </a:rPr>
                                <m:t>=5</m:t>
                              </m:r>
                            </m:e>
                            <m:e>
                              <m:r>
                                <a:rPr lang="en-US" altLang="zh-CN" b="0" i="1" smtClean="0">
                                  <a:latin typeface="Cambria Math" panose="02040503050406030204" pitchFamily="18" charset="0"/>
                                  <a:ea typeface="宋体" panose="02010600030101010101" pitchFamily="2" charset="-122"/>
                                </a:rPr>
                                <m:t>4</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+2</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+5</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3</m:t>
                                  </m:r>
                                </m:sub>
                              </m:sSub>
                              <m:r>
                                <a:rPr lang="en-US" altLang="zh-CN" b="0" i="1" smtClean="0">
                                  <a:latin typeface="Cambria Math" panose="02040503050406030204" pitchFamily="18" charset="0"/>
                                  <a:ea typeface="宋体" panose="02010600030101010101" pitchFamily="2" charset="-122"/>
                                </a:rPr>
                                <m:t>=4</m:t>
                              </m:r>
                            </m:e>
                          </m:eqArr>
                        </m:e>
                      </m:d>
                    </m:oMath>
                  </m:oMathPara>
                </a14:m>
                <a:endParaRPr lang="en-US" altLang="zh-CN">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BB3021DB-B756-4CB9-9E3C-B9E460B6C79F}"/>
                  </a:ext>
                </a:extLst>
              </p:cNvPr>
              <p:cNvSpPr txBox="1">
                <a:spLocks noRot="1" noChangeAspect="1" noMove="1" noResize="1" noEditPoints="1" noAdjustHandles="1" noChangeArrowheads="1" noChangeShapeType="1" noTextEdit="1"/>
              </p:cNvSpPr>
              <p:nvPr/>
            </p:nvSpPr>
            <p:spPr>
              <a:xfrm>
                <a:off x="1129628" y="2091826"/>
                <a:ext cx="2274159" cy="976614"/>
              </a:xfrm>
              <a:prstGeom prst="rect">
                <a:avLst/>
              </a:prstGeom>
              <a:blipFill>
                <a:blip r:embed="rId9"/>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17006311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p:sp>
        <p:nvSpPr>
          <p:cNvPr id="6" name="文本框 5">
            <a:extLst>
              <a:ext uri="{FF2B5EF4-FFF2-40B4-BE49-F238E27FC236}">
                <a16:creationId xmlns:a16="http://schemas.microsoft.com/office/drawing/2014/main" id="{415BA669-7BB9-40DA-973B-6ED02D4C5E00}"/>
              </a:ext>
            </a:extLst>
          </p:cNvPr>
          <p:cNvSpPr txBox="1"/>
          <p:nvPr/>
        </p:nvSpPr>
        <p:spPr>
          <a:xfrm>
            <a:off x="5360567" y="1859339"/>
            <a:ext cx="6424990" cy="3139321"/>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r>
              <a:rPr lang="en-US" altLang="zh-CN" sz="1100" kern="0">
                <a:solidFill>
                  <a:srgbClr val="008000"/>
                </a:solidFill>
                <a:latin typeface="Consolas" panose="020B0609020204030204" pitchFamily="49" charset="0"/>
                <a:cs typeface="新宋体" panose="02010609030101010101" pitchFamily="49" charset="-122"/>
              </a:rPr>
              <a:t>/*</a:t>
            </a:r>
            <a:r>
              <a:rPr lang="zh-CN"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高斯消元，系数矩阵为</a:t>
            </a:r>
            <a:r>
              <a:rPr lang="en-US"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a[i][j],i=1</a:t>
            </a:r>
            <a:r>
              <a:rPr lang="zh-CN"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a:t>
            </a:r>
            <a:r>
              <a:rPr lang="en-US"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n,j=1</a:t>
            </a:r>
            <a:r>
              <a:rPr lang="zh-CN"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a:t>
            </a:r>
            <a:r>
              <a:rPr lang="en-US"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n,</a:t>
            </a:r>
            <a:r>
              <a:rPr lang="zh-CN"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常数为</a:t>
            </a:r>
            <a:r>
              <a:rPr lang="en-US"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a[i][n+1],i=1</a:t>
            </a:r>
            <a:r>
              <a:rPr lang="zh-CN"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a:t>
            </a:r>
            <a:r>
              <a:rPr lang="en-US"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n</a:t>
            </a:r>
            <a:r>
              <a:rPr lang="zh-CN"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，返回值为是否有</a:t>
            </a:r>
            <a:r>
              <a:rPr lang="zh-CN" altLang="en-US"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唯一</a:t>
            </a:r>
            <a:r>
              <a:rPr lang="zh-CN"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解，答案</a:t>
            </a:r>
            <a:r>
              <a:rPr lang="zh-CN" altLang="en-US"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存在</a:t>
            </a:r>
            <a:r>
              <a:rPr lang="en-US" altLang="zh-CN" sz="1100" kern="0">
                <a:solidFill>
                  <a:srgbClr val="008000"/>
                </a:solidFill>
                <a:latin typeface="Consolas" panose="020B0609020204030204" pitchFamily="49" charset="0"/>
                <a:ea typeface="新宋体" panose="02010609030101010101" pitchFamily="49" charset="-122"/>
                <a:cs typeface="新宋体" panose="02010609030101010101" pitchFamily="49" charset="-122"/>
              </a:rPr>
              <a:t>a[i][n+1]*/</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double</a:t>
            </a:r>
            <a:r>
              <a:rPr lang="en-US" altLang="zh-CN" sz="1100" kern="0">
                <a:solidFill>
                  <a:srgbClr val="000000"/>
                </a:solidFill>
                <a:latin typeface="Consolas" panose="020B0609020204030204" pitchFamily="49" charset="0"/>
                <a:cs typeface="新宋体" panose="02010609030101010101" pitchFamily="49" charset="-122"/>
              </a:rPr>
              <a:t> a[15][15], del;</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double</a:t>
            </a:r>
            <a:r>
              <a:rPr lang="en-US" altLang="zh-CN" sz="1100" kern="0">
                <a:solidFill>
                  <a:srgbClr val="000000"/>
                </a:solidFill>
                <a:latin typeface="Consolas" panose="020B0609020204030204" pitchFamily="49" charset="0"/>
                <a:cs typeface="新宋体" panose="02010609030101010101" pitchFamily="49" charset="-122"/>
              </a:rPr>
              <a:t> eps = 1e-6;</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FF"/>
                </a:solidFill>
                <a:latin typeface="Consolas" panose="020B0609020204030204" pitchFamily="49" charset="0"/>
                <a:cs typeface="新宋体" panose="02010609030101010101" pitchFamily="49" charset="-122"/>
              </a:rPr>
              <a:t>bool</a:t>
            </a:r>
            <a:r>
              <a:rPr lang="en-US" altLang="zh-CN" sz="1100" kern="0">
                <a:solidFill>
                  <a:srgbClr val="000000"/>
                </a:solidFill>
                <a:latin typeface="Consolas" panose="020B0609020204030204" pitchFamily="49" charset="0"/>
                <a:cs typeface="新宋体" panose="02010609030101010101" pitchFamily="49" charset="-122"/>
              </a:rPr>
              <a:t> gauss(</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i = 1; i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i++)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k = 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j = i + 1; j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j++)</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(fabs(a[j][i]) &gt; fabs(a[k][i]))k = j;</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(fabs(del = a[k][i]) &lt; eps)</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0;</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j = i; j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+ 1; j++)swap(a[i][j], a[k][j]);</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j = i; j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+ 1; j++)a[i][j] /= del;</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(k = 1; k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k++)</a:t>
            </a:r>
            <a:r>
              <a:rPr lang="en-US" altLang="zh-CN" sz="1100" kern="0">
                <a:solidFill>
                  <a:srgbClr val="0000FF"/>
                </a:solidFill>
                <a:latin typeface="Consolas" panose="020B0609020204030204" pitchFamily="49" charset="0"/>
                <a:cs typeface="新宋体" panose="02010609030101010101" pitchFamily="49" charset="-122"/>
              </a:rPr>
              <a:t>if</a:t>
            </a:r>
            <a:r>
              <a:rPr lang="en-US" altLang="zh-CN" sz="1100" kern="0">
                <a:solidFill>
                  <a:srgbClr val="000000"/>
                </a:solidFill>
                <a:latin typeface="Consolas" panose="020B0609020204030204" pitchFamily="49" charset="0"/>
                <a:cs typeface="新宋体" panose="02010609030101010101" pitchFamily="49" charset="-122"/>
              </a:rPr>
              <a:t> (k != i)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del = a[k][i];</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for</a:t>
            </a:r>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int</a:t>
            </a:r>
            <a:r>
              <a:rPr lang="en-US" altLang="zh-CN" sz="1100" kern="0">
                <a:solidFill>
                  <a:srgbClr val="000000"/>
                </a:solidFill>
                <a:latin typeface="Consolas" panose="020B0609020204030204" pitchFamily="49" charset="0"/>
                <a:cs typeface="新宋体" panose="02010609030101010101" pitchFamily="49" charset="-122"/>
              </a:rPr>
              <a:t> j = i; j &lt;= </a:t>
            </a:r>
            <a:r>
              <a:rPr lang="en-US" altLang="zh-CN" sz="1100" kern="0">
                <a:solidFill>
                  <a:srgbClr val="808080"/>
                </a:solidFill>
                <a:latin typeface="Consolas" panose="020B0609020204030204" pitchFamily="49" charset="0"/>
                <a:cs typeface="新宋体" panose="02010609030101010101" pitchFamily="49" charset="-122"/>
              </a:rPr>
              <a:t>n</a:t>
            </a:r>
            <a:r>
              <a:rPr lang="en-US" altLang="zh-CN" sz="1100" kern="0">
                <a:solidFill>
                  <a:srgbClr val="000000"/>
                </a:solidFill>
                <a:latin typeface="Consolas" panose="020B0609020204030204" pitchFamily="49" charset="0"/>
                <a:cs typeface="新宋体" panose="02010609030101010101" pitchFamily="49" charset="-122"/>
              </a:rPr>
              <a:t> + 1; j++)a[k][j] -= a[i][j] * del;</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endParaRPr lang="zh-CN" altLang="zh-CN" sz="1100" kern="100">
              <a:latin typeface="Consolas" panose="020B0609020204030204" pitchFamily="49" charset="0"/>
              <a:cs typeface="Times New Roman" panose="02020603050405020304" pitchFamily="18" charset="0"/>
            </a:endParaRPr>
          </a:p>
          <a:p>
            <a:r>
              <a:rPr lang="en-US" altLang="zh-CN" sz="1100" kern="0">
                <a:solidFill>
                  <a:srgbClr val="000000"/>
                </a:solidFill>
                <a:latin typeface="Consolas" panose="020B0609020204030204" pitchFamily="49" charset="0"/>
                <a:cs typeface="新宋体" panose="02010609030101010101" pitchFamily="49" charset="-122"/>
              </a:rPr>
              <a:t>    </a:t>
            </a:r>
            <a:r>
              <a:rPr lang="en-US" altLang="zh-CN" sz="1100" kern="0">
                <a:solidFill>
                  <a:srgbClr val="0000FF"/>
                </a:solidFill>
                <a:latin typeface="Consolas" panose="020B0609020204030204" pitchFamily="49" charset="0"/>
                <a:cs typeface="新宋体" panose="02010609030101010101" pitchFamily="49" charset="-122"/>
              </a:rPr>
              <a:t>return</a:t>
            </a:r>
            <a:r>
              <a:rPr lang="en-US" altLang="zh-CN" sz="1100" kern="0">
                <a:solidFill>
                  <a:srgbClr val="000000"/>
                </a:solidFill>
                <a:latin typeface="Consolas" panose="020B0609020204030204" pitchFamily="49" charset="0"/>
                <a:cs typeface="新宋体" panose="02010609030101010101" pitchFamily="49" charset="-122"/>
              </a:rPr>
              <a:t> 1;</a:t>
            </a:r>
            <a:endParaRPr lang="zh-CN" altLang="zh-CN" sz="1100" kern="100">
              <a:latin typeface="Consolas" panose="020B0609020204030204" pitchFamily="49" charset="0"/>
              <a:cs typeface="Times New Roman" panose="02020603050405020304" pitchFamily="18" charset="0"/>
            </a:endParaRPr>
          </a:p>
          <a:p>
            <a:pPr algn="just">
              <a:spcAft>
                <a:spcPts val="0"/>
              </a:spcAft>
            </a:pPr>
            <a:r>
              <a:rPr lang="en-US" altLang="zh-CN" sz="1100" kern="0">
                <a:solidFill>
                  <a:srgbClr val="000000"/>
                </a:solidFill>
                <a:latin typeface="Consolas" panose="020B0609020204030204" pitchFamily="49" charset="0"/>
                <a:cs typeface="新宋体" panose="02010609030101010101" pitchFamily="49" charset="-122"/>
              </a:rPr>
              <a:t>}</a:t>
            </a:r>
            <a:endParaRPr lang="zh-CN" altLang="zh-CN" sz="1100" kern="10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6141346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5113053" y="1997839"/>
                <a:ext cx="6690258" cy="2862322"/>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矩阵的逆</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如果求出系数矩阵的逆</a:t>
                </a:r>
                <a14:m>
                  <m:oMath xmlns:m="http://schemas.openxmlformats.org/officeDocument/2006/math">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𝐴</m:t>
                        </m:r>
                      </m:e>
                      <m:sup>
                        <m:r>
                          <a:rPr lang="en-US" altLang="zh-CN" b="0" i="1" smtClean="0">
                            <a:latin typeface="Cambria Math" panose="02040503050406030204" pitchFamily="18" charset="0"/>
                            <a:ea typeface="宋体" panose="02010600030101010101" pitchFamily="2" charset="-122"/>
                          </a:rPr>
                          <m:t>−1</m:t>
                        </m:r>
                      </m:sup>
                    </m:sSup>
                  </m:oMath>
                </a14:m>
                <a:r>
                  <a:rPr lang="zh-CN" altLang="en-US" dirty="0">
                    <a:latin typeface="宋体" panose="02010600030101010101" pitchFamily="2" charset="-122"/>
                    <a:ea typeface="宋体" panose="02010600030101010101" pitchFamily="2" charset="-122"/>
                  </a:rPr>
                  <a:t>，即可通过矩阵乘法求解，得</a:t>
                </a:r>
                <a:endParaRPr lang="en-US" altLang="zh-CN" b="0" i="1" dirty="0">
                  <a:latin typeface="Cambria Math" panose="02040503050406030204" pitchFamily="18" charset="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𝑋</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𝐴</m:t>
                          </m:r>
                        </m:e>
                        <m:sup>
                          <m:r>
                            <a:rPr lang="en-US" altLang="zh-CN" b="0" i="1" smtClean="0">
                              <a:latin typeface="Cambria Math" panose="02040503050406030204" pitchFamily="18" charset="0"/>
                              <a:ea typeface="宋体" panose="02010600030101010101" pitchFamily="2" charset="-122"/>
                            </a:rPr>
                            <m:t>−1</m:t>
                          </m:r>
                        </m:sup>
                      </m:sSup>
                      <m:r>
                        <a:rPr lang="en-US" altLang="zh-CN" b="0" i="1" smtClean="0">
                          <a:latin typeface="Cambria Math" panose="02040503050406030204" pitchFamily="18" charset="0"/>
                          <a:ea typeface="宋体" panose="02010600030101010101" pitchFamily="2" charset="-122"/>
                        </a:rPr>
                        <m:t>𝐵</m:t>
                      </m:r>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高斯消元是对矩阵</a:t>
                </a:r>
                <a14:m>
                  <m:oMath xmlns:m="http://schemas.openxmlformats.org/officeDocument/2006/math">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𝐴</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𝐵</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进行操作的，用同样的方法对矩阵</a:t>
                </a:r>
                <a14:m>
                  <m:oMath xmlns:m="http://schemas.openxmlformats.org/officeDocument/2006/math">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𝐴</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𝐸</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进行操作，左半部分变为单位矩阵的同时，右半部分变为</a:t>
                </a:r>
                <a14:m>
                  <m:oMath xmlns:m="http://schemas.openxmlformats.org/officeDocument/2006/math">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𝐴</m:t>
                        </m:r>
                      </m:e>
                      <m:sup>
                        <m:r>
                          <a:rPr lang="en-US" altLang="zh-CN" i="1">
                            <a:latin typeface="Cambria Math" panose="02040503050406030204" pitchFamily="18" charset="0"/>
                            <a:ea typeface="宋体" panose="02010600030101010101" pitchFamily="2" charset="-122"/>
                          </a:rPr>
                          <m:t>−1</m:t>
                        </m:r>
                      </m:sup>
                    </m:sSup>
                  </m:oMath>
                </a14:m>
                <a:r>
                  <a:rPr lang="zh-CN" altLang="en-US" dirty="0">
                    <a:latin typeface="宋体" panose="02010600030101010101" pitchFamily="2" charset="-122"/>
                    <a:ea typeface="宋体" panose="02010600030101010101" pitchFamily="2" charset="-122"/>
                  </a:rPr>
                  <a:t>，这种求逆的方法本质上和高斯消元是相同的</a:t>
                </a:r>
                <a:endParaRPr lang="en-US" altLang="zh-CN" dirty="0">
                  <a:latin typeface="宋体" panose="02010600030101010101" pitchFamily="2" charset="-122"/>
                  <a:ea typeface="宋体" panose="02010600030101010101" pitchFamily="2" charset="-122"/>
                </a:endParaRPr>
              </a:p>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反演</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r>
                  <a:rPr lang="zh-CN" altLang="en-US" dirty="0">
                    <a:latin typeface="宋体" panose="02010600030101010101" pitchFamily="2" charset="-122"/>
                    <a:ea typeface="宋体" panose="02010600030101010101" pitchFamily="2" charset="-122"/>
                  </a:rPr>
                  <a:t>对于一般的线性方程组，用高斯消元求解需要</a:t>
                </a:r>
                <a14:m>
                  <m:oMath xmlns:m="http://schemas.openxmlformats.org/officeDocument/2006/math">
                    <m:r>
                      <a:rPr lang="en-US" altLang="zh-CN" i="1">
                        <a:latin typeface="Cambria Math" panose="02040503050406030204" pitchFamily="18" charset="0"/>
                        <a:ea typeface="宋体" panose="02010600030101010101" pitchFamily="2" charset="-122"/>
                      </a:rPr>
                      <m:t>𝑂</m:t>
                    </m:r>
                    <m:r>
                      <a:rPr lang="en-US" altLang="zh-CN" i="1">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𝑛</m:t>
                        </m:r>
                      </m:e>
                      <m:sup>
                        <m:r>
                          <a:rPr lang="en-US" altLang="zh-CN" i="1">
                            <a:latin typeface="Cambria Math" panose="02040503050406030204" pitchFamily="18" charset="0"/>
                            <a:ea typeface="宋体" panose="02010600030101010101" pitchFamily="2" charset="-122"/>
                          </a:rPr>
                          <m:t>3</m:t>
                        </m:r>
                      </m:sup>
                    </m:sSup>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的复杂度，但当系数矩阵</a:t>
                </a:r>
                <a14:m>
                  <m:oMath xmlns:m="http://schemas.openxmlformats.org/officeDocument/2006/math">
                    <m:r>
                      <a:rPr lang="en-US" altLang="zh-CN" i="1">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具有某些特性时，可以用数学方法进行优化，达到更低的复杂度，这个过程常被成为“反演”</a:t>
                </a:r>
                <a:endParaRPr lang="en-US" altLang="zh-CN"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5113053" y="1997839"/>
                <a:ext cx="6690258" cy="2862322"/>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1386025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854" y="249383"/>
            <a:ext cx="1723549" cy="461665"/>
          </a:xfrm>
          <a:prstGeom prst="rect">
            <a:avLst/>
          </a:prstGeom>
          <a:noFill/>
        </p:spPr>
        <p:txBody>
          <a:bodyPr wrap="none" rtlCol="0">
            <a:spAutoFit/>
          </a:bodyPr>
          <a:lstStyle/>
          <a:p>
            <a:r>
              <a:rPr lang="zh-CN" altLang="en-US" sz="2400">
                <a:solidFill>
                  <a:schemeClr val="bg1"/>
                </a:solidFill>
                <a:latin typeface="造字工房童真（非商用）常规体" pitchFamily="2" charset="-122"/>
                <a:ea typeface="造字工房童真（非商用）常规体" pitchFamily="2" charset="-122"/>
              </a:rPr>
              <a:t>线性方程组</a:t>
            </a:r>
            <a:endParaRPr lang="zh-CN" altLang="en-US" sz="2400" dirty="0">
              <a:solidFill>
                <a:schemeClr val="bg1"/>
              </a:solidFill>
              <a:latin typeface="造字工房童真（非商用）常规体" pitchFamily="2" charset="-122"/>
              <a:ea typeface="造字工房童真（非商用）常规体" pitchFamily="2" charset="-122"/>
            </a:endParaRPr>
          </a:p>
        </p:txBody>
      </p:sp>
      <mc:AlternateContent xmlns:mc="http://schemas.openxmlformats.org/markup-compatibility/2006" xmlns:a14="http://schemas.microsoft.com/office/drawing/2010/main">
        <mc:Choice Requires="a14">
          <p:sp>
            <p:nvSpPr>
              <p:cNvPr id="3" name="文本框 2">
                <a:extLst/>
              </p:cNvPr>
              <p:cNvSpPr txBox="1"/>
              <p:nvPr/>
            </p:nvSpPr>
            <p:spPr>
              <a:xfrm>
                <a:off x="3677767" y="318052"/>
                <a:ext cx="8179267" cy="6221896"/>
              </a:xfrm>
              <a:prstGeom prst="rect">
                <a:avLst/>
              </a:prstGeom>
              <a:solidFill>
                <a:srgbClr val="FFF9F0"/>
              </a:solidFill>
              <a:effectLst>
                <a:outerShdw blurRad="127000" dir="2700000" algn="tl" rotWithShape="0">
                  <a:prstClr val="black">
                    <a:alpha val="40000"/>
                  </a:prstClr>
                </a:outerShdw>
              </a:effectLst>
            </p:spPr>
            <p:txBody>
              <a:bodyPr wrap="square" rtlCol="0">
                <a:spAutoFit/>
              </a:bodyPr>
              <a:lstStyle/>
              <a:p>
                <a:pPr algn="just"/>
                <a:r>
                  <a:rPr lang="zh-CN" altLang="en-US" b="1" dirty="0">
                    <a:solidFill>
                      <a:schemeClr val="accent2">
                        <a:lumMod val="75000"/>
                      </a:schemeClr>
                    </a:solidFill>
                    <a:latin typeface="小米兰亭_GB外压缩" panose="03000502000000000000" pitchFamily="66" charset="-122"/>
                    <a:ea typeface="小米兰亭_GB外压缩" panose="03000502000000000000" pitchFamily="66" charset="-122"/>
                  </a:rPr>
                  <a:t>二项式反演</a:t>
                </a:r>
                <a:endParaRPr lang="en-US" altLang="zh-CN" b="1" dirty="0">
                  <a:solidFill>
                    <a:schemeClr val="accent2">
                      <a:lumMod val="75000"/>
                    </a:schemeClr>
                  </a:solidFill>
                  <a:latin typeface="小米兰亭_GB外压缩" panose="03000502000000000000" pitchFamily="66" charset="-122"/>
                  <a:ea typeface="小米兰亭_GB外压缩" panose="03000502000000000000" pitchFamily="66" charset="-122"/>
                </a:endParaRPr>
              </a:p>
              <a:p>
                <a:pPr algn="just"/>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𝑔</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𝑛</m:t>
                          </m:r>
                        </m:e>
                      </m:d>
                      <m:r>
                        <a:rPr lang="en-US" altLang="zh-CN" b="0" i="1" smtClean="0">
                          <a:latin typeface="Cambria Math" panose="02040503050406030204" pitchFamily="18" charset="0"/>
                          <a:ea typeface="宋体" panose="02010600030101010101" pitchFamily="2" charset="-122"/>
                        </a:rPr>
                        <m:t>=</m:t>
                      </m:r>
                      <m:nary>
                        <m:naryPr>
                          <m:chr m:val="∑"/>
                          <m:ctrlPr>
                            <a:rPr lang="en-US" altLang="zh-CN" b="0"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=0</m:t>
                          </m:r>
                        </m:sub>
                        <m:sup>
                          <m:r>
                            <a:rPr lang="en-US" altLang="zh-CN" b="0" i="1" smtClean="0">
                              <a:latin typeface="Cambria Math" panose="02040503050406030204" pitchFamily="18" charset="0"/>
                              <a:ea typeface="宋体" panose="02010600030101010101" pitchFamily="2" charset="-122"/>
                            </a:rPr>
                            <m:t>𝑛</m:t>
                          </m:r>
                        </m:sup>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𝑛</m:t>
                              </m:r>
                            </m:sub>
                            <m:sup>
                              <m:r>
                                <a:rPr lang="en-US" altLang="zh-CN" b="0" i="1" smtClean="0">
                                  <a:latin typeface="Cambria Math" panose="02040503050406030204" pitchFamily="18" charset="0"/>
                                  <a:ea typeface="宋体" panose="02010600030101010101" pitchFamily="2" charset="-122"/>
                                </a:rPr>
                                <m:t>𝑖</m:t>
                              </m:r>
                            </m:sup>
                          </m:sSubSup>
                          <m:r>
                            <a:rPr lang="en-US" altLang="zh-CN" b="0" i="1" smtClean="0">
                              <a:latin typeface="Cambria Math" panose="02040503050406030204" pitchFamily="18" charset="0"/>
                              <a:ea typeface="宋体" panose="02010600030101010101" pitchFamily="2" charset="-122"/>
                            </a:rPr>
                            <m:t>𝑓</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e>
                      </m:nary>
                      <m:r>
                        <a:rPr lang="zh-CN" altLang="en-US" dirty="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𝑓</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e>
                      </m:d>
                      <m:r>
                        <a:rPr lang="en-US" altLang="zh-CN" i="1">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𝑛</m:t>
                          </m:r>
                        </m:sup>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𝑛</m:t>
                              </m:r>
                            </m:sub>
                            <m:sup>
                              <m:r>
                                <a:rPr lang="en-US" altLang="zh-CN" i="1">
                                  <a:latin typeface="Cambria Math" panose="02040503050406030204" pitchFamily="18" charset="0"/>
                                  <a:ea typeface="宋体" panose="02010600030101010101" pitchFamily="2" charset="-122"/>
                                </a:rPr>
                                <m:t>𝑖</m:t>
                              </m:r>
                            </m:sup>
                          </m:sSubSup>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e>
                              </m:d>
                            </m:e>
                            <m:sup>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sup>
                          </m:sSup>
                          <m:r>
                            <a:rPr lang="en-US" altLang="zh-CN" b="0" i="1" smtClean="0">
                              <a:latin typeface="Cambria Math" panose="02040503050406030204" pitchFamily="18" charset="0"/>
                              <a:ea typeface="宋体" panose="02010600030101010101" pitchFamily="2" charset="-122"/>
                            </a:rPr>
                            <m:t>𝑔</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e>
                      </m:nary>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证 只需证</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宋体" panose="02010600030101010101" pitchFamily="2" charset="-122"/>
                            </a:rPr>
                          </m:ctrlPr>
                        </m:sSupPr>
                        <m:e>
                          <m:d>
                            <m:dPr>
                              <m:ctrlPr>
                                <a:rPr lang="en-US" altLang="zh-CN" i="1" smtClean="0">
                                  <a:latin typeface="Cambria Math" panose="02040503050406030204" pitchFamily="18" charset="0"/>
                                  <a:ea typeface="宋体" panose="02010600030101010101" pitchFamily="2" charset="-122"/>
                                </a:rPr>
                              </m:ctrlPr>
                            </m:dPr>
                            <m:e>
                              <m:m>
                                <m:mPr>
                                  <m:mcs>
                                    <m:mc>
                                      <m:mcPr>
                                        <m:count m:val="5"/>
                                        <m:mcJc m:val="center"/>
                                      </m:mcPr>
                                    </m:mc>
                                  </m:mcs>
                                  <m:ctrlPr>
                                    <a:rPr lang="en-US" altLang="zh-CN" i="1" smtClean="0">
                                      <a:latin typeface="Cambria Math" panose="02040503050406030204" pitchFamily="18" charset="0"/>
                                      <a:ea typeface="宋体" panose="02010600030101010101" pitchFamily="2" charset="-122"/>
                                    </a:rPr>
                                  </m:ctrlPr>
                                </m:mPr>
                                <m:mr>
                                  <m:e>
                                    <m:sSubSup>
                                      <m:sSubSupPr>
                                        <m:ctrlPr>
                                          <a:rPr lang="en-US" altLang="zh-CN" b="0" i="1" smtClean="0">
                                            <a:latin typeface="Cambria Math" panose="02040503050406030204" pitchFamily="18" charset="0"/>
                                            <a:ea typeface="宋体" panose="02010600030101010101" pitchFamily="2" charset="-122"/>
                                          </a:rPr>
                                        </m:ctrlPr>
                                      </m:sSubSupPr>
                                      <m:e>
                                        <m:r>
                                          <m:rPr>
                                            <m:brk m:alnAt="7"/>
                                          </m:rPr>
                                          <a:rPr lang="en-US" altLang="zh-CN" b="0" i="1" smtClean="0">
                                            <a:latin typeface="Cambria Math" panose="02040503050406030204" pitchFamily="18" charset="0"/>
                                            <a:ea typeface="宋体" panose="02010600030101010101" pitchFamily="2" charset="-122"/>
                                          </a:rPr>
                                          <m:t>𝐶</m:t>
                                        </m:r>
                                      </m:e>
                                      <m:sub>
                                        <m:r>
                                          <m:rPr>
                                            <m:brk m:alnAt="7"/>
                                          </m:rPr>
                                          <a:rPr lang="en-US" altLang="zh-CN" b="0" i="1" smtClean="0">
                                            <a:latin typeface="Cambria Math" panose="02040503050406030204" pitchFamily="18" charset="0"/>
                                            <a:ea typeface="宋体" panose="02010600030101010101" pitchFamily="2" charset="-122"/>
                                          </a:rPr>
                                          <m:t>0</m:t>
                                        </m:r>
                                      </m:sub>
                                      <m:sup>
                                        <m:r>
                                          <m:rPr>
                                            <m:brk m:alnAt="7"/>
                                          </m:rPr>
                                          <a:rPr lang="en-US" altLang="zh-CN" b="0" i="1" smtClean="0">
                                            <a:latin typeface="Cambria Math" panose="02040503050406030204" pitchFamily="18" charset="0"/>
                                            <a:ea typeface="宋体" panose="02010600030101010101" pitchFamily="2" charset="-122"/>
                                          </a:rPr>
                                          <m:t>0</m:t>
                                        </m:r>
                                      </m:sup>
                                    </m:sSubSup>
                                  </m:e>
                                  <m:e>
                                    <m:r>
                                      <a:rPr lang="en-US" altLang="zh-CN" b="0" i="1" smtClean="0">
                                        <a:latin typeface="Cambria Math" panose="02040503050406030204" pitchFamily="18" charset="0"/>
                                        <a:ea typeface="宋体" panose="02010600030101010101" pitchFamily="2" charset="-122"/>
                                      </a:rPr>
                                      <m:t>0</m:t>
                                    </m:r>
                                  </m:e>
                                  <m:e>
                                    <m:r>
                                      <a:rPr lang="en-US" altLang="zh-CN" b="0" i="1" smtClean="0">
                                        <a:latin typeface="Cambria Math" panose="02040503050406030204" pitchFamily="18" charset="0"/>
                                        <a:ea typeface="宋体" panose="02010600030101010101" pitchFamily="2" charset="-122"/>
                                      </a:rPr>
                                      <m:t>0</m:t>
                                    </m:r>
                                  </m:e>
                                  <m:e>
                                    <m:r>
                                      <a:rPr lang="en-US" altLang="zh-CN" i="1">
                                        <a:latin typeface="Cambria Math" panose="02040503050406030204" pitchFamily="18" charset="0"/>
                                        <a:ea typeface="宋体" panose="02010600030101010101" pitchFamily="2" charset="-122"/>
                                      </a:rPr>
                                      <m:t>⋯</m:t>
                                    </m:r>
                                  </m:e>
                                  <m:e>
                                    <m:r>
                                      <a:rPr lang="en-US" altLang="zh-CN" b="0" i="1" smtClean="0">
                                        <a:latin typeface="Cambria Math" panose="02040503050406030204" pitchFamily="18" charset="0"/>
                                        <a:ea typeface="宋体" panose="02010600030101010101" pitchFamily="2" charset="-122"/>
                                      </a:rPr>
                                      <m:t>0</m:t>
                                    </m:r>
                                  </m:e>
                                </m:mr>
                                <m:mr>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0</m:t>
                                        </m:r>
                                      </m:sup>
                                    </m:sSubSup>
                                  </m:e>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1</m:t>
                                        </m:r>
                                      </m:sup>
                                    </m:sSubSup>
                                  </m:e>
                                  <m:e>
                                    <m:r>
                                      <a:rPr lang="en-US" altLang="zh-CN" b="0" i="1" smtClean="0">
                                        <a:latin typeface="Cambria Math" panose="02040503050406030204" pitchFamily="18" charset="0"/>
                                        <a:ea typeface="宋体" panose="02010600030101010101" pitchFamily="2" charset="-122"/>
                                      </a:rPr>
                                      <m:t>0</m:t>
                                    </m:r>
                                  </m:e>
                                  <m:e>
                                    <m:r>
                                      <a:rPr lang="en-US" altLang="zh-CN" i="1" smtClean="0">
                                        <a:latin typeface="Cambria Math" panose="02040503050406030204" pitchFamily="18" charset="0"/>
                                        <a:ea typeface="宋体" panose="02010600030101010101" pitchFamily="2" charset="-122"/>
                                      </a:rPr>
                                      <m:t>⋯</m:t>
                                    </m:r>
                                  </m:e>
                                  <m:e>
                                    <m:r>
                                      <a:rPr lang="en-US" altLang="zh-CN" b="0" i="1" smtClean="0">
                                        <a:latin typeface="Cambria Math" panose="02040503050406030204" pitchFamily="18" charset="0"/>
                                        <a:ea typeface="宋体" panose="02010600030101010101" pitchFamily="2" charset="-122"/>
                                      </a:rPr>
                                      <m:t>0</m:t>
                                    </m:r>
                                  </m:e>
                                </m:mr>
                                <m:mr>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2</m:t>
                                        </m:r>
                                      </m:sub>
                                      <m:sup>
                                        <m:r>
                                          <a:rPr lang="en-US" altLang="zh-CN" b="0" i="1" smtClean="0">
                                            <a:latin typeface="Cambria Math" panose="02040503050406030204" pitchFamily="18" charset="0"/>
                                            <a:ea typeface="宋体" panose="02010600030101010101" pitchFamily="2" charset="-122"/>
                                          </a:rPr>
                                          <m:t>0</m:t>
                                        </m:r>
                                      </m:sup>
                                    </m:sSubSup>
                                  </m:e>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2</m:t>
                                        </m:r>
                                      </m:sub>
                                      <m:sup>
                                        <m:r>
                                          <a:rPr lang="en-US" altLang="zh-CN" b="0" i="1" smtClean="0">
                                            <a:latin typeface="Cambria Math" panose="02040503050406030204" pitchFamily="18" charset="0"/>
                                            <a:ea typeface="宋体" panose="02010600030101010101" pitchFamily="2" charset="-122"/>
                                          </a:rPr>
                                          <m:t>1</m:t>
                                        </m:r>
                                      </m:sup>
                                    </m:sSubSup>
                                  </m:e>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2</m:t>
                                        </m:r>
                                      </m:sub>
                                      <m:sup>
                                        <m:r>
                                          <a:rPr lang="en-US" altLang="zh-CN" b="0" i="1" smtClean="0">
                                            <a:latin typeface="Cambria Math" panose="02040503050406030204" pitchFamily="18" charset="0"/>
                                            <a:ea typeface="宋体" panose="02010600030101010101" pitchFamily="2" charset="-122"/>
                                          </a:rPr>
                                          <m:t>2</m:t>
                                        </m:r>
                                      </m:sup>
                                    </m:sSubSup>
                                  </m:e>
                                  <m:e>
                                    <m:r>
                                      <a:rPr lang="en-US" altLang="zh-CN" i="1">
                                        <a:latin typeface="Cambria Math" panose="02040503050406030204" pitchFamily="18" charset="0"/>
                                        <a:ea typeface="宋体" panose="02010600030101010101" pitchFamily="2" charset="-122"/>
                                      </a:rPr>
                                      <m:t>⋯</m:t>
                                    </m:r>
                                  </m:e>
                                  <m:e>
                                    <m:r>
                                      <a:rPr lang="en-US" altLang="zh-CN" b="0" i="1" smtClean="0">
                                        <a:latin typeface="Cambria Math" panose="02040503050406030204" pitchFamily="18" charset="0"/>
                                        <a:ea typeface="宋体" panose="02010600030101010101" pitchFamily="2" charset="-122"/>
                                      </a:rPr>
                                      <m:t>0</m:t>
                                    </m:r>
                                  </m:e>
                                </m:mr>
                                <m:mr>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m:t>
                                    </m:r>
                                  </m:e>
                                  <m:e>
                                    <m:r>
                                      <a:rPr lang="en-US" altLang="zh-CN" i="1" smtClean="0">
                                        <a:latin typeface="Cambria Math" panose="02040503050406030204" pitchFamily="18" charset="0"/>
                                        <a:ea typeface="宋体" panose="02010600030101010101" pitchFamily="2" charset="-122"/>
                                      </a:rPr>
                                      <m:t>⋮</m:t>
                                    </m:r>
                                  </m:e>
                                  <m:e>
                                    <m:r>
                                      <a:rPr lang="en-US" altLang="zh-CN" i="1" smtClean="0">
                                        <a:latin typeface="Cambria Math" panose="02040503050406030204" pitchFamily="18" charset="0"/>
                                        <a:ea typeface="宋体" panose="02010600030101010101" pitchFamily="2" charset="-122"/>
                                      </a:rPr>
                                      <m:t>⋱</m:t>
                                    </m:r>
                                  </m:e>
                                  <m:e>
                                    <m:r>
                                      <a:rPr lang="en-US" altLang="zh-CN" i="1" smtClean="0">
                                        <a:latin typeface="Cambria Math" panose="02040503050406030204" pitchFamily="18" charset="0"/>
                                        <a:ea typeface="宋体" panose="02010600030101010101" pitchFamily="2" charset="-122"/>
                                      </a:rPr>
                                      <m:t>⋮</m:t>
                                    </m:r>
                                  </m:e>
                                </m:mr>
                                <m:mr>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𝑛</m:t>
                                        </m:r>
                                      </m:sub>
                                      <m:sup>
                                        <m:r>
                                          <a:rPr lang="en-US" altLang="zh-CN" b="0" i="1" smtClean="0">
                                            <a:latin typeface="Cambria Math" panose="02040503050406030204" pitchFamily="18" charset="0"/>
                                            <a:ea typeface="宋体" panose="02010600030101010101" pitchFamily="2" charset="-122"/>
                                          </a:rPr>
                                          <m:t>0</m:t>
                                        </m:r>
                                      </m:sup>
                                    </m:sSubSup>
                                  </m:e>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𝑛</m:t>
                                        </m:r>
                                      </m:sub>
                                      <m:sup>
                                        <m:r>
                                          <a:rPr lang="en-US" altLang="zh-CN" b="0" i="1" smtClean="0">
                                            <a:latin typeface="Cambria Math" panose="02040503050406030204" pitchFamily="18" charset="0"/>
                                            <a:ea typeface="宋体" panose="02010600030101010101" pitchFamily="2" charset="-122"/>
                                          </a:rPr>
                                          <m:t>1</m:t>
                                        </m:r>
                                      </m:sup>
                                    </m:sSubSup>
                                  </m:e>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𝑛</m:t>
                                        </m:r>
                                      </m:sub>
                                      <m:sup>
                                        <m:r>
                                          <a:rPr lang="en-US" altLang="zh-CN" b="0" i="1" smtClean="0">
                                            <a:latin typeface="Cambria Math" panose="02040503050406030204" pitchFamily="18" charset="0"/>
                                            <a:ea typeface="宋体" panose="02010600030101010101" pitchFamily="2" charset="-122"/>
                                          </a:rPr>
                                          <m:t>2</m:t>
                                        </m:r>
                                      </m:sup>
                                    </m:sSubSup>
                                  </m:e>
                                  <m:e>
                                    <m:r>
                                      <a:rPr lang="en-US" altLang="zh-CN" i="1" smtClean="0">
                                        <a:latin typeface="Cambria Math" panose="02040503050406030204" pitchFamily="18" charset="0"/>
                                        <a:ea typeface="宋体" panose="02010600030101010101" pitchFamily="2" charset="-122"/>
                                      </a:rPr>
                                      <m:t>⋯</m:t>
                                    </m:r>
                                  </m:e>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𝑛</m:t>
                                        </m:r>
                                      </m:sub>
                                      <m:sup>
                                        <m:r>
                                          <a:rPr lang="en-US" altLang="zh-CN" b="0" i="1" smtClean="0">
                                            <a:latin typeface="Cambria Math" panose="02040503050406030204" pitchFamily="18" charset="0"/>
                                            <a:ea typeface="宋体" panose="02010600030101010101" pitchFamily="2" charset="-122"/>
                                          </a:rPr>
                                          <m:t>𝑛</m:t>
                                        </m:r>
                                      </m:sup>
                                    </m:sSubSup>
                                  </m:e>
                                </m:mr>
                              </m:m>
                            </m:e>
                          </m:d>
                        </m:e>
                        <m:sup>
                          <m:r>
                            <a:rPr lang="en-US" altLang="zh-CN" b="0" i="1" smtClean="0">
                              <a:latin typeface="Cambria Math" panose="02040503050406030204" pitchFamily="18" charset="0"/>
                              <a:ea typeface="宋体" panose="02010600030101010101" pitchFamily="2" charset="-122"/>
                            </a:rPr>
                            <m:t>−1</m:t>
                          </m:r>
                        </m:sup>
                      </m:sSup>
                      <m:r>
                        <a:rPr lang="en-US" altLang="zh-CN" b="0" i="1" smtClean="0">
                          <a:latin typeface="Cambria Math" panose="02040503050406030204" pitchFamily="18" charset="0"/>
                          <a:ea typeface="宋体" panose="02010600030101010101" pitchFamily="2" charset="-122"/>
                        </a:rPr>
                        <m:t>=</m:t>
                      </m:r>
                      <m:d>
                        <m:dPr>
                          <m:ctrlPr>
                            <a:rPr lang="en-US" altLang="zh-CN" i="1">
                              <a:latin typeface="Cambria Math" panose="02040503050406030204" pitchFamily="18" charset="0"/>
                              <a:ea typeface="宋体" panose="02010600030101010101" pitchFamily="2" charset="-122"/>
                            </a:rPr>
                          </m:ctrlPr>
                        </m:dPr>
                        <m:e>
                          <m:m>
                            <m:mPr>
                              <m:mcs>
                                <m:mc>
                                  <m:mcPr>
                                    <m:count m:val="5"/>
                                    <m:mcJc m:val="center"/>
                                  </m:mcPr>
                                </m:mc>
                              </m:mcs>
                              <m:ctrlPr>
                                <a:rPr lang="en-US" altLang="zh-CN" i="1">
                                  <a:latin typeface="Cambria Math" panose="02040503050406030204" pitchFamily="18" charset="0"/>
                                  <a:ea typeface="宋体" panose="02010600030101010101" pitchFamily="2" charset="-122"/>
                                </a:rPr>
                              </m:ctrlPr>
                            </m:mPr>
                            <m:mr>
                              <m:e>
                                <m:sSubSup>
                                  <m:sSubSupPr>
                                    <m:ctrlPr>
                                      <a:rPr lang="en-US" altLang="zh-CN" i="1">
                                        <a:latin typeface="Cambria Math" panose="02040503050406030204" pitchFamily="18" charset="0"/>
                                        <a:ea typeface="宋体" panose="02010600030101010101" pitchFamily="2" charset="-122"/>
                                      </a:rPr>
                                    </m:ctrlPr>
                                  </m:sSubSupPr>
                                  <m:e>
                                    <m:r>
                                      <m:rPr>
                                        <m:brk m:alnAt="7"/>
                                      </m:rPr>
                                      <a:rPr lang="en-US" altLang="zh-CN" i="1">
                                        <a:latin typeface="Cambria Math" panose="02040503050406030204" pitchFamily="18" charset="0"/>
                                        <a:ea typeface="宋体" panose="02010600030101010101" pitchFamily="2" charset="-122"/>
                                      </a:rPr>
                                      <m:t>𝐶</m:t>
                                    </m:r>
                                  </m:e>
                                  <m:sub>
                                    <m:r>
                                      <m:rPr>
                                        <m:brk m:alnAt="7"/>
                                      </m:rPr>
                                      <a:rPr lang="en-US" altLang="zh-CN" i="1">
                                        <a:latin typeface="Cambria Math" panose="02040503050406030204" pitchFamily="18" charset="0"/>
                                        <a:ea typeface="宋体" panose="02010600030101010101" pitchFamily="2" charset="-122"/>
                                      </a:rPr>
                                      <m:t>0</m:t>
                                    </m:r>
                                  </m:sub>
                                  <m:sup>
                                    <m:r>
                                      <m:rPr>
                                        <m:brk m:alnAt="7"/>
                                      </m:rPr>
                                      <a:rPr lang="en-US" altLang="zh-CN" i="1">
                                        <a:latin typeface="Cambria Math" panose="02040503050406030204" pitchFamily="18" charset="0"/>
                                        <a:ea typeface="宋体" panose="02010600030101010101" pitchFamily="2" charset="-122"/>
                                      </a:rPr>
                                      <m:t>0</m:t>
                                    </m:r>
                                  </m:sup>
                                </m:sSubSup>
                              </m:e>
                              <m:e>
                                <m:r>
                                  <a:rPr lang="en-US" altLang="zh-CN" i="1">
                                    <a:latin typeface="Cambria Math" panose="02040503050406030204" pitchFamily="18" charset="0"/>
                                    <a:ea typeface="宋体" panose="02010600030101010101" pitchFamily="2" charset="-122"/>
                                  </a:rPr>
                                  <m:t>0</m:t>
                                </m:r>
                              </m:e>
                              <m:e>
                                <m:r>
                                  <a:rPr lang="en-US" altLang="zh-CN" i="1">
                                    <a:latin typeface="Cambria Math" panose="02040503050406030204" pitchFamily="18" charset="0"/>
                                    <a:ea typeface="宋体" panose="02010600030101010101" pitchFamily="2" charset="-122"/>
                                  </a:rPr>
                                  <m:t>0</m:t>
                                </m:r>
                              </m:e>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0</m:t>
                                </m:r>
                              </m:e>
                            </m:mr>
                            <m:mr>
                              <m:e>
                                <m:r>
                                  <a:rPr lang="en-US" altLang="zh-CN" b="0" i="1" smtClean="0">
                                    <a:latin typeface="Cambria Math" panose="02040503050406030204" pitchFamily="18" charset="0"/>
                                    <a:ea typeface="宋体" panose="02010600030101010101" pitchFamily="2" charset="-122"/>
                                  </a:rPr>
                                  <m:t>−</m:t>
                                </m:r>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1</m:t>
                                    </m:r>
                                  </m:sub>
                                  <m:sup>
                                    <m:r>
                                      <a:rPr lang="en-US" altLang="zh-CN" i="1">
                                        <a:latin typeface="Cambria Math" panose="02040503050406030204" pitchFamily="18" charset="0"/>
                                        <a:ea typeface="宋体" panose="02010600030101010101" pitchFamily="2" charset="-122"/>
                                      </a:rPr>
                                      <m:t>0</m:t>
                                    </m:r>
                                  </m:sup>
                                </m:sSubSup>
                              </m:e>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1</m:t>
                                    </m:r>
                                  </m:sub>
                                  <m:sup>
                                    <m:r>
                                      <a:rPr lang="en-US" altLang="zh-CN" i="1">
                                        <a:latin typeface="Cambria Math" panose="02040503050406030204" pitchFamily="18" charset="0"/>
                                        <a:ea typeface="宋体" panose="02010600030101010101" pitchFamily="2" charset="-122"/>
                                      </a:rPr>
                                      <m:t>1</m:t>
                                    </m:r>
                                  </m:sup>
                                </m:sSubSup>
                              </m:e>
                              <m:e>
                                <m:r>
                                  <a:rPr lang="en-US" altLang="zh-CN" i="1">
                                    <a:latin typeface="Cambria Math" panose="02040503050406030204" pitchFamily="18" charset="0"/>
                                    <a:ea typeface="宋体" panose="02010600030101010101" pitchFamily="2" charset="-122"/>
                                  </a:rPr>
                                  <m:t>0</m:t>
                                </m:r>
                              </m:e>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0</m:t>
                                </m:r>
                              </m:e>
                            </m:mr>
                            <m:mr>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2</m:t>
                                    </m:r>
                                  </m:sub>
                                  <m:sup>
                                    <m:r>
                                      <a:rPr lang="en-US" altLang="zh-CN" i="1">
                                        <a:latin typeface="Cambria Math" panose="02040503050406030204" pitchFamily="18" charset="0"/>
                                        <a:ea typeface="宋体" panose="02010600030101010101" pitchFamily="2" charset="-122"/>
                                      </a:rPr>
                                      <m:t>0</m:t>
                                    </m:r>
                                  </m:sup>
                                </m:sSubSup>
                              </m:e>
                              <m:e>
                                <m:r>
                                  <a:rPr lang="en-US" altLang="zh-CN" b="0" i="1" smtClean="0">
                                    <a:latin typeface="Cambria Math" panose="02040503050406030204" pitchFamily="18" charset="0"/>
                                    <a:ea typeface="宋体" panose="02010600030101010101" pitchFamily="2" charset="-122"/>
                                  </a:rPr>
                                  <m:t>−</m:t>
                                </m:r>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2</m:t>
                                    </m:r>
                                  </m:sub>
                                  <m:sup>
                                    <m:r>
                                      <a:rPr lang="en-US" altLang="zh-CN" i="1">
                                        <a:latin typeface="Cambria Math" panose="02040503050406030204" pitchFamily="18" charset="0"/>
                                        <a:ea typeface="宋体" panose="02010600030101010101" pitchFamily="2" charset="-122"/>
                                      </a:rPr>
                                      <m:t>1</m:t>
                                    </m:r>
                                  </m:sup>
                                </m:sSubSup>
                              </m:e>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2</m:t>
                                    </m:r>
                                  </m:sub>
                                  <m:sup>
                                    <m:r>
                                      <a:rPr lang="en-US" altLang="zh-CN" i="1">
                                        <a:latin typeface="Cambria Math" panose="02040503050406030204" pitchFamily="18" charset="0"/>
                                        <a:ea typeface="宋体" panose="02010600030101010101" pitchFamily="2" charset="-122"/>
                                      </a:rPr>
                                      <m:t>2</m:t>
                                    </m:r>
                                  </m:sup>
                                </m:sSubSup>
                              </m:e>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0</m:t>
                                </m:r>
                              </m:e>
                            </m:mr>
                            <m:mr>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m:t>
                                </m:r>
                              </m:e>
                              <m:e>
                                <m:r>
                                  <a:rPr lang="en-US" altLang="zh-CN" i="1">
                                    <a:latin typeface="Cambria Math" panose="02040503050406030204" pitchFamily="18" charset="0"/>
                                    <a:ea typeface="宋体" panose="02010600030101010101" pitchFamily="2" charset="-122"/>
                                  </a:rPr>
                                  <m:t>⋮</m:t>
                                </m:r>
                              </m:e>
                            </m:mr>
                            <m:mr>
                              <m:e>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e>
                                    </m:d>
                                  </m:e>
                                  <m:sup>
                                    <m:r>
                                      <a:rPr lang="en-US" altLang="zh-CN" b="0" i="1" smtClean="0">
                                        <a:latin typeface="Cambria Math" panose="02040503050406030204" pitchFamily="18" charset="0"/>
                                        <a:ea typeface="宋体" panose="02010600030101010101" pitchFamily="2" charset="-122"/>
                                      </a:rPr>
                                      <m:t>𝑛</m:t>
                                    </m:r>
                                  </m:sup>
                                </m:sSup>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𝑛</m:t>
                                    </m:r>
                                  </m:sub>
                                  <m:sup>
                                    <m:r>
                                      <a:rPr lang="en-US" altLang="zh-CN" i="1">
                                        <a:latin typeface="Cambria Math" panose="02040503050406030204" pitchFamily="18" charset="0"/>
                                        <a:ea typeface="宋体" panose="02010600030101010101" pitchFamily="2" charset="-122"/>
                                      </a:rPr>
                                      <m:t>0</m:t>
                                    </m:r>
                                  </m:sup>
                                </m:sSubSup>
                              </m:e>
                              <m:e>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e>
                                    </m:d>
                                  </m:e>
                                  <m:sup>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−1</m:t>
                                    </m:r>
                                  </m:sup>
                                </m:sSup>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𝑛</m:t>
                                    </m:r>
                                  </m:sub>
                                  <m:sup>
                                    <m:r>
                                      <a:rPr lang="en-US" altLang="zh-CN" i="1">
                                        <a:latin typeface="Cambria Math" panose="02040503050406030204" pitchFamily="18" charset="0"/>
                                        <a:ea typeface="宋体" panose="02010600030101010101" pitchFamily="2" charset="-122"/>
                                      </a:rPr>
                                      <m:t>1</m:t>
                                    </m:r>
                                  </m:sup>
                                </m:sSubSup>
                              </m:e>
                              <m:e>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−1</m:t>
                                        </m:r>
                                      </m:e>
                                    </m:d>
                                  </m:e>
                                  <m:sup>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−2</m:t>
                                    </m:r>
                                  </m:sup>
                                </m:sSup>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𝑛</m:t>
                                    </m:r>
                                  </m:sub>
                                  <m:sup>
                                    <m:r>
                                      <a:rPr lang="en-US" altLang="zh-CN" i="1">
                                        <a:latin typeface="Cambria Math" panose="02040503050406030204" pitchFamily="18" charset="0"/>
                                        <a:ea typeface="宋体" panose="02010600030101010101" pitchFamily="2" charset="-122"/>
                                      </a:rPr>
                                      <m:t>2</m:t>
                                    </m:r>
                                  </m:sup>
                                </m:sSubSup>
                              </m:e>
                              <m:e>
                                <m:r>
                                  <a:rPr lang="en-US" altLang="zh-CN" i="1">
                                    <a:latin typeface="Cambria Math" panose="02040503050406030204" pitchFamily="18" charset="0"/>
                                    <a:ea typeface="宋体" panose="02010600030101010101" pitchFamily="2" charset="-122"/>
                                  </a:rPr>
                                  <m:t>⋯</m:t>
                                </m:r>
                              </m:e>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𝑛</m:t>
                                    </m:r>
                                  </m:sub>
                                  <m:sup>
                                    <m:r>
                                      <a:rPr lang="en-US" altLang="zh-CN" i="1">
                                        <a:latin typeface="Cambria Math" panose="02040503050406030204" pitchFamily="18" charset="0"/>
                                        <a:ea typeface="宋体" panose="02010600030101010101" pitchFamily="2" charset="-122"/>
                                      </a:rPr>
                                      <m:t>𝑛</m:t>
                                    </m:r>
                                  </m:sup>
                                </m:sSubSup>
                              </m:e>
                            </m:mr>
                          </m:m>
                        </m:e>
                      </m:d>
                    </m:oMath>
                  </m:oMathPara>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直接考虑等式两边两个矩阵的乘积是否为单位矩阵</a:t>
                </a:r>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①对角线上的数，第</a:t>
                </a:r>
                <a14:m>
                  <m:oMath xmlns:m="http://schemas.openxmlformats.org/officeDocument/2006/math">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行第</a:t>
                </a:r>
                <a14:m>
                  <m:oMath xmlns:m="http://schemas.openxmlformats.org/officeDocument/2006/math">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列恰好为</a:t>
                </a:r>
                <a14:m>
                  <m:oMath xmlns:m="http://schemas.openxmlformats.org/officeDocument/2006/math">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𝑘</m:t>
                        </m:r>
                      </m:sub>
                      <m:sup>
                        <m:r>
                          <a:rPr lang="en-US" altLang="zh-CN" b="0" i="1" smtClean="0">
                            <a:latin typeface="Cambria Math" panose="02040503050406030204" pitchFamily="18" charset="0"/>
                            <a:ea typeface="宋体" panose="02010600030101010101" pitchFamily="2" charset="-122"/>
                          </a:rPr>
                          <m:t>𝑘</m:t>
                        </m:r>
                      </m:sup>
                    </m:sSubSup>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𝑘</m:t>
                        </m:r>
                      </m:sub>
                      <m:sup>
                        <m:r>
                          <a:rPr lang="en-US" altLang="zh-CN" b="0" i="1" smtClean="0">
                            <a:latin typeface="Cambria Math" panose="02040503050406030204" pitchFamily="18" charset="0"/>
                            <a:ea typeface="宋体" panose="02010600030101010101" pitchFamily="2" charset="-122"/>
                          </a:rPr>
                          <m:t>𝑘</m:t>
                        </m:r>
                      </m:sup>
                    </m:sSubSup>
                    <m:r>
                      <a:rPr lang="en-US" altLang="zh-CN" b="0" i="1" smtClean="0">
                        <a:latin typeface="Cambria Math" panose="02040503050406030204" pitchFamily="18" charset="0"/>
                        <a:ea typeface="宋体" panose="02010600030101010101" pitchFamily="2" charset="-122"/>
                      </a:rPr>
                      <m:t>=1</m:t>
                    </m:r>
                  </m:oMath>
                </a14:m>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②其他位置上的数，第</a:t>
                </a:r>
                <a14:m>
                  <m:oMath xmlns:m="http://schemas.openxmlformats.org/officeDocument/2006/math">
                    <m:r>
                      <a:rPr lang="en-US" altLang="zh-CN" i="1">
                        <a:latin typeface="Cambria Math" panose="02040503050406030204" pitchFamily="18" charset="0"/>
                        <a:ea typeface="宋体" panose="02010600030101010101" pitchFamily="2" charset="-122"/>
                      </a:rPr>
                      <m:t>𝑘</m:t>
                    </m:r>
                    <m:r>
                      <a:rPr lang="en-US" altLang="zh-CN" i="1">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行第</a:t>
                </a:r>
                <a14:m>
                  <m:oMath xmlns:m="http://schemas.openxmlformats.org/officeDocument/2006/math">
                    <m:r>
                      <a:rPr lang="en-US" altLang="zh-CN" b="0" i="1" smtClean="0">
                        <a:latin typeface="Cambria Math" panose="02040503050406030204" pitchFamily="18" charset="0"/>
                        <a:ea typeface="宋体" panose="02010600030101010101" pitchFamily="2" charset="-122"/>
                      </a:rPr>
                      <m:t>𝑚</m:t>
                    </m:r>
                    <m:r>
                      <a:rPr lang="en-US" altLang="zh-CN" i="1">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列为</a:t>
                </a:r>
                <a:endParaRPr lang="en-US" altLang="zh-CN" dirty="0">
                  <a:latin typeface="宋体" panose="02010600030101010101" pitchFamily="2" charset="-122"/>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=0</m:t>
                          </m:r>
                        </m:sub>
                        <m:sup>
                          <m:r>
                            <a:rPr lang="en-US" altLang="zh-CN" b="0" i="1" smtClean="0">
                              <a:latin typeface="Cambria Math" panose="02040503050406030204" pitchFamily="18" charset="0"/>
                              <a:ea typeface="宋体" panose="02010600030101010101" pitchFamily="2" charset="-122"/>
                            </a:rPr>
                            <m:t>𝑛</m:t>
                          </m:r>
                        </m:sup>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𝑘</m:t>
                              </m:r>
                            </m:sub>
                            <m:sup>
                              <m:r>
                                <a:rPr lang="en-US" altLang="zh-CN" b="0" i="1" smtClean="0">
                                  <a:latin typeface="Cambria Math" panose="02040503050406030204" pitchFamily="18" charset="0"/>
                                  <a:ea typeface="宋体" panose="02010600030101010101" pitchFamily="2" charset="-122"/>
                                </a:rPr>
                                <m:t>𝑖</m:t>
                              </m:r>
                            </m:sup>
                          </m:sSubSup>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𝑖</m:t>
                              </m:r>
                            </m:sub>
                            <m:sup>
                              <m:r>
                                <a:rPr lang="en-US" altLang="zh-CN" b="0" i="1" smtClean="0">
                                  <a:latin typeface="Cambria Math" panose="02040503050406030204" pitchFamily="18" charset="0"/>
                                  <a:ea typeface="宋体" panose="02010600030101010101" pitchFamily="2" charset="-122"/>
                                </a:rPr>
                                <m:t>𝑚</m:t>
                              </m:r>
                            </m:sup>
                          </m:sSubSup>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e>
                              </m:d>
                            </m:e>
                            <m:sup>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sup>
                          </m:sSup>
                        </m:e>
                      </m:nary>
                      <m:r>
                        <a:rPr lang="en-US" altLang="zh-CN" b="0" i="1" smtClean="0">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sub>
                        <m:sup>
                          <m:r>
                            <a:rPr lang="en-US" altLang="zh-CN" b="0" i="1" smtClean="0">
                              <a:latin typeface="Cambria Math" panose="02040503050406030204" pitchFamily="18" charset="0"/>
                              <a:ea typeface="宋体" panose="02010600030101010101" pitchFamily="2" charset="-122"/>
                            </a:rPr>
                            <m:t>𝑘</m:t>
                          </m:r>
                        </m:sup>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𝑘</m:t>
                              </m:r>
                            </m:sub>
                            <m:sup>
                              <m:r>
                                <a:rPr lang="en-US" altLang="zh-CN" i="1">
                                  <a:latin typeface="Cambria Math" panose="02040503050406030204" pitchFamily="18" charset="0"/>
                                  <a:ea typeface="宋体" panose="02010600030101010101" pitchFamily="2" charset="-122"/>
                                </a:rPr>
                                <m:t>𝑖</m:t>
                              </m:r>
                            </m:sup>
                          </m:sSubSup>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𝑖</m:t>
                              </m:r>
                            </m:sub>
                            <m:sup>
                              <m:r>
                                <a:rPr lang="en-US" altLang="zh-CN" i="1">
                                  <a:latin typeface="Cambria Math" panose="02040503050406030204" pitchFamily="18" charset="0"/>
                                  <a:ea typeface="宋体" panose="02010600030101010101" pitchFamily="2" charset="-122"/>
                                </a:rPr>
                                <m:t>𝑚</m:t>
                              </m:r>
                            </m:sup>
                          </m:sSubSup>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−1</m:t>
                                  </m:r>
                                </m:e>
                              </m:d>
                            </m:e>
                            <m:sup>
                              <m: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sup>
                          </m:sSup>
                        </m:e>
                      </m:nary>
                      <m:groupChr>
                        <m:groupChrPr>
                          <m:chr m:val="⇒"/>
                          <m:vertJc m:val="bot"/>
                          <m:ctrlPr>
                            <a:rPr lang="en-US" altLang="zh-CN" i="1" smtClean="0">
                              <a:latin typeface="Cambria Math" panose="02040503050406030204" pitchFamily="18" charset="0"/>
                              <a:ea typeface="宋体" panose="02010600030101010101" pitchFamily="2" charset="-122"/>
                            </a:rPr>
                          </m:ctrlPr>
                        </m:groupChrPr>
                        <m:e>
                          <m:r>
                            <m:rPr>
                              <m:brk m:alnAt="2"/>
                            </m:rP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e>
                      </m:groupChr>
                      <m:nary>
                        <m:naryPr>
                          <m:chr m:val="∑"/>
                          <m:ctrlPr>
                            <a:rPr lang="en-US" altLang="zh-CN" i="1">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=0</m:t>
                          </m:r>
                        </m:sub>
                        <m:sup>
                          <m:r>
                            <a:rPr lang="en-US" altLang="zh-CN"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sup>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i="1">
                                  <a:latin typeface="Cambria Math" panose="02040503050406030204" pitchFamily="18" charset="0"/>
                                  <a:ea typeface="宋体" panose="02010600030101010101" pitchFamily="2" charset="-122"/>
                                </a:rPr>
                                <m:t>𝑘</m:t>
                              </m:r>
                            </m:sub>
                            <m:sup>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sup>
                          </m:sSubSup>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sub>
                            <m:sup>
                              <m:r>
                                <a:rPr lang="en-US" altLang="zh-CN" i="1">
                                  <a:latin typeface="Cambria Math" panose="02040503050406030204" pitchFamily="18" charset="0"/>
                                  <a:ea typeface="宋体" panose="02010600030101010101" pitchFamily="2" charset="-122"/>
                                </a:rPr>
                                <m:t>𝑚</m:t>
                              </m:r>
                            </m:sup>
                          </m:sSubSup>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−1</m:t>
                                  </m:r>
                                </m:e>
                              </m:d>
                            </m:e>
                            <m:sup>
                              <m:r>
                                <a:rPr lang="en-US" altLang="zh-CN" b="0" i="1" smtClean="0">
                                  <a:latin typeface="Cambria Math" panose="02040503050406030204" pitchFamily="18" charset="0"/>
                                  <a:ea typeface="宋体" panose="02010600030101010101" pitchFamily="2" charset="-122"/>
                                </a:rPr>
                                <m:t>𝑗</m:t>
                              </m:r>
                            </m:sup>
                          </m:sSup>
                        </m:e>
                      </m:nary>
                      <m:r>
                        <a:rPr lang="en-US" altLang="zh-CN" b="0" i="1" smtClean="0">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a:rPr lang="en-US" altLang="zh-CN" i="1">
                              <a:latin typeface="Cambria Math" panose="02040503050406030204" pitchFamily="18" charset="0"/>
                              <a:ea typeface="宋体" panose="02010600030101010101" pitchFamily="2" charset="-122"/>
                            </a:rPr>
                            <m:t>𝑗</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𝑘</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sup>
                        <m:e>
                          <m:f>
                            <m:fPr>
                              <m:ctrlPr>
                                <a:rPr lang="en-US" altLang="zh-CN"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num>
                            <m:den>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e>
                              </m:d>
                              <m:r>
                                <a:rPr lang="en-US" altLang="zh-CN" b="0" i="1" smtClean="0">
                                  <a:latin typeface="Cambria Math" panose="02040503050406030204" pitchFamily="18" charset="0"/>
                                  <a:ea typeface="宋体" panose="02010600030101010101" pitchFamily="2" charset="-122"/>
                                </a:rPr>
                                <m:t>!</m:t>
                              </m:r>
                            </m:den>
                          </m:f>
                          <m:f>
                            <m:fPr>
                              <m:ctrlPr>
                                <a:rPr lang="en-US" altLang="zh-CN" i="1" smtClean="0">
                                  <a:latin typeface="Cambria Math" panose="02040503050406030204" pitchFamily="18" charset="0"/>
                                  <a:ea typeface="宋体" panose="02010600030101010101" pitchFamily="2" charset="-122"/>
                                </a:rPr>
                              </m:ctrlPr>
                            </m:fPr>
                            <m:num>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e>
                              </m:d>
                              <m:r>
                                <a:rPr lang="en-US" altLang="zh-CN" b="0" i="1" smtClean="0">
                                  <a:latin typeface="Cambria Math" panose="02040503050406030204" pitchFamily="18" charset="0"/>
                                  <a:ea typeface="宋体" panose="02010600030101010101" pitchFamily="2" charset="-122"/>
                                </a:rPr>
                                <m:t>!</m:t>
                              </m:r>
                            </m:num>
                            <m:den>
                              <m:r>
                                <a:rPr lang="en-US" altLang="zh-CN" b="0" i="1" smtClean="0">
                                  <a:latin typeface="Cambria Math" panose="02040503050406030204" pitchFamily="18" charset="0"/>
                                  <a:ea typeface="宋体" panose="02010600030101010101" pitchFamily="2" charset="-122"/>
                                </a:rPr>
                                <m:t>𝑚</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den>
                          </m:f>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−1</m:t>
                                  </m:r>
                                </m:e>
                              </m:d>
                            </m:e>
                            <m:sup>
                              <m:r>
                                <a:rPr lang="en-US" altLang="zh-CN" i="1">
                                  <a:latin typeface="Cambria Math" panose="02040503050406030204" pitchFamily="18" charset="0"/>
                                  <a:ea typeface="宋体" panose="02010600030101010101" pitchFamily="2" charset="-122"/>
                                </a:rPr>
                                <m:t>𝑗</m:t>
                              </m:r>
                            </m:sup>
                          </m:sSup>
                        </m:e>
                      </m:nary>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num>
                        <m:den>
                          <m:r>
                            <a:rPr lang="en-US" altLang="zh-CN" b="0" i="1" smtClean="0">
                              <a:latin typeface="Cambria Math" panose="02040503050406030204" pitchFamily="18" charset="0"/>
                              <a:ea typeface="宋体" panose="02010600030101010101" pitchFamily="2" charset="-122"/>
                            </a:rPr>
                            <m:t>𝑚</m:t>
                          </m:r>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e>
                          </m:d>
                          <m:r>
                            <a:rPr lang="en-US" altLang="zh-CN" b="0" i="1" smtClean="0">
                              <a:latin typeface="Cambria Math" panose="02040503050406030204" pitchFamily="18" charset="0"/>
                              <a:ea typeface="宋体" panose="02010600030101010101" pitchFamily="2" charset="-122"/>
                            </a:rPr>
                            <m:t>!</m:t>
                          </m:r>
                        </m:den>
                      </m:f>
                      <m:nary>
                        <m:naryPr>
                          <m:chr m:val="∑"/>
                          <m:ctrlPr>
                            <a:rPr lang="en-US" altLang="zh-CN" i="1">
                              <a:latin typeface="Cambria Math" panose="02040503050406030204" pitchFamily="18" charset="0"/>
                              <a:ea typeface="宋体" panose="02010600030101010101" pitchFamily="2" charset="-122"/>
                            </a:rPr>
                          </m:ctrlPr>
                        </m:naryPr>
                        <m:sub>
                          <m:r>
                            <a:rPr lang="en-US" altLang="zh-CN" i="1">
                              <a:latin typeface="Cambria Math" panose="02040503050406030204" pitchFamily="18" charset="0"/>
                              <a:ea typeface="宋体" panose="02010600030101010101" pitchFamily="2" charset="-122"/>
                            </a:rPr>
                            <m:t>𝑗</m:t>
                          </m:r>
                          <m:r>
                            <a:rPr lang="en-US" altLang="zh-CN" i="1">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𝑘</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sup>
                        <m:e>
                          <m:f>
                            <m:fPr>
                              <m:ctrlPr>
                                <a:rPr lang="en-US" altLang="zh-CN" i="1">
                                  <a:latin typeface="Cambria Math" panose="02040503050406030204" pitchFamily="18" charset="0"/>
                                  <a:ea typeface="宋体" panose="02010600030101010101" pitchFamily="2" charset="-122"/>
                                </a:rPr>
                              </m:ctrlPr>
                            </m:fPr>
                            <m:num>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e>
                              </m:d>
                              <m:r>
                                <a:rPr lang="en-US" altLang="zh-CN" b="0" i="1" smtClean="0">
                                  <a:latin typeface="Cambria Math" panose="02040503050406030204" pitchFamily="18" charset="0"/>
                                  <a:ea typeface="宋体" panose="02010600030101010101" pitchFamily="2" charset="-122"/>
                                </a:rPr>
                                <m:t>!</m:t>
                              </m:r>
                            </m:num>
                            <m:den>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𝑘</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𝑗</m:t>
                                  </m:r>
                                </m:e>
                              </m:d>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den>
                          </m:f>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−1</m:t>
                                  </m:r>
                                </m:e>
                              </m:d>
                            </m:e>
                            <m:sup>
                              <m:r>
                                <a:rPr lang="en-US" altLang="zh-CN" i="1">
                                  <a:latin typeface="Cambria Math" panose="02040503050406030204" pitchFamily="18" charset="0"/>
                                  <a:ea typeface="宋体" panose="02010600030101010101" pitchFamily="2" charset="-122"/>
                                </a:rPr>
                                <m:t>𝑗</m:t>
                              </m:r>
                            </m:sup>
                          </m:sSup>
                        </m:e>
                      </m:nary>
                      <m:r>
                        <a:rPr lang="en-US" altLang="zh-CN" b="0" i="1" smtClean="0">
                          <a:latin typeface="Cambria Math" panose="02040503050406030204" pitchFamily="18" charset="0"/>
                          <a:ea typeface="宋体" panose="02010600030101010101" pitchFamily="2" charset="-122"/>
                        </a:rPr>
                        <m:t>=</m:t>
                      </m:r>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𝐶</m:t>
                          </m:r>
                        </m:e>
                        <m:sub>
                          <m:r>
                            <a:rPr lang="en-US" altLang="zh-CN" b="0" i="1" smtClean="0">
                              <a:latin typeface="Cambria Math" panose="02040503050406030204" pitchFamily="18" charset="0"/>
                              <a:ea typeface="宋体" panose="02010600030101010101" pitchFamily="2" charset="-122"/>
                            </a:rPr>
                            <m:t>𝑘</m:t>
                          </m:r>
                        </m:sub>
                        <m:sup>
                          <m:r>
                            <a:rPr lang="en-US" altLang="zh-CN" b="0" i="1" smtClean="0">
                              <a:latin typeface="Cambria Math" panose="02040503050406030204" pitchFamily="18" charset="0"/>
                              <a:ea typeface="宋体" panose="02010600030101010101" pitchFamily="2" charset="-122"/>
                            </a:rPr>
                            <m:t>𝑚</m:t>
                          </m:r>
                        </m:sup>
                      </m:sSubSup>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1−1</m:t>
                              </m:r>
                            </m:e>
                          </m:d>
                        </m:e>
                        <m:sup>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𝑚</m:t>
                          </m:r>
                        </m:sup>
                      </m:sSup>
                      <m:r>
                        <a:rPr lang="en-US" altLang="zh-CN" b="0" i="1" smtClean="0">
                          <a:latin typeface="Cambria Math" panose="02040503050406030204" pitchFamily="18" charset="0"/>
                          <a:ea typeface="宋体" panose="02010600030101010101" pitchFamily="2" charset="-122"/>
                        </a:rPr>
                        <m:t>=0</m:t>
                      </m:r>
                    </m:oMath>
                  </m:oMathPara>
                </a14:m>
                <a:endParaRPr lang="en-US" altLang="zh-CN" dirty="0">
                  <a:latin typeface="宋体" panose="02010600030101010101" pitchFamily="2" charset="-122"/>
                  <a:ea typeface="宋体" panose="02010600030101010101" pitchFamily="2" charset="-122"/>
                </a:endParaRPr>
              </a:p>
            </p:txBody>
          </p:sp>
        </mc:Choice>
        <mc:Fallback xmlns="">
          <p:sp>
            <p:nvSpPr>
              <p:cNvPr id="3" name="文本框 2">
                <a:extLst/>
              </p:cNvPr>
              <p:cNvSpPr txBox="1">
                <a:spLocks noRot="1" noChangeAspect="1" noMove="1" noResize="1" noEditPoints="1" noAdjustHandles="1" noChangeArrowheads="1" noChangeShapeType="1" noTextEdit="1"/>
              </p:cNvSpPr>
              <p:nvPr/>
            </p:nvSpPr>
            <p:spPr>
              <a:xfrm>
                <a:off x="3677767" y="318052"/>
                <a:ext cx="8179267" cy="6221896"/>
              </a:xfrm>
              <a:prstGeom prst="rect">
                <a:avLst/>
              </a:prstGeom>
              <a:blipFill>
                <a:blip r:embed="rId2"/>
                <a:stretch>
                  <a:fillRect/>
                </a:stretch>
              </a:blipFill>
              <a:effectLst>
                <a:outerShdw blurRad="1270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861693877"/>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3936</Words>
  <Application>Microsoft Office PowerPoint</Application>
  <PresentationFormat>宽屏</PresentationFormat>
  <Paragraphs>406</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宋体</vt:lpstr>
      <vt:lpstr>新宋体</vt:lpstr>
      <vt:lpstr>Consolas</vt:lpstr>
      <vt:lpstr>Arial</vt:lpstr>
      <vt:lpstr>Cambria Math</vt:lpstr>
      <vt:lpstr>造字工房童真（非商用）常规体</vt:lpstr>
      <vt:lpstr>小米兰亭_GB外压缩</vt:lpstr>
      <vt:lpstr>等线 Light</vt:lpstr>
      <vt:lpstr>等线</vt:lpstr>
      <vt:lpstr>Times New Roman</vt:lpstr>
      <vt:lpstr>Office 主题​​</vt:lpstr>
      <vt:lpstr>数值分析与程序设计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数值分析</dc:title>
  <dc:creator>段 忠杰</dc:creator>
  <cp:lastModifiedBy>段忠杰</cp:lastModifiedBy>
  <cp:revision>108</cp:revision>
  <dcterms:created xsi:type="dcterms:W3CDTF">2018-07-18T12:18:00Z</dcterms:created>
  <dcterms:modified xsi:type="dcterms:W3CDTF">2018-08-24T02:56:46Z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2052-11.1.0.7711</vt:lpwstr>
  </property>
</Properties>
</file>