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7" r:id="rId5"/>
    <p:sldId id="260" r:id="rId6"/>
    <p:sldId id="258" r:id="rId7"/>
    <p:sldId id="262" r:id="rId8"/>
    <p:sldId id="264" r:id="rId9"/>
    <p:sldId id="261" r:id="rId10"/>
    <p:sldId id="266" r:id="rId11"/>
    <p:sldId id="270" r:id="rId12"/>
    <p:sldId id="265" r:id="rId13"/>
    <p:sldId id="263" r:id="rId14"/>
    <p:sldId id="268" r:id="rId15"/>
    <p:sldId id="269" r:id="rId16"/>
    <p:sldId id="273" r:id="rId17"/>
    <p:sldId id="276" r:id="rId18"/>
    <p:sldId id="287" r:id="rId19"/>
    <p:sldId id="288" r:id="rId20"/>
    <p:sldId id="280" r:id="rId21"/>
    <p:sldId id="277" r:id="rId22"/>
    <p:sldId id="285" r:id="rId23"/>
    <p:sldId id="278" r:id="rId24"/>
    <p:sldId id="271" r:id="rId25"/>
    <p:sldId id="272" r:id="rId26"/>
    <p:sldId id="286" r:id="rId27"/>
    <p:sldId id="282" r:id="rId28"/>
    <p:sldId id="279" r:id="rId29"/>
    <p:sldId id="283" r:id="rId30"/>
    <p:sldId id="281" r:id="rId31"/>
    <p:sldId id="284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1595F-31E7-4CBF-ABCB-58071019E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ABF7E0-35E8-4CF5-A8EA-4064C8270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243B39-27C2-47C7-9BFA-AD5D48D3D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4E6C-1974-484F-ACD3-285B9176A151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3C2849-CEA5-4E6F-A39B-83DECBCDE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EF169B-9851-48CA-8903-DCCB0A79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254A2-FAC3-4F2F-8F17-5FA8BA9A47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41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8AD0A-9369-44FA-B189-BC47178B4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AFCF13-A3C5-4384-97EC-9D5850C35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FB7815-6758-4BF0-BDFB-6641D63FE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4E6C-1974-484F-ACD3-285B9176A151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A79C52-818D-43EC-9BE1-C70534D5C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CAFE70-277D-49AC-AA88-BF35F3460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254A2-FAC3-4F2F-8F17-5FA8BA9A47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359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6F9701-14E5-4741-9F44-3EC89124BD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9BD166-27DA-46E4-8B45-E039154CE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94220F-4CFC-4E69-B4FF-B9EE793B5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4E6C-1974-484F-ACD3-285B9176A151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4F923D-D20C-443F-AE35-A82C46D62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941D25-9524-4DD3-920A-E95658106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254A2-FAC3-4F2F-8F17-5FA8BA9A47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89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D3307-9D26-4E06-9612-7EA225A68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9F0C35-E605-420F-B1F4-2628629C7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8F3DE9-9A0A-4C56-B510-D293C40B0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4E6C-1974-484F-ACD3-285B9176A151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6A11DA-E634-47E3-B9B5-57D20400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947552-3A73-4A55-9417-4FD2B2BCA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254A2-FAC3-4F2F-8F17-5FA8BA9A47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8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0E3AA-865E-4484-BA57-5B9CC5E17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23535A-98EB-41D5-AB56-634DA8868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285D9B-6158-48D5-9FC5-69C9AA4E6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4E6C-1974-484F-ACD3-285B9176A151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ED48E-9592-4F7E-9AE3-095BC4DD0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8CAE80-6DB6-41E2-88BA-85DC5DBE7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254A2-FAC3-4F2F-8F17-5FA8BA9A47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403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0E1B9-A6A4-4C87-AAE6-7531A4AD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AB7AC7-4033-42D7-9089-D1703741F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4A00B9-C702-4D3A-942A-509E33D58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D6B750-F9EC-4BA0-B57A-A33350AD7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4E6C-1974-484F-ACD3-285B9176A151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8C3615-A6DC-47AB-9DFE-24EBCAA1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416B8C-55BC-4E9E-BC4A-C760842D7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254A2-FAC3-4F2F-8F17-5FA8BA9A47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594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705A7-94C7-482A-9A5F-94FEFD604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8BCDC8-6AC8-4510-A6F2-9E3FCC3F3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6ED0A6-05E2-4D6C-8E4F-0967DB35D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039C47-A339-4EF8-8B45-8141C5D5F5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AE675E-3AF7-418A-8832-B1730C72A3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D197EF-8E4B-4A3F-A694-9C8F7C3A3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4E6C-1974-484F-ACD3-285B9176A151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47DD721-4733-46FA-86D3-95033E8A1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ACC9DD-4FF4-42B3-A83F-4EE82E1AB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254A2-FAC3-4F2F-8F17-5FA8BA9A47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271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573EF-CB84-49FA-B063-AEC5AB1C2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F627C3-1F10-4CEF-89DA-CE5265A39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4E6C-1974-484F-ACD3-285B9176A151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BC52F5-7D65-4F9F-962E-A02D7053F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6C3C01-B4CF-4272-B181-BA5B2A286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254A2-FAC3-4F2F-8F17-5FA8BA9A47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68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6F98B3-C114-437C-A311-8F5E44D54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4E6C-1974-484F-ACD3-285B9176A151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D67386-9B32-4AC1-806E-4CF848C71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12007C-1D3E-445B-B9D5-B7C99454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254A2-FAC3-4F2F-8F17-5FA8BA9A47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665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2A5AA5-A616-43FE-8B54-F4CC1B649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3044BA-C38A-4B1B-8382-B8EB2EABA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AC61B0-EC62-4B13-BAF5-85CB04D68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A70841-55EE-4D9D-9F0C-980E2E15C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4E6C-1974-484F-ACD3-285B9176A151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7439E2-D440-4FE0-9B79-3C5D7259A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395885-2774-48D9-B27C-95D438FB2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254A2-FAC3-4F2F-8F17-5FA8BA9A47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76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B236A-33DF-4921-9192-E07D0ADC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86E85DC-9B7E-438B-BCD7-B4715C483E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4A855D-F6C1-42A2-85BF-0565C93C2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D91CB2-B107-45B7-A0EF-FDD7DA8CA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4E6C-1974-484F-ACD3-285B9176A151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9494F6-750A-4A1A-8208-10FDBF5C6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05AB84-63B9-47AD-A3D6-E79761A50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254A2-FAC3-4F2F-8F17-5FA8BA9A47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130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5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F979D0-A078-4F8C-BDA1-6A2EDC54B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786FD2-B165-4FC9-BE22-DE9E1264F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CA2E91-8D61-4B48-84A2-8D1320F94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84E6C-1974-484F-ACD3-285B9176A151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B599EC-B88E-489E-A2D2-EBFBD7B665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2521BB-4626-4784-9870-277153B18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254A2-FAC3-4F2F-8F17-5FA8BA9A47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211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blog.csdn.net/acdreamers/article/details/10182281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F8D1C-9247-47F6-A4F0-10052C313C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b="1" dirty="0"/>
              <a:t>数论扫盲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4B1943-B2B8-40BC-BE24-16BC6A57E2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77246"/>
            <a:ext cx="9144000" cy="1655762"/>
          </a:xfrm>
        </p:spPr>
        <p:txBody>
          <a:bodyPr/>
          <a:lstStyle/>
          <a:p>
            <a:pPr algn="r"/>
            <a:r>
              <a:rPr lang="zh-CN" altLang="en-US" dirty="0"/>
              <a:t>啊诡君</a:t>
            </a:r>
            <a:endParaRPr lang="en-US" altLang="zh-CN" dirty="0"/>
          </a:p>
          <a:p>
            <a:pPr algn="r"/>
            <a:r>
              <a:rPr lang="en-US" altLang="zh-CN" dirty="0"/>
              <a:t>2018.8.20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5374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906D3-5F6B-4B44-9A67-560CC4CBA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pollard-rho</a:t>
            </a:r>
            <a:r>
              <a:rPr lang="zh-CN" altLang="en-US" dirty="0"/>
              <a:t>大数分解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5B38CD-6B09-4B7A-882B-A7E0D8C0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可以在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sqrt(p)</a:t>
            </a:r>
            <a:r>
              <a:rPr lang="zh-CN" altLang="en-US" dirty="0"/>
              <a:t>）的期望时间内找到</a:t>
            </a:r>
            <a:r>
              <a:rPr lang="en-US" altLang="zh-CN" dirty="0"/>
              <a:t>n</a:t>
            </a:r>
            <a:r>
              <a:rPr lang="zh-CN" altLang="en-US" dirty="0"/>
              <a:t>的一个小因子</a:t>
            </a:r>
            <a:r>
              <a:rPr lang="en-US" altLang="zh-CN" dirty="0"/>
              <a:t>p</a:t>
            </a:r>
            <a:r>
              <a:rPr lang="zh-CN" altLang="en-US" dirty="0"/>
              <a:t>。但对于因子很少，因子值很大的大整数</a:t>
            </a:r>
            <a:r>
              <a:rPr lang="en-US" altLang="zh-CN" dirty="0"/>
              <a:t>n</a:t>
            </a:r>
            <a:r>
              <a:rPr lang="zh-CN" altLang="en-US" dirty="0"/>
              <a:t>，该方法依然不是很有效。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4578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86337-C963-4610-B59B-A584AA6A7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E4BF6E-1374-4B32-92B2-CA1BBEDE3E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3200" dirty="0"/>
                  <a:t>设</a:t>
                </a:r>
                <a:r>
                  <a:rPr lang="en-US" altLang="zh-CN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m≠0</a:t>
                </a:r>
                <a:r>
                  <a:rPr lang="zh-CN" altLang="en-US" sz="3200" dirty="0">
                    <a:latin typeface="Cambria Math" panose="02040503050406030204" pitchFamily="18" charset="0"/>
                  </a:rPr>
                  <a:t>，</a:t>
                </a:r>
                <a:r>
                  <a:rPr lang="zh-CN" altLang="en-US" sz="3200" dirty="0"/>
                  <a:t>若</a:t>
                </a:r>
                <a:r>
                  <a:rPr lang="en-US" altLang="zh-CN" sz="3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m∣a</a:t>
                </a:r>
                <a:r>
                  <a:rPr lang="zh-CN" altLang="en-US" sz="3200" dirty="0">
                    <a:latin typeface="Cambria Math" panose="02040503050406030204" pitchFamily="18" charset="0"/>
                  </a:rPr>
                  <a:t>－</a:t>
                </a:r>
                <a:r>
                  <a:rPr lang="en-US" altLang="zh-CN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zh-CN" altLang="en-US" sz="3200" dirty="0"/>
                  <a:t>，即</a:t>
                </a:r>
                <a:r>
                  <a:rPr lang="en-US" altLang="zh-CN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zh-CN" altLang="en-US" sz="3200" dirty="0">
                    <a:latin typeface="Cambria Math" panose="02040503050406030204" pitchFamily="18" charset="0"/>
                  </a:rPr>
                  <a:t>－</a:t>
                </a:r>
                <a:r>
                  <a:rPr lang="en-US" altLang="zh-CN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zh-CN" altLang="en-US" sz="3200" dirty="0">
                    <a:latin typeface="Cambria Math" panose="02040503050406030204" pitchFamily="18" charset="0"/>
                  </a:rPr>
                  <a:t>＝</a:t>
                </a:r>
                <a:r>
                  <a:rPr lang="en-US" altLang="zh-CN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km</a:t>
                </a:r>
                <a:r>
                  <a:rPr lang="zh-CN" altLang="en-US" sz="3200" dirty="0"/>
                  <a:t>，则称</a:t>
                </a:r>
                <a:r>
                  <a:rPr lang="en-US" altLang="zh-CN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zh-CN" altLang="en-US" sz="3200" dirty="0"/>
                  <a:t>同余于</a:t>
                </a:r>
                <a:r>
                  <a:rPr lang="en-US" altLang="zh-CN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zh-CN" altLang="en-US" sz="3200" dirty="0"/>
                  <a:t>模</a:t>
                </a:r>
                <a:r>
                  <a:rPr lang="en-US" altLang="zh-CN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</a:t>
                </a:r>
                <a:r>
                  <a:rPr lang="zh-CN" altLang="en-US" sz="3200" dirty="0"/>
                  <a:t>，记为</a:t>
                </a:r>
                <a:endParaRPr lang="en-US" altLang="zh-CN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dirty="0"/>
              </a:p>
              <a:p>
                <a:endParaRPr lang="zh-CN" altLang="en-US" sz="3200" dirty="0"/>
              </a:p>
              <a:p>
                <a:r>
                  <a:rPr lang="en-US" altLang="zh-CN" sz="3200" dirty="0"/>
                  <a:t>a</a:t>
                </a:r>
                <a:r>
                  <a:rPr lang="zh-CN" altLang="en-US" sz="3200" dirty="0"/>
                  <a:t>、</a:t>
                </a:r>
                <a:r>
                  <a:rPr lang="en-US" altLang="zh-CN" sz="3200" dirty="0"/>
                  <a:t>b</a:t>
                </a:r>
                <a:r>
                  <a:rPr lang="zh-CN" altLang="en-US" sz="3200" dirty="0"/>
                  <a:t>关于模</a:t>
                </a:r>
                <a:r>
                  <a:rPr lang="en-US" altLang="zh-CN" sz="3200" dirty="0"/>
                  <a:t>m</a:t>
                </a:r>
                <a:r>
                  <a:rPr lang="zh-CN" altLang="en-US" sz="3200" dirty="0"/>
                  <a:t>同余的充要条件是整数</a:t>
                </a:r>
                <a:r>
                  <a:rPr lang="en-US" altLang="zh-CN" sz="3200" dirty="0"/>
                  <a:t>a</a:t>
                </a:r>
                <a:r>
                  <a:rPr lang="zh-CN" altLang="en-US" sz="3200" dirty="0"/>
                  <a:t>和</a:t>
                </a:r>
                <a:r>
                  <a:rPr lang="en-US" altLang="zh-CN" sz="3200" dirty="0"/>
                  <a:t>b</a:t>
                </a:r>
                <a:r>
                  <a:rPr lang="zh-CN" altLang="en-US" sz="3200" dirty="0"/>
                  <a:t>被同一正整数</a:t>
                </a:r>
                <a:r>
                  <a:rPr lang="en-US" altLang="zh-CN" sz="3200" dirty="0"/>
                  <a:t>m</a:t>
                </a:r>
                <a:r>
                  <a:rPr lang="zh-CN" altLang="en-US" sz="3200" dirty="0"/>
                  <a:t>除时，有相同的余数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E4BF6E-1374-4B32-92B2-CA1BBEDE3E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3221" r="-1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4336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0BD12-040F-42EC-B3BC-04B81DC6C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最大公约数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F6F7E5-BF10-4E1B-9A1F-B9CB31EBD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/>
              <a:t>GCD</a:t>
            </a:r>
            <a:r>
              <a:rPr lang="zh-CN" altLang="en-US" sz="3200" dirty="0"/>
              <a:t>递归定理：对任意非负整数</a:t>
            </a:r>
            <a:r>
              <a:rPr lang="en-US" altLang="zh-CN" sz="3200" dirty="0"/>
              <a:t>a</a:t>
            </a:r>
            <a:r>
              <a:rPr lang="zh-CN" altLang="en-US" sz="3200" dirty="0"/>
              <a:t>和任意正整数</a:t>
            </a:r>
            <a:r>
              <a:rPr lang="en-US" altLang="zh-C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b,</a:t>
            </a:r>
            <a:r>
              <a:rPr lang="zh-CN" alt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gcd</a:t>
            </a:r>
            <a:r>
              <a:rPr lang="en-US" altLang="zh-C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(a, b) = </a:t>
            </a:r>
            <a:r>
              <a:rPr lang="en-US" altLang="zh-CN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gcd</a:t>
            </a:r>
            <a:r>
              <a:rPr lang="en-US" altLang="zh-C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(b, a mod b)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二进制最大公约数算法：</a:t>
            </a:r>
          </a:p>
          <a:p>
            <a:r>
              <a:rPr lang="zh-CN" altLang="en-US" dirty="0"/>
              <a:t>如果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都是都是偶数，那么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gcd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(a, b) = 2gcd(a/2, b/2)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如果</a:t>
            </a:r>
            <a:r>
              <a:rPr lang="en-US" altLang="zh-CN" dirty="0"/>
              <a:t>a</a:t>
            </a:r>
            <a:r>
              <a:rPr lang="zh-CN" altLang="en-US" dirty="0"/>
              <a:t>是奇数，</a:t>
            </a:r>
            <a:r>
              <a:rPr lang="en-US" altLang="zh-CN" dirty="0"/>
              <a:t>b</a:t>
            </a:r>
            <a:r>
              <a:rPr lang="zh-CN" altLang="en-US" dirty="0"/>
              <a:t>是偶数，那么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gcd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(a, b) = 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gcd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(a, b/2)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如果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都是奇数，那么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gcd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(a, b) = ((a–b)/2, b)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3248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DB184-AC05-424F-BF6B-1A28DFB1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扩展欧几里德算法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EB9ACFB-D58C-4A8B-9E28-D661DA6C22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定理：对于不完全为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的非负整数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a,</a:t>
                </a:r>
                <a:r>
                  <a:rPr lang="zh-CN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b,</a:t>
                </a:r>
                <a:r>
                  <a:rPr lang="zh-CN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gcd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(a, b)</a:t>
                </a:r>
                <a:r>
                  <a:rPr lang="zh-CN" altLang="en-US" dirty="0"/>
                  <a:t>表示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, 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zh-CN" altLang="en-US" dirty="0"/>
                  <a:t>的最大公约数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</a:t>
                </a:r>
                <a:r>
                  <a:rPr lang="zh-CN" altLang="en-US" dirty="0"/>
                  <a:t>，必然存在整数对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x, y</a:t>
                </a:r>
                <a:r>
                  <a:rPr lang="zh-CN" altLang="en-US" dirty="0"/>
                  <a:t>，使得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gcd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(a, b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)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=ax + by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zh-CN" altLang="en-US" dirty="0"/>
              </a:p>
              <a:p>
                <a:r>
                  <a:rPr lang="zh-CN" altLang="en-US" dirty="0"/>
                  <a:t>对于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gcd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(a, b) = d</a:t>
                </a:r>
                <a:r>
                  <a:rPr lang="zh-CN" altLang="en-US" dirty="0"/>
                  <a:t>，对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(a, b)</a:t>
                </a:r>
                <a:r>
                  <a:rPr lang="zh-CN" altLang="en-US" dirty="0"/>
                  <a:t>用欧几里德辗转相除会最终得到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(d, 0)</a:t>
                </a:r>
                <a:r>
                  <a:rPr lang="zh-CN" altLang="en-US" dirty="0"/>
                  <a:t>。此时对于把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=d, b = 0 </a:t>
                </a:r>
                <a:r>
                  <a:rPr lang="zh-CN" altLang="en-US" dirty="0"/>
                  <a:t>代入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a*x + b*y = d</a:t>
                </a:r>
                <a:r>
                  <a:rPr lang="zh-CN" altLang="en-US" dirty="0"/>
                  <a:t>，显然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 = 1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, 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r>
                  <a:rPr lang="zh-CN" altLang="en-US" dirty="0"/>
                  <a:t>可以为任意值。</a:t>
                </a:r>
              </a:p>
              <a:p>
                <a:r>
                  <a:rPr lang="zh-CN" altLang="en-US" dirty="0"/>
                  <a:t>我们可以用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= d, b = 0</a:t>
                </a:r>
                <a:r>
                  <a:rPr lang="zh-CN" altLang="en-US" dirty="0"/>
                  <a:t>的情况逆推出来任何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gcd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(a, b) = d </a:t>
                </a:r>
                <a:r>
                  <a:rPr lang="zh-CN" altLang="en-US" dirty="0"/>
                  <a:t>满足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a*x + b*y = d</a:t>
                </a:r>
                <a:r>
                  <a:rPr lang="zh-CN" altLang="en-US" dirty="0"/>
                  <a:t>的解。如果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是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b*x + (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a%b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)*y = d </a:t>
                </a:r>
                <a:r>
                  <a:rPr lang="zh-CN" altLang="en-US" dirty="0"/>
                  <a:t>的解，那么对于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a*x + b*y = d</a:t>
                </a:r>
                <a:r>
                  <a:rPr lang="zh-CN" altLang="en-US" dirty="0"/>
                  <a:t>的解呢？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EB9ACFB-D58C-4A8B-9E28-D661DA6C22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 r="-37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4266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DB184-AC05-424F-BF6B-1A28DFB1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扩展欧几里德算法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EB9ACFB-D58C-4A8B-9E28-D661DA6C22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b*x + (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a%b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)*y = d → </a:t>
                </a:r>
              </a:p>
              <a:p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b*x + (a - [a/b]*b)*y = a*y + b*(x - [a/b]*y)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，</a:t>
                </a:r>
              </a:p>
              <a:p>
                <a:r>
                  <a:rPr lang="zh-CN" altLang="en-US" dirty="0"/>
                  <a:t>所以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a*x + b*y = d</a:t>
                </a:r>
                <a:r>
                  <a:rPr lang="zh-CN" altLang="en-US" dirty="0"/>
                  <a:t>的解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,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[a/b]*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;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 </a:t>
                </a:r>
                <a:r>
                  <a:rPr lang="zh-CN" altLang="en-US" dirty="0"/>
                  <a:t>这样我们可以程序迭代了。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EB9ACFB-D58C-4A8B-9E28-D661DA6C22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487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F94E0-CD43-47AD-ACFE-6D9DB0D83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扩展欧几里德算法  </a:t>
            </a:r>
            <a:r>
              <a:rPr lang="en-US" altLang="zh-CN" sz="3600" dirty="0"/>
              <a:t>*</a:t>
            </a:r>
            <a:r>
              <a:rPr lang="zh-CN" altLang="en-US" sz="3600" dirty="0"/>
              <a:t>模板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B31F23-88BC-4FC6-86AB-41D64AD7A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extend_gcd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int a, int b, int &amp;x, int &amp;y ){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(b == 0){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x = 1; y = 0;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a;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else{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int r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extend_gcd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b,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a%b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y, x);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y -= x*(a/b);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r;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140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2800D-3E68-4A94-9BFC-3F33313AF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求解模线性方程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FE5DAB-06B8-4C15-B58C-F61C6C726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定理</a:t>
            </a:r>
            <a:r>
              <a:rPr lang="en-US" altLang="zh-CN" dirty="0"/>
              <a:t>1</a:t>
            </a:r>
            <a:r>
              <a:rPr lang="zh-CN" altLang="en-US" dirty="0"/>
              <a:t>：方程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ax=b(mod n)</a:t>
            </a:r>
            <a:r>
              <a:rPr lang="zh-CN" altLang="en-US" dirty="0"/>
              <a:t>对于未知量</a:t>
            </a:r>
            <a:r>
              <a:rPr lang="en-US" altLang="zh-CN" dirty="0"/>
              <a:t>x</a:t>
            </a:r>
            <a:r>
              <a:rPr lang="zh-CN" altLang="en-US" dirty="0"/>
              <a:t>有解，当且仅当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gcd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(a, n)|b</a:t>
            </a:r>
            <a:endParaRPr lang="en-US" altLang="zh-CN" dirty="0"/>
          </a:p>
          <a:p>
            <a:r>
              <a:rPr lang="zh-CN" altLang="en-US" dirty="0"/>
              <a:t>定理</a:t>
            </a:r>
            <a:r>
              <a:rPr lang="en-US" altLang="zh-CN" dirty="0"/>
              <a:t>2</a:t>
            </a:r>
            <a:r>
              <a:rPr lang="zh-CN" altLang="en-US" dirty="0"/>
              <a:t>：方程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ax=b(mod n)</a:t>
            </a:r>
            <a:r>
              <a:rPr lang="zh-CN" altLang="en-US" dirty="0">
                <a:latin typeface="Cambria Math" panose="02040503050406030204" pitchFamily="18" charset="0"/>
              </a:rPr>
              <a:t>或者</a:t>
            </a:r>
            <a:r>
              <a:rPr lang="zh-CN" altLang="en-US" dirty="0"/>
              <a:t>对</a:t>
            </a:r>
            <a:r>
              <a:rPr lang="zh-CN" altLang="en-US" dirty="0">
                <a:latin typeface="Cambria Math" panose="02040503050406030204" pitchFamily="18" charset="0"/>
              </a:rPr>
              <a:t>模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zh-CN" altLang="en-US" dirty="0">
                <a:latin typeface="Cambria Math" panose="02040503050406030204" pitchFamily="18" charset="0"/>
              </a:rPr>
              <a:t>有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zh-CN" altLang="en-US" dirty="0">
                <a:latin typeface="Cambria Math" panose="02040503050406030204" pitchFamily="18" charset="0"/>
              </a:rPr>
              <a:t>个</a:t>
            </a:r>
            <a:r>
              <a:rPr lang="zh-CN" altLang="en-US" dirty="0"/>
              <a:t>不同的解，其中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d=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gcd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(a, n)</a:t>
            </a:r>
            <a:r>
              <a:rPr lang="zh-CN" altLang="en-US" dirty="0"/>
              <a:t>或者无解。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latin typeface="Cambria Math" panose="02040503050406030204" pitchFamily="18" charset="0"/>
              </a:rPr>
              <a:t>设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d=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gcd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(a, n)</a:t>
            </a:r>
            <a:r>
              <a:rPr lang="zh-CN" altLang="en-US" dirty="0">
                <a:latin typeface="Cambria Math" panose="02040503050406030204" pitchFamily="18" charset="0"/>
              </a:rPr>
              <a:t>，假定对整数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x’</a:t>
            </a:r>
            <a:r>
              <a:rPr lang="zh-CN" altLang="en-US" dirty="0">
                <a:latin typeface="Cambria Math" panose="02040503050406030204" pitchFamily="18" charset="0"/>
              </a:rPr>
              <a:t>和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y’</a:t>
            </a:r>
            <a:r>
              <a:rPr lang="zh-CN" altLang="en-US" dirty="0">
                <a:latin typeface="Cambria Math" panose="02040503050406030204" pitchFamily="18" charset="0"/>
              </a:rPr>
              <a:t>，有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d=ax’+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ny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’</a:t>
            </a:r>
            <a:r>
              <a:rPr lang="zh-CN" altLang="en-US" dirty="0">
                <a:latin typeface="Cambria Math" panose="02040503050406030204" pitchFamily="18" charset="0"/>
              </a:rPr>
              <a:t>。如果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d|b</a:t>
            </a:r>
            <a:r>
              <a:rPr lang="zh-CN" altLang="en-US" dirty="0">
                <a:latin typeface="Cambria Math" panose="02040503050406030204" pitchFamily="18" charset="0"/>
              </a:rPr>
              <a:t>，则方程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ax=b(mod n)</a:t>
            </a:r>
            <a:r>
              <a:rPr lang="zh-CN" altLang="en-US" dirty="0">
                <a:latin typeface="Cambria Math" panose="02040503050406030204" pitchFamily="18" charset="0"/>
              </a:rPr>
              <a:t>有一个解的值为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x0</a:t>
            </a:r>
            <a:r>
              <a:rPr lang="zh-CN" altLang="en-US" dirty="0">
                <a:latin typeface="Cambria Math" panose="02040503050406030204" pitchFamily="18" charset="0"/>
              </a:rPr>
              <a:t>，满足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x0=x’(b/d)mod n</a:t>
            </a:r>
            <a:r>
              <a:rPr lang="zh-CN" altLang="en-US" dirty="0">
                <a:latin typeface="Cambria Math" panose="02040503050406030204" pitchFamily="18" charset="0"/>
              </a:rPr>
              <a:t>。</a:t>
            </a:r>
          </a:p>
          <a:p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dirty="0">
                <a:latin typeface="Cambria Math" panose="02040503050406030204" pitchFamily="18" charset="0"/>
              </a:rPr>
              <a:t>假设方程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ax=b(mod n)</a:t>
            </a:r>
            <a:r>
              <a:rPr lang="zh-CN" altLang="en-US" dirty="0">
                <a:latin typeface="Cambria Math" panose="02040503050406030204" pitchFamily="18" charset="0"/>
              </a:rPr>
              <a:t>有解（即有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d|b</a:t>
            </a:r>
            <a:r>
              <a:rPr lang="zh-CN" altLang="en-US" dirty="0">
                <a:latin typeface="Cambria Math" panose="02040503050406030204" pitchFamily="18" charset="0"/>
              </a:rPr>
              <a:t>，其中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d=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gcd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(a, n)</a:t>
            </a:r>
            <a:r>
              <a:rPr lang="zh-CN" altLang="en-US" dirty="0">
                <a:latin typeface="Cambria Math" panose="02040503050406030204" pitchFamily="18" charset="0"/>
              </a:rPr>
              <a:t>），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x0</a:t>
            </a:r>
            <a:r>
              <a:rPr lang="zh-CN" altLang="en-US" dirty="0">
                <a:latin typeface="Cambria Math" panose="02040503050406030204" pitchFamily="18" charset="0"/>
              </a:rPr>
              <a:t>是该方程的任意一个解，则该方程对模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zh-CN" altLang="en-US" dirty="0">
                <a:latin typeface="Cambria Math" panose="02040503050406030204" pitchFamily="18" charset="0"/>
              </a:rPr>
              <a:t>恰有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zh-CN" altLang="en-US" dirty="0">
                <a:latin typeface="Cambria Math" panose="02040503050406030204" pitchFamily="18" charset="0"/>
              </a:rPr>
              <a:t>个不同的解，分别为：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xi=x0+i(n/d)(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= 1, 2, …, d-1)</a:t>
            </a:r>
            <a:r>
              <a:rPr lang="zh-CN" altLang="en-US" dirty="0">
                <a:latin typeface="Cambria Math" panose="02040503050406030204" pitchFamily="18" charset="0"/>
              </a:rPr>
              <a:t>。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23660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AD67CF-90A3-4FF7-9BAC-81F479D32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中国剩余定理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851DD7A-C909-4199-86F0-A0233438A8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中国剩余定理是中国古代求解一次同余式组（见同余）的方法。又称孙子定理。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40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type m:val="noBar"/>
                                <m:ctrlPr>
                                  <a:rPr lang="en-US" altLang="zh-CN" sz="4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altLang="zh-CN" sz="4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≡</m:t>
                                </m:r>
                                <m:sSub>
                                  <m:sSubPr>
                                    <m:ctrlPr>
                                      <a:rPr lang="en-US" altLang="zh-CN" sz="4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4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altLang="zh-CN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≡</m:t>
                                </m:r>
                                <m:sSub>
                                  <m:sSub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4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altLang="zh-CN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US" altLang="zh-CN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  <m:e>
                            <m:f>
                              <m:fPr>
                                <m:type m:val="noBar"/>
                                <m:ctrlPr>
                                  <a:rPr lang="en-US" altLang="zh-CN" sz="4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altLang="zh-CN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≡</m:t>
                                </m:r>
                                <m:sSub>
                                  <m:sSub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4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4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  <m:r>
                                  <a:rPr lang="en-US" altLang="zh-CN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altLang="zh-CN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US" altLang="zh-CN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4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  <m:r>
                                  <a:rPr lang="en-US" altLang="zh-CN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eqArr>
                      </m:e>
                    </m:d>
                  </m:oMath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851DD7A-C909-4199-86F0-A0233438A8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420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AD67CF-90A3-4FF7-9BAC-81F479D32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中国剩余定理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851DD7A-C909-4199-86F0-A0233438A8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1175"/>
                <a:ext cx="10515600" cy="5188226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dirty="0"/>
                  <a:t>假设整数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 … ,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两两互质，则对任意的整数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 … ,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，方程组有解</a:t>
                </a:r>
                <a:r>
                  <a:rPr lang="en-US" altLang="zh-CN" dirty="0"/>
                  <a:t>.</a:t>
                </a:r>
              </a:p>
              <a:p>
                <a:endParaRPr lang="en-US" altLang="zh-CN" sz="4000" dirty="0"/>
              </a:p>
              <a:p>
                <a:r>
                  <a:rPr lang="zh-CN" altLang="en-US" dirty="0">
                    <a:latin typeface="Cambria Math" panose="02040503050406030204" pitchFamily="18" charset="0"/>
                  </a:rPr>
                  <a:t>设 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*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* … 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r>
                  <a:rPr lang="zh-CN" altLang="en-US" dirty="0">
                    <a:latin typeface="Cambria Math" panose="02040503050406030204" pitchFamily="18" charset="0"/>
                  </a:rPr>
                  <a:t>并设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M/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除了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mi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以外的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n-1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个整数的乘积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)</a:t>
                </a:r>
                <a:endParaRPr lang="zh-CN" altLang="en-US" dirty="0">
                  <a:latin typeface="Cambria Math" panose="02040503050406030204" pitchFamily="18" charset="0"/>
                </a:endParaRPr>
              </a:p>
              <a:p>
                <a:r>
                  <a:rPr lang="zh-CN" altLang="en-US" dirty="0">
                    <a:latin typeface="Cambria Math" panose="02040503050406030204" pitchFamily="18" charset="0"/>
                  </a:rPr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^(-1)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为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模 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mi </a:t>
                </a:r>
                <a:r>
                  <a:rPr lang="zh-CN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的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逆元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)</a:t>
                </a:r>
                <a:endParaRPr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≡ 1(mod mi), 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∈ {1,2,3,…,n} </a:t>
                </a:r>
              </a:p>
              <a:p>
                <a:r>
                  <a:rPr lang="zh-CN" altLang="en-US" dirty="0">
                    <a:latin typeface="Cambria Math" panose="02040503050406030204" pitchFamily="18" charset="0"/>
                  </a:rPr>
                  <a:t>方程组 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的通解形式为 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 = k*M + ∑(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), 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∈ {1,2,3,…,n}, k ∈ Z </a:t>
                </a:r>
              </a:p>
              <a:p>
                <a:r>
                  <a:rPr lang="zh-CN" altLang="en-US" dirty="0">
                    <a:latin typeface="Cambria Math" panose="02040503050406030204" pitchFamily="18" charset="0"/>
                  </a:rPr>
                  <a:t>在模 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的意义下，方程组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只有一个解：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851DD7A-C909-4199-86F0-A0233438A8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1175"/>
                <a:ext cx="10515600" cy="5188226"/>
              </a:xfrm>
              <a:blipFill>
                <a:blip r:embed="rId2"/>
                <a:stretch>
                  <a:fillRect l="-928" t="-939" r="-15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4372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AD67CF-90A3-4FF7-9BAC-81F479D32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中国剩余定理  </a:t>
            </a:r>
            <a:r>
              <a:rPr lang="en-US" altLang="zh-CN" sz="3600" dirty="0"/>
              <a:t>*</a:t>
            </a:r>
            <a:r>
              <a:rPr lang="zh-CN" altLang="en-US" sz="3600" dirty="0"/>
              <a:t>非互质情况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51DD7A-C909-4199-86F0-A0233438A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1174"/>
            <a:ext cx="10515600" cy="4735789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>
                <a:latin typeface="Cambria Math" panose="02040503050406030204" pitchFamily="18" charset="0"/>
              </a:rPr>
              <a:t>若</a:t>
            </a:r>
            <a:r>
              <a:rPr lang="en-US" altLang="zh-CN" dirty="0">
                <a:latin typeface="Cambria Math" panose="02040503050406030204" pitchFamily="18" charset="0"/>
              </a:rPr>
              <a:t>mi</a:t>
            </a:r>
            <a:r>
              <a:rPr lang="zh-CN" altLang="en-US" dirty="0">
                <a:latin typeface="Cambria Math" panose="02040503050406030204" pitchFamily="18" charset="0"/>
              </a:rPr>
              <a:t>并不满足两两互质时，就要采用两两合并的思想，假设要合并如下两个方程 </a:t>
            </a:r>
          </a:p>
          <a:p>
            <a:r>
              <a:rPr lang="en-US" altLang="zh-CN" dirty="0">
                <a:latin typeface="Cambria Math" panose="02040503050406030204" pitchFamily="18" charset="0"/>
              </a:rPr>
              <a:t>x=a1+m1*x1 </a:t>
            </a:r>
          </a:p>
          <a:p>
            <a:r>
              <a:rPr lang="en-US" altLang="zh-CN" dirty="0">
                <a:latin typeface="Cambria Math" panose="02040503050406030204" pitchFamily="18" charset="0"/>
              </a:rPr>
              <a:t>x=a2+m2*x2</a:t>
            </a:r>
          </a:p>
          <a:p>
            <a:endParaRPr lang="en-US" altLang="zh-CN" dirty="0">
              <a:latin typeface="Cambria Math" panose="02040503050406030204" pitchFamily="18" charset="0"/>
            </a:endParaRPr>
          </a:p>
          <a:p>
            <a:r>
              <a:rPr lang="zh-CN" altLang="en-US" dirty="0">
                <a:latin typeface="Cambria Math" panose="02040503050406030204" pitchFamily="18" charset="0"/>
              </a:rPr>
              <a:t>得到 </a:t>
            </a:r>
            <a:r>
              <a:rPr lang="en-US" altLang="zh-CN" dirty="0">
                <a:latin typeface="Cambria Math" panose="02040503050406030204" pitchFamily="18" charset="0"/>
              </a:rPr>
              <a:t>a1+m1*x1 = a2+m2*x2 → m1*x1+m2*x2 = a2-a1</a:t>
            </a:r>
          </a:p>
          <a:p>
            <a:endParaRPr lang="en-US" altLang="zh-CN" dirty="0">
              <a:latin typeface="Cambria Math" panose="02040503050406030204" pitchFamily="18" charset="0"/>
            </a:endParaRPr>
          </a:p>
          <a:p>
            <a:r>
              <a:rPr lang="zh-CN" altLang="en-US" dirty="0">
                <a:latin typeface="Cambria Math" panose="02040503050406030204" pitchFamily="18" charset="0"/>
              </a:rPr>
              <a:t>再通过扩展欧几里得算法解出</a:t>
            </a:r>
            <a:r>
              <a:rPr lang="en-US" altLang="zh-CN" dirty="0">
                <a:latin typeface="Cambria Math" panose="02040503050406030204" pitchFamily="18" charset="0"/>
              </a:rPr>
              <a:t>x1</a:t>
            </a:r>
            <a:r>
              <a:rPr lang="zh-CN" altLang="en-US" dirty="0">
                <a:latin typeface="Cambria Math" panose="02040503050406030204" pitchFamily="18" charset="0"/>
              </a:rPr>
              <a:t>的最小正整数解，代入 </a:t>
            </a:r>
          </a:p>
          <a:p>
            <a:r>
              <a:rPr lang="en-US" altLang="zh-CN" dirty="0">
                <a:latin typeface="Cambria Math" panose="02040503050406030204" pitchFamily="18" charset="0"/>
              </a:rPr>
              <a:t>x=a1+m1*x1</a:t>
            </a:r>
          </a:p>
          <a:p>
            <a:endParaRPr lang="en-US" altLang="zh-CN" dirty="0">
              <a:latin typeface="Cambria Math" panose="02040503050406030204" pitchFamily="18" charset="0"/>
            </a:endParaRPr>
          </a:p>
          <a:p>
            <a:r>
              <a:rPr lang="zh-CN" altLang="en-US" dirty="0">
                <a:latin typeface="Cambria Math" panose="02040503050406030204" pitchFamily="18" charset="0"/>
              </a:rPr>
              <a:t>得到</a:t>
            </a:r>
            <a:r>
              <a:rPr lang="en-US" altLang="zh-CN" dirty="0">
                <a:latin typeface="Cambria Math" panose="02040503050406030204" pitchFamily="18" charset="0"/>
              </a:rPr>
              <a:t>x</a:t>
            </a:r>
            <a:r>
              <a:rPr lang="zh-CN" altLang="en-US" dirty="0">
                <a:latin typeface="Cambria Math" panose="02040503050406030204" pitchFamily="18" charset="0"/>
              </a:rPr>
              <a:t>后合并为一个方程的结果为 </a:t>
            </a:r>
          </a:p>
          <a:p>
            <a:r>
              <a:rPr lang="en-US" altLang="zh-CN" dirty="0">
                <a:latin typeface="Cambria Math" panose="02040503050406030204" pitchFamily="18" charset="0"/>
              </a:rPr>
              <a:t>y ≡ x(mod lcm(m1,m2))</a:t>
            </a:r>
          </a:p>
          <a:p>
            <a:endParaRPr lang="en-US" altLang="zh-CN" dirty="0">
              <a:latin typeface="Cambria Math" panose="02040503050406030204" pitchFamily="18" charset="0"/>
            </a:endParaRPr>
          </a:p>
          <a:p>
            <a:r>
              <a:rPr lang="zh-CN" altLang="en-US" dirty="0">
                <a:latin typeface="Cambria Math" panose="02040503050406030204" pitchFamily="18" charset="0"/>
              </a:rPr>
              <a:t>这样一直合并下去，最终可以求得同余方程组的解</a:t>
            </a:r>
          </a:p>
        </p:txBody>
      </p:sp>
    </p:spTree>
    <p:extLst>
      <p:ext uri="{BB962C8B-B14F-4D97-AF65-F5344CB8AC3E}">
        <p14:creationId xmlns:p14="http://schemas.microsoft.com/office/powerpoint/2010/main" val="2304403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24127-E0C2-4955-BEAE-0108AE169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内容概要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E9A86E-2ACF-4EA4-B719-217EA8396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8716" y="1690688"/>
            <a:ext cx="4195439" cy="466725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素数与合数</a:t>
            </a:r>
            <a:endParaRPr lang="en-US" altLang="zh-CN" dirty="0"/>
          </a:p>
          <a:p>
            <a:pPr lvl="1"/>
            <a:r>
              <a:rPr lang="zh-CN" altLang="en-US" dirty="0"/>
              <a:t>关于约数的公式</a:t>
            </a:r>
            <a:endParaRPr lang="en-US" altLang="zh-CN" dirty="0"/>
          </a:p>
          <a:p>
            <a:pPr lvl="1"/>
            <a:r>
              <a:rPr lang="zh-CN" altLang="en-US" dirty="0"/>
              <a:t>线性筛素数</a:t>
            </a:r>
            <a:endParaRPr lang="en-US" altLang="zh-CN" dirty="0"/>
          </a:p>
          <a:p>
            <a:pPr lvl="1"/>
            <a:r>
              <a:rPr lang="zh-CN" altLang="en-US" dirty="0"/>
              <a:t>反素数</a:t>
            </a:r>
            <a:endParaRPr lang="en-US" altLang="zh-CN" dirty="0"/>
          </a:p>
          <a:p>
            <a:pPr lvl="1"/>
            <a:r>
              <a:rPr lang="en-US" altLang="zh-CN" dirty="0"/>
              <a:t>Miller-Rabin</a:t>
            </a:r>
            <a:r>
              <a:rPr lang="zh-CN" altLang="en-US" dirty="0"/>
              <a:t>素数测试</a:t>
            </a:r>
            <a:endParaRPr lang="en-US" altLang="zh-CN" dirty="0"/>
          </a:p>
          <a:p>
            <a:pPr lvl="1"/>
            <a:r>
              <a:rPr lang="en-US" altLang="zh-CN" dirty="0"/>
              <a:t>pollard-rho</a:t>
            </a:r>
            <a:r>
              <a:rPr lang="zh-CN" altLang="en-US" dirty="0"/>
              <a:t>大数分解 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余数</a:t>
            </a:r>
            <a:endParaRPr lang="en-US" altLang="zh-CN" dirty="0"/>
          </a:p>
          <a:p>
            <a:pPr lvl="1"/>
            <a:r>
              <a:rPr lang="en-US" altLang="zh-CN" dirty="0"/>
              <a:t>GCD</a:t>
            </a:r>
          </a:p>
          <a:p>
            <a:pPr lvl="1"/>
            <a:r>
              <a:rPr lang="zh-CN" altLang="en-US" dirty="0"/>
              <a:t>扩展欧几里德</a:t>
            </a:r>
            <a:endParaRPr lang="en-US" altLang="zh-CN" dirty="0"/>
          </a:p>
          <a:p>
            <a:pPr lvl="1"/>
            <a:r>
              <a:rPr lang="zh-CN" altLang="en-US" dirty="0"/>
              <a:t>同余</a:t>
            </a:r>
            <a:endParaRPr lang="en-US" altLang="zh-CN" dirty="0"/>
          </a:p>
          <a:p>
            <a:pPr lvl="1"/>
            <a:r>
              <a:rPr lang="zh-CN" altLang="en-US" dirty="0"/>
              <a:t>模线性方程</a:t>
            </a:r>
            <a:endParaRPr lang="en-US" altLang="zh-CN" dirty="0"/>
          </a:p>
          <a:p>
            <a:pPr lvl="1"/>
            <a:r>
              <a:rPr lang="zh-CN" altLang="en-US" dirty="0"/>
              <a:t>中国剩余定理</a:t>
            </a:r>
            <a:endParaRPr lang="en-US" altLang="zh-CN" dirty="0"/>
          </a:p>
          <a:p>
            <a:pPr lvl="1"/>
            <a:r>
              <a:rPr lang="zh-CN" altLang="en-US" dirty="0"/>
              <a:t>二次剩余</a:t>
            </a:r>
            <a:endParaRPr lang="en-US" altLang="zh-CN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15E9E92-84DB-46CE-8EE5-7B9357403973}"/>
              </a:ext>
            </a:extLst>
          </p:cNvPr>
          <p:cNvSpPr txBox="1">
            <a:spLocks/>
          </p:cNvSpPr>
          <p:nvPr/>
        </p:nvSpPr>
        <p:spPr>
          <a:xfrm>
            <a:off x="6331258" y="1692777"/>
            <a:ext cx="4195439" cy="4800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欧拉函数</a:t>
            </a:r>
            <a:endParaRPr lang="en-US" altLang="zh-CN" dirty="0"/>
          </a:p>
          <a:p>
            <a:pPr lvl="1"/>
            <a:r>
              <a:rPr lang="zh-CN" altLang="en-US" dirty="0"/>
              <a:t>常用定理：欧拉定理、费马小定理、威尔逊定理</a:t>
            </a:r>
            <a:endParaRPr lang="en-US" altLang="zh-CN" dirty="0"/>
          </a:p>
          <a:p>
            <a:pPr lvl="1"/>
            <a:r>
              <a:rPr lang="zh-CN" altLang="en-US" dirty="0"/>
              <a:t>逆元</a:t>
            </a:r>
            <a:endParaRPr lang="en-US" altLang="zh-CN" dirty="0"/>
          </a:p>
          <a:p>
            <a:pPr lvl="1"/>
            <a:r>
              <a:rPr lang="zh-CN" altLang="en-US" dirty="0"/>
              <a:t>莫比乌斯反演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原根</a:t>
            </a:r>
            <a:endParaRPr lang="en-US" altLang="zh-CN" dirty="0"/>
          </a:p>
          <a:p>
            <a:pPr lvl="1"/>
            <a:r>
              <a:rPr lang="zh-CN" altLang="en-US" dirty="0"/>
              <a:t>求原根</a:t>
            </a:r>
            <a:endParaRPr lang="en-US" altLang="zh-CN" dirty="0"/>
          </a:p>
          <a:p>
            <a:pPr lvl="1"/>
            <a:r>
              <a:rPr lang="zh-CN" altLang="en-US" dirty="0"/>
              <a:t>离散对数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9531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99E79-57F2-49E7-9269-D0176DF24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二次剩余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6643D4-B0E8-4440-ACFF-162771C616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对于给定的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p(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p∈P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和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zh-CN" altLang="en-US" dirty="0"/>
                  <a:t>，如果有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zh-CN" altLang="en-US" dirty="0"/>
                  <a:t>满足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，那么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在模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zh-CN" altLang="en-US" dirty="0"/>
                  <a:t>意义下就是二次剩余，即在模意义下能否开根号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解法：</a:t>
                </a:r>
                <a:r>
                  <a:rPr lang="en-US" altLang="zh-CN" dirty="0">
                    <a:hlinkClick r:id="rId2"/>
                  </a:rPr>
                  <a:t>https://blog.csdn.net/acdreamers/article/details/10182281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6643D4-B0E8-4440-ACFF-162771C616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2747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0DA8A0-5EFF-48B1-93B5-0342EEB73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8665606-209F-41BC-8E97-0A3D164692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欧拉函数是求小于等于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的数中与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互质的数的数目，用</a:t>
                </a:r>
                <a:r>
                  <a:rPr lang="en-US" altLang="zh-CN" dirty="0"/>
                  <a:t>φ(n)</a:t>
                </a:r>
                <a:r>
                  <a:rPr lang="zh-CN" altLang="en-US" dirty="0"/>
                  <a:t>表示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定理：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若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…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r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p>
                    </m:sSup>
                  </m:oMath>
                </a14:m>
                <a:r>
                  <a:rPr lang="zh-CN" altLang="en-US" dirty="0"/>
                  <a:t>，则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(1−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(1−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(1−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sub>
                          </m:sSub>
                        </m:den>
                      </m:f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8665606-209F-41BC-8E97-0A3D164692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025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75491-BCF8-4F9F-AD43-CDC77300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</a:t>
            </a:r>
            <a:r>
              <a:rPr lang="en-US" altLang="zh-CN" dirty="0"/>
              <a:t>1-n</a:t>
            </a:r>
            <a:r>
              <a:rPr lang="zh-CN" altLang="en-US" dirty="0"/>
              <a:t>中每个数的欧拉函数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A23EB7-7F86-4718-A38E-4284F3A3E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get_euler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for(int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=1;i&lt;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 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euler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for(int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=2;i&lt;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 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euler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]==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for(int j=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i;j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N;j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+=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euler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[j]=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euler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[j]/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*(i-1);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802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3844F5-882D-44B1-832F-13DE757BD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b="1" dirty="0"/>
              <a:t>欧拉定理</a:t>
            </a:r>
            <a:endParaRPr lang="en-US" altLang="zh-CN" b="1" dirty="0"/>
          </a:p>
          <a:p>
            <a:r>
              <a:rPr lang="zh-CN" altLang="en-US" dirty="0"/>
              <a:t>若</a:t>
            </a:r>
            <a:r>
              <a:rPr lang="en-US" altLang="zh-CN" dirty="0">
                <a:latin typeface="Cambria Math" panose="02040503050406030204" pitchFamily="18" charset="0"/>
              </a:rPr>
              <a:t>n, a</a:t>
            </a:r>
            <a:r>
              <a:rPr lang="zh-CN" altLang="en-US" dirty="0"/>
              <a:t>为正整数，且</a:t>
            </a:r>
            <a:r>
              <a:rPr lang="en-US" altLang="zh-CN" dirty="0" err="1">
                <a:latin typeface="Cambria Math" panose="02040503050406030204" pitchFamily="18" charset="0"/>
              </a:rPr>
              <a:t>n,a</a:t>
            </a:r>
            <a:r>
              <a:rPr lang="zh-CN" altLang="en-US" dirty="0"/>
              <a:t>互素</a:t>
            </a:r>
            <a:r>
              <a:rPr lang="zh-CN" altLang="en-US" dirty="0">
                <a:latin typeface="Cambria Math" panose="02040503050406030204" pitchFamily="18" charset="0"/>
              </a:rPr>
              <a:t>，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a,n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) = 1</a:t>
            </a:r>
            <a:r>
              <a:rPr lang="zh-CN" altLang="en-US" dirty="0">
                <a:latin typeface="Cambria Math" panose="02040503050406030204" pitchFamily="18" charset="0"/>
              </a:rPr>
              <a:t>，</a:t>
            </a:r>
            <a:r>
              <a:rPr lang="zh-CN" altLang="en-US" dirty="0"/>
              <a:t>则</a:t>
            </a:r>
            <a:r>
              <a:rPr lang="en-US" altLang="zh-CN" dirty="0">
                <a:latin typeface="Cambria Math" panose="02040503050406030204" pitchFamily="18" charset="0"/>
              </a:rPr>
              <a:t>a^</a:t>
            </a:r>
            <a:r>
              <a:rPr lang="el-GR" altLang="zh-CN" dirty="0">
                <a:latin typeface="Cambria Math" panose="02040503050406030204" pitchFamily="18" charset="0"/>
              </a:rPr>
              <a:t>φ(</a:t>
            </a:r>
            <a:r>
              <a:rPr lang="en-US" altLang="zh-CN" dirty="0">
                <a:latin typeface="Cambria Math" panose="02040503050406030204" pitchFamily="18" charset="0"/>
              </a:rPr>
              <a:t>n) ≡ 1 (mod n)</a:t>
            </a:r>
          </a:p>
          <a:p>
            <a:endParaRPr lang="en-US" altLang="zh-CN" dirty="0"/>
          </a:p>
          <a:p>
            <a:r>
              <a:rPr lang="zh-CN" altLang="en-US" b="1" dirty="0"/>
              <a:t>费马小定理</a:t>
            </a:r>
            <a:endParaRPr lang="en-US" altLang="zh-CN" b="1" dirty="0"/>
          </a:p>
          <a:p>
            <a:r>
              <a:rPr lang="zh-CN" altLang="en-US" dirty="0"/>
              <a:t>假如</a:t>
            </a:r>
            <a:r>
              <a:rPr lang="en-US" altLang="zh-CN" dirty="0">
                <a:latin typeface="Cambria Math" panose="02040503050406030204" pitchFamily="18" charset="0"/>
              </a:rPr>
              <a:t>p</a:t>
            </a:r>
            <a:r>
              <a:rPr lang="zh-CN" altLang="en-US" dirty="0"/>
              <a:t>是质数，且</a:t>
            </a:r>
            <a:r>
              <a:rPr lang="en-US" altLang="zh-CN" dirty="0">
                <a:latin typeface="Cambria Math" panose="02040503050406030204" pitchFamily="18" charset="0"/>
              </a:rPr>
              <a:t>(</a:t>
            </a:r>
            <a:r>
              <a:rPr lang="en-US" altLang="zh-CN" dirty="0" err="1">
                <a:latin typeface="Cambria Math" panose="02040503050406030204" pitchFamily="18" charset="0"/>
              </a:rPr>
              <a:t>a,p</a:t>
            </a:r>
            <a:r>
              <a:rPr lang="en-US" altLang="zh-CN" dirty="0">
                <a:latin typeface="Cambria Math" panose="02040503050406030204" pitchFamily="18" charset="0"/>
              </a:rPr>
              <a:t>)=1</a:t>
            </a:r>
            <a:r>
              <a:rPr lang="zh-CN" altLang="en-US" dirty="0"/>
              <a:t>，那么</a:t>
            </a:r>
            <a:r>
              <a:rPr lang="en-US" altLang="zh-CN" dirty="0">
                <a:latin typeface="Cambria Math" panose="02040503050406030204" pitchFamily="18" charset="0"/>
              </a:rPr>
              <a:t>a^(p-1) ≡1(mod p)</a:t>
            </a:r>
          </a:p>
          <a:p>
            <a:endParaRPr lang="en-US" altLang="zh-CN" dirty="0"/>
          </a:p>
          <a:p>
            <a:r>
              <a:rPr lang="zh-CN" altLang="en-US" b="1" dirty="0"/>
              <a:t>威尔逊定理</a:t>
            </a:r>
            <a:endParaRPr lang="en-US" altLang="zh-CN" b="1" dirty="0"/>
          </a:p>
          <a:p>
            <a:r>
              <a:rPr lang="zh-CN" altLang="en-US" dirty="0"/>
              <a:t>若</a:t>
            </a:r>
            <a:r>
              <a:rPr lang="en-US" altLang="zh-CN" dirty="0">
                <a:latin typeface="Cambria Math" panose="02040503050406030204" pitchFamily="18" charset="0"/>
              </a:rPr>
              <a:t>p</a:t>
            </a:r>
            <a:r>
              <a:rPr lang="zh-CN" altLang="en-US" dirty="0"/>
              <a:t>为质数，则</a:t>
            </a:r>
            <a:r>
              <a:rPr lang="en-US" altLang="zh-CN" dirty="0">
                <a:latin typeface="Cambria Math" panose="02040503050406030204" pitchFamily="18" charset="0"/>
              </a:rPr>
              <a:t>p</a:t>
            </a:r>
            <a:r>
              <a:rPr lang="zh-CN" altLang="en-US" dirty="0">
                <a:latin typeface="Cambria Math" panose="02040503050406030204" pitchFamily="18" charset="0"/>
              </a:rPr>
              <a:t>可</a:t>
            </a:r>
            <a:r>
              <a:rPr lang="zh-CN" altLang="en-US" dirty="0"/>
              <a:t>整除</a:t>
            </a:r>
            <a:r>
              <a:rPr lang="en-US" altLang="zh-CN" dirty="0">
                <a:latin typeface="Cambria Math" panose="02040503050406030204" pitchFamily="18" charset="0"/>
              </a:rPr>
              <a:t>(p-1)!+1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374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2BF2E2-B94B-4A9B-9A2C-F1FF8946F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逆元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DF5778B-9E68-4E22-8CB8-C57BFD626B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64996" y="1884348"/>
                <a:ext cx="8280633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sz="3200" dirty="0"/>
                  <a:t>若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≥1,  (</m:t>
                    </m:r>
                    <m:r>
                      <a:rPr lang="en-US" altLang="zh-CN" sz="32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2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3200" i="1" dirty="0">
                        <a:latin typeface="Cambria Math" panose="02040503050406030204" pitchFamily="18" charset="0"/>
                      </a:rPr>
                      <m:t>＝</m:t>
                    </m:r>
                    <m:r>
                      <a:rPr lang="en-US" altLang="zh-CN" sz="32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3200" dirty="0"/>
                  <a:t>，则存在</a:t>
                </a:r>
                <a:r>
                  <a:rPr lang="en-US" altLang="zh-CN" sz="3200" dirty="0"/>
                  <a:t>c</a:t>
                </a:r>
                <a:r>
                  <a:rPr lang="zh-CN" altLang="en-US" sz="3200" dirty="0"/>
                  <a:t>使得</a:t>
                </a:r>
              </a:p>
              <a:p>
                <a:pPr marL="0" indent="0">
                  <a:buNone/>
                </a:pPr>
                <a:r>
                  <a:rPr lang="zh-CN" altLang="en-US" sz="3200" dirty="0"/>
                  <a:t>              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𝑐𝑎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≡1</m:t>
                    </m:r>
                    <m:r>
                      <a:rPr lang="zh-CN" altLang="en-US" sz="3200" i="1" dirty="0">
                        <a:latin typeface="Cambria Math" panose="02040503050406030204" pitchFamily="18" charset="0"/>
                      </a:rPr>
                      <m:t>（</m:t>
                    </m:r>
                    <m:r>
                      <a:rPr lang="en-US" altLang="zh-CN" sz="3200" i="1" dirty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sz="3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32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zh-CN" altLang="en-US" sz="3200" i="1" dirty="0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endParaRPr lang="zh-CN" altLang="en-US" sz="3200" dirty="0"/>
              </a:p>
              <a:p>
                <a:pPr marL="0" indent="0">
                  <a:buNone/>
                </a:pPr>
                <a:r>
                  <a:rPr lang="zh-CN" altLang="en-US" sz="3200" dirty="0"/>
                  <a:t>我们把</a:t>
                </a:r>
                <a:r>
                  <a:rPr lang="en-US" altLang="zh-CN" sz="3200" dirty="0"/>
                  <a:t>c</a:t>
                </a:r>
                <a:r>
                  <a:rPr lang="zh-CN" altLang="en-US" sz="3200" dirty="0"/>
                  <a:t>称为是</a:t>
                </a:r>
                <a:r>
                  <a:rPr lang="en-US" altLang="zh-CN" sz="3200" dirty="0"/>
                  <a:t>a</a:t>
                </a:r>
                <a:r>
                  <a:rPr lang="zh-CN" altLang="en-US" sz="3200" dirty="0"/>
                  <a:t>对模</a:t>
                </a:r>
                <a:r>
                  <a:rPr lang="en-US" altLang="zh-CN" sz="3200" dirty="0"/>
                  <a:t>m</a:t>
                </a:r>
                <a:r>
                  <a:rPr lang="zh-CN" altLang="en-US" sz="3200" dirty="0"/>
                  <a:t>的乘法逆元，记为</a:t>
                </a:r>
              </a:p>
              <a:p>
                <a:pPr marL="0" indent="0">
                  <a:buNone/>
                </a:pPr>
                <a:r>
                  <a:rPr lang="zh-CN" altLang="en-US" sz="3200" dirty="0"/>
                  <a:t>            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sz="3200" i="1" dirty="0">
                        <a:latin typeface="Cambria Math" panose="02040503050406030204" pitchFamily="18" charset="0"/>
                      </a:rPr>
                      <m:t>－</m:t>
                    </m:r>
                    <m:r>
                      <a:rPr lang="en-US" altLang="zh-CN" sz="32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i="1" dirty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sz="3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32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3200" dirty="0"/>
                  <a:t>或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sz="3200" dirty="0"/>
              </a:p>
              <a:p>
                <a:pPr marL="0" indent="0">
                  <a:buNone/>
                </a:pPr>
                <a:endParaRPr lang="en-US" altLang="zh-CN" sz="3200" dirty="0"/>
              </a:p>
              <a:p>
                <a:pPr marL="0" indent="0">
                  <a:buNone/>
                </a:pPr>
                <a:r>
                  <a:rPr lang="zh-CN" altLang="en-US" sz="3200" dirty="0"/>
                  <a:t>可以用扩展欧几里德算法求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sz="32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DF5778B-9E68-4E22-8CB8-C57BFD626B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64996" y="1884348"/>
                <a:ext cx="8280633" cy="4351338"/>
              </a:xfrm>
              <a:blipFill>
                <a:blip r:embed="rId2"/>
                <a:stretch>
                  <a:fillRect l="-1915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1474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E109B-EA0A-4B83-8E99-783357F2B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求逆元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913FB0-97C0-42E1-85B5-E4116E7EA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3695" y="1915077"/>
            <a:ext cx="8236226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Ans = a/b mod m = a mod (mb)/b</a:t>
            </a:r>
          </a:p>
          <a:p>
            <a:pPr marL="0" indent="0">
              <a:buNone/>
            </a:pPr>
            <a:r>
              <a:rPr lang="zh-CN" altLang="en-US" dirty="0">
                <a:latin typeface="Cambria Math" panose="02040503050406030204" pitchFamily="18" charset="0"/>
              </a:rPr>
              <a:t>证明：</a:t>
            </a:r>
          </a:p>
          <a:p>
            <a:pPr marL="0" indent="0">
              <a:buNone/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a/b = 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km+x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(x&lt;m)</a:t>
            </a:r>
          </a:p>
          <a:p>
            <a:pPr marL="0" indent="0">
              <a:buNone/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a = 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kbm+bx</a:t>
            </a:r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a mod(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bm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) = bx</a:t>
            </a:r>
          </a:p>
          <a:p>
            <a:pPr marL="0" indent="0">
              <a:buNone/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a mod(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bm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)/b = x = a/b mod m</a:t>
            </a:r>
          </a:p>
          <a:p>
            <a:pPr marL="0" indent="0">
              <a:buNone/>
            </a:pPr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//power(n, mod-2)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0409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5E9C61-C13F-4468-A630-4E998B77A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莫比乌斯反演  </a:t>
            </a:r>
            <a:r>
              <a:rPr lang="en-US" altLang="zh-CN" sz="3200" dirty="0"/>
              <a:t>*</a:t>
            </a:r>
            <a:r>
              <a:rPr lang="zh-CN" altLang="en-US" sz="3200" dirty="0"/>
              <a:t>略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055216-F05B-4A30-A706-7DFC81AD2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HDU 4947	 GCD Array</a:t>
            </a:r>
          </a:p>
          <a:p>
            <a:r>
              <a:rPr lang="en-US" altLang="zh-CN" dirty="0"/>
              <a:t>HDU 5663	 </a:t>
            </a:r>
            <a:r>
              <a:rPr lang="en-US" altLang="zh-CN" dirty="0" err="1"/>
              <a:t>Hillan</a:t>
            </a:r>
            <a:r>
              <a:rPr lang="en-US" altLang="zh-CN" dirty="0"/>
              <a:t> and the girl</a:t>
            </a:r>
          </a:p>
          <a:p>
            <a:r>
              <a:rPr lang="en-US" altLang="zh-CN" dirty="0"/>
              <a:t>HDU 5468	 Puzzled Elena</a:t>
            </a:r>
          </a:p>
          <a:p>
            <a:r>
              <a:rPr lang="en-US" altLang="zh-CN" dirty="0"/>
              <a:t>HDU 6134	 </a:t>
            </a:r>
            <a:r>
              <a:rPr lang="en-US" altLang="zh-CN" dirty="0" err="1"/>
              <a:t>Battlestation</a:t>
            </a:r>
            <a:r>
              <a:rPr lang="en-US" altLang="zh-CN" dirty="0"/>
              <a:t> Operational</a:t>
            </a:r>
          </a:p>
          <a:p>
            <a:r>
              <a:rPr lang="en-US" altLang="zh-CN" dirty="0"/>
              <a:t>HDU 6053	 </a:t>
            </a:r>
            <a:r>
              <a:rPr lang="en-US" altLang="zh-CN" dirty="0" err="1"/>
              <a:t>TrickGCD</a:t>
            </a:r>
            <a:endParaRPr lang="en-US" altLang="zh-CN" dirty="0"/>
          </a:p>
          <a:p>
            <a:r>
              <a:rPr lang="en-US" altLang="zh-CN" dirty="0"/>
              <a:t>HDU 4676 Sum Of </a:t>
            </a:r>
            <a:r>
              <a:rPr lang="en-US" altLang="zh-CN" dirty="0" err="1"/>
              <a:t>Gcd</a:t>
            </a:r>
            <a:endParaRPr lang="en-US" altLang="zh-CN" dirty="0"/>
          </a:p>
          <a:p>
            <a:r>
              <a:rPr lang="en-US" altLang="zh-CN" dirty="0" err="1"/>
              <a:t>CodeForces</a:t>
            </a:r>
            <a:r>
              <a:rPr lang="en-US" altLang="zh-CN" dirty="0"/>
              <a:t> 235E Number Challenge</a:t>
            </a:r>
          </a:p>
        </p:txBody>
      </p:sp>
    </p:spTree>
    <p:extLst>
      <p:ext uri="{BB962C8B-B14F-4D97-AF65-F5344CB8AC3E}">
        <p14:creationId xmlns:p14="http://schemas.microsoft.com/office/powerpoint/2010/main" val="2014211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193DA-62EF-49F3-B6F4-04959670F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整数的阶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DEEF03B-0E54-47C7-AC6E-D5CFCD514C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0225"/>
                <a:ext cx="10515600" cy="491265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/>
                  <a:t>根据欧拉定理，如果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为正整数且 </a:t>
                </a:r>
                <a:r>
                  <a:rPr lang="en-US" altLang="zh-CN" dirty="0"/>
                  <a:t>a </a:t>
                </a:r>
                <a:r>
                  <a:rPr lang="zh-CN" altLang="en-US" dirty="0"/>
                  <a:t>是一个与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互质的整数，那么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1(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zh-CN" altLang="en-US" dirty="0"/>
                  <a:t>。因此，至少存在一个正整数满足同余方程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1(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zh-CN" altLang="en-US" dirty="0"/>
                  <a:t>。 </a:t>
                </a:r>
              </a:p>
              <a:p>
                <a:r>
                  <a:rPr lang="zh-CN" altLang="en-US" dirty="0"/>
                  <a:t>定义：设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与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是互质的正整数，使得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1(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成立的最小正整数 </a:t>
                </a:r>
                <a:r>
                  <a:rPr lang="en-US" altLang="zh-CN" dirty="0"/>
                  <a:t>x </a:t>
                </a:r>
                <a:r>
                  <a:rPr lang="zh-CN" altLang="en-US" dirty="0"/>
                  <a:t>称为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模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的阶，记为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ord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zh-CN" altLang="en-US" dirty="0"/>
                  <a:t>。 </a:t>
                </a:r>
                <a:endParaRPr lang="en-US" altLang="zh-CN" dirty="0"/>
              </a:p>
              <a:p>
                <a:endParaRPr lang="zh-CN" altLang="en-US" dirty="0"/>
              </a:p>
              <a:p>
                <a:r>
                  <a:rPr lang="zh-CN" altLang="en-US" dirty="0"/>
                  <a:t>定理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：如果 </a:t>
                </a:r>
                <a:r>
                  <a:rPr lang="en-US" altLang="zh-CN" dirty="0"/>
                  <a:t>a </a:t>
                </a:r>
                <a:r>
                  <a:rPr lang="zh-CN" altLang="en-US" dirty="0"/>
                  <a:t>与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是互质的整数且</a:t>
                </a:r>
                <a:r>
                  <a:rPr lang="en-US" altLang="zh-CN" dirty="0"/>
                  <a:t>n&gt;0</a:t>
                </a:r>
                <a:r>
                  <a:rPr lang="zh-CN" altLang="en-US" dirty="0"/>
                  <a:t>，那么正整数 </a:t>
                </a:r>
                <a:r>
                  <a:rPr lang="en-US" altLang="zh-CN" dirty="0"/>
                  <a:t>x </a:t>
                </a:r>
                <a:r>
                  <a:rPr lang="zh-CN" altLang="en-US" dirty="0"/>
                  <a:t>是同余式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1(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的一个解当且仅当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ord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|x </a:t>
                </a:r>
                <a:r>
                  <a:rPr lang="zh-CN" altLang="en-US" dirty="0"/>
                  <a:t>。 </a:t>
                </a:r>
              </a:p>
              <a:p>
                <a:r>
                  <a:rPr lang="zh-CN" altLang="en-US" dirty="0"/>
                  <a:t>推论：如果 </a:t>
                </a:r>
                <a:r>
                  <a:rPr lang="en-US" altLang="zh-CN" dirty="0"/>
                  <a:t>a </a:t>
                </a:r>
                <a:r>
                  <a:rPr lang="zh-CN" altLang="en-US" dirty="0"/>
                  <a:t>与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是互质的整数且</a:t>
                </a:r>
                <a:r>
                  <a:rPr lang="en-US" altLang="zh-CN" dirty="0"/>
                  <a:t>n&gt;0</a:t>
                </a:r>
                <a:r>
                  <a:rPr lang="zh-CN" altLang="en-US" dirty="0"/>
                  <a:t>，那么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ord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</a:t>
                </a:r>
                <a:r>
                  <a:rPr lang="el-GR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φ(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n)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定理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：如果 </a:t>
                </a:r>
                <a:r>
                  <a:rPr lang="en-US" altLang="zh-CN" dirty="0"/>
                  <a:t>a </a:t>
                </a:r>
                <a:r>
                  <a:rPr lang="zh-CN" altLang="en-US" dirty="0"/>
                  <a:t>与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是互质的整数且</a:t>
                </a:r>
                <a:r>
                  <a:rPr lang="en-US" altLang="zh-CN" dirty="0"/>
                  <a:t>n&gt;0</a:t>
                </a:r>
                <a:r>
                  <a:rPr lang="zh-CN" altLang="en-US" dirty="0"/>
                  <a:t>，那么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，当且仅当 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j(mod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ord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zh-CN" altLang="en-US" dirty="0"/>
                  <a:t>，其中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为非负整数。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DEEF03B-0E54-47C7-AC6E-D5CFCD514C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0225"/>
                <a:ext cx="10515600" cy="4912650"/>
              </a:xfrm>
              <a:blipFill>
                <a:blip r:embed="rId2"/>
                <a:stretch>
                  <a:fillRect l="-928" t="-2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1758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2ADC23-B7BA-4D81-92A8-C411452BF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92B2502-AA2E-43E1-A5FC-8F310A3F0D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3200" dirty="0"/>
                  <a:t>定义：如果 </a:t>
                </a:r>
                <a:r>
                  <a:rPr lang="en-US" altLang="zh-CN" sz="3200" dirty="0"/>
                  <a:t>a </a:t>
                </a:r>
                <a:r>
                  <a:rPr lang="zh-CN" altLang="en-US" sz="3200" dirty="0"/>
                  <a:t>与 </a:t>
                </a:r>
                <a:r>
                  <a:rPr lang="en-US" altLang="zh-CN" sz="3200" dirty="0"/>
                  <a:t>n </a:t>
                </a:r>
                <a:r>
                  <a:rPr lang="zh-CN" altLang="en-US" sz="3200" dirty="0"/>
                  <a:t>是互质的整数且</a:t>
                </a:r>
                <a:r>
                  <a:rPr lang="en-US" altLang="zh-CN" sz="3200" dirty="0"/>
                  <a:t>n&gt;0</a:t>
                </a:r>
                <a:r>
                  <a:rPr lang="zh-CN" altLang="en-US" sz="3200" dirty="0"/>
                  <a:t>，那么当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3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ord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3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3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zh-CN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l-GR" altLang="zh-CN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φ(</a:t>
                </a:r>
                <a:r>
                  <a:rPr lang="en-US" altLang="zh-CN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n) </a:t>
                </a:r>
                <a:r>
                  <a:rPr lang="zh-CN" altLang="en-US" sz="3200" dirty="0"/>
                  <a:t>时，称</a:t>
                </a:r>
                <a:r>
                  <a:rPr lang="en-US" altLang="zh-CN" sz="3200" dirty="0"/>
                  <a:t>a</a:t>
                </a:r>
                <a:r>
                  <a:rPr lang="zh-CN" altLang="en-US" sz="3200" dirty="0"/>
                  <a:t>为模</a:t>
                </a:r>
                <a:r>
                  <a:rPr lang="en-US" altLang="zh-CN" sz="3200" dirty="0"/>
                  <a:t>n</a:t>
                </a:r>
                <a:r>
                  <a:rPr lang="zh-CN" altLang="en-US" sz="3200" dirty="0"/>
                  <a:t>的原根。 </a:t>
                </a:r>
                <a:endParaRPr lang="en-US" altLang="zh-CN" sz="3200" dirty="0"/>
              </a:p>
              <a:p>
                <a:endParaRPr lang="en-US" altLang="zh-CN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zh-CN" altLang="en-US" sz="3200" dirty="0">
                    <a:latin typeface="Cambria Math" panose="02040503050406030204" pitchFamily="18" charset="0"/>
                  </a:rPr>
                  <a:t>性质： </a:t>
                </a:r>
              </a:p>
              <a:p>
                <a:r>
                  <a:rPr lang="en-US" altLang="zh-CN" sz="3200" dirty="0">
                    <a:latin typeface="Cambria Math" panose="02040503050406030204" pitchFamily="18" charset="0"/>
                  </a:rPr>
                  <a:t>1) </a:t>
                </a:r>
                <a:r>
                  <a:rPr lang="zh-CN" altLang="en-US" sz="3200" dirty="0">
                    <a:latin typeface="Cambria Math" panose="02040503050406030204" pitchFamily="18" charset="0"/>
                  </a:rPr>
                  <a:t>原根存在的充要条件：</a:t>
                </a:r>
                <a:r>
                  <a:rPr lang="en-US" altLang="zh-CN" sz="3200" dirty="0">
                    <a:latin typeface="Cambria Math" panose="02040503050406030204" pitchFamily="18" charset="0"/>
                  </a:rPr>
                  <a:t>m=2,4,</a:t>
                </a:r>
                <a:r>
                  <a:rPr lang="en-US" altLang="zh-CN" sz="32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altLang="zh-CN" sz="3200" dirty="0">
                    <a:latin typeface="Cambria Math" panose="02040503050406030204" pitchFamily="18" charset="0"/>
                  </a:rPr>
                  <a:t>,2*</a:t>
                </a:r>
                <a:r>
                  <a:rPr lang="en-US" altLang="zh-CN" sz="32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3200" b="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endParaRPr lang="en-US" altLang="zh-CN" sz="3200" dirty="0">
                  <a:latin typeface="Cambria Math" panose="02040503050406030204" pitchFamily="18" charset="0"/>
                </a:endParaRPr>
              </a:p>
              <a:p>
                <a:r>
                  <a:rPr lang="en-US" altLang="zh-CN" sz="3200" dirty="0">
                    <a:latin typeface="Cambria Math" panose="02040503050406030204" pitchFamily="18" charset="0"/>
                  </a:rPr>
                  <a:t>2)</a:t>
                </a:r>
                <a:r>
                  <a:rPr lang="zh-CN" altLang="en-US" sz="3200" dirty="0"/>
                  <a:t>若</a:t>
                </a:r>
                <a:r>
                  <a:rPr lang="en-US" altLang="zh-CN" sz="32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g</a:t>
                </a:r>
                <a:r>
                  <a:rPr lang="zh-CN" altLang="en-US" sz="3200" dirty="0"/>
                  <a:t>对于</a:t>
                </a:r>
                <a:r>
                  <a:rPr lang="en-US" altLang="zh-CN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zh-CN" altLang="en-US" sz="3200" dirty="0"/>
                  <a:t>是原根，则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  <m:r>
                      <a:rPr lang="en-US" altLang="zh-CN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  <m:r>
                      <a:rPr lang="en-US" altLang="zh-CN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3200" b="1" dirty="0"/>
                  <a:t>的结果互不相同</a:t>
                </a:r>
                <a:r>
                  <a:rPr lang="zh-CN" altLang="en-US" sz="3200" dirty="0"/>
                  <a:t>。其中</a:t>
                </a:r>
                <a:r>
                  <a:rPr lang="en-US" altLang="zh-CN" sz="3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altLang="zh-CN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∈ [1, p-1], g ∈ [2, p-1]</a:t>
                </a:r>
                <a:endParaRPr lang="en-US" altLang="zh-CN" sz="3200" dirty="0">
                  <a:latin typeface="Cambria Math" panose="02040503050406030204" pitchFamily="18" charset="0"/>
                </a:endParaRPr>
              </a:p>
              <a:p>
                <a:r>
                  <a:rPr lang="en-US" altLang="zh-CN" sz="3200" dirty="0">
                    <a:latin typeface="Cambria Math" panose="02040503050406030204" pitchFamily="18" charset="0"/>
                  </a:rPr>
                  <a:t>3)</a:t>
                </a:r>
                <a:r>
                  <a:rPr lang="zh-CN" altLang="en-US" sz="3200" dirty="0">
                    <a:latin typeface="Cambria Math" panose="02040503050406030204" pitchFamily="18" charset="0"/>
                  </a:rPr>
                  <a:t>当正整数</a:t>
                </a:r>
                <a:r>
                  <a:rPr lang="en-US" altLang="zh-CN" sz="3200" dirty="0">
                    <a:latin typeface="Cambria Math" panose="02040503050406030204" pitchFamily="18" charset="0"/>
                  </a:rPr>
                  <a:t>m</a:t>
                </a:r>
                <a:r>
                  <a:rPr lang="zh-CN" altLang="en-US" sz="3200" dirty="0">
                    <a:latin typeface="Cambria Math" panose="02040503050406030204" pitchFamily="18" charset="0"/>
                  </a:rPr>
                  <a:t>有原根时，有</a:t>
                </a:r>
                <a:r>
                  <a:rPr lang="en-US" altLang="zh-CN" sz="3200" dirty="0">
                    <a:latin typeface="Cambria Math" panose="02040503050406030204" pitchFamily="18" charset="0"/>
                  </a:rPr>
                  <a:t>φ(φ(m)) </a:t>
                </a:r>
                <a:r>
                  <a:rPr lang="zh-CN" altLang="en-US" sz="3200" dirty="0">
                    <a:latin typeface="Cambria Math" panose="02040503050406030204" pitchFamily="18" charset="0"/>
                  </a:rPr>
                  <a:t>个原根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92B2502-AA2E-43E1-A5FC-8F310A3F0D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941" r="-3014" b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49803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12DCB-BA7D-4814-AFFF-15667DED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求原根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92F0D0-8D29-49C8-9007-920BDAAFF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由于最小原根通常较小，可以通过从小到大枚举正整数来快速寻找一个原根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p-1=p1^k1*p2^k2*…*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pn^kn</a:t>
            </a:r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dirty="0"/>
              <a:t>对</a:t>
            </a:r>
            <a:r>
              <a:rPr lang="en-US" altLang="zh-CN" dirty="0"/>
              <a:t>p-1</a:t>
            </a:r>
            <a:r>
              <a:rPr lang="zh-CN" altLang="en-US" dirty="0"/>
              <a:t>的每个素因子</a:t>
            </a:r>
            <a:r>
              <a:rPr lang="en-US" altLang="zh-CN" dirty="0"/>
              <a:t>a</a:t>
            </a:r>
            <a:r>
              <a:rPr lang="zh-CN" altLang="en-US" dirty="0"/>
              <a:t>，检查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g^((p-1)/pi)=1(mod p)</a:t>
            </a:r>
            <a:r>
              <a:rPr lang="zh-CN" altLang="en-US" dirty="0"/>
              <a:t>是否成立，如果成立则说明不是原根</a:t>
            </a:r>
          </a:p>
        </p:txBody>
      </p:sp>
    </p:spTree>
    <p:extLst>
      <p:ext uri="{BB962C8B-B14F-4D97-AF65-F5344CB8AC3E}">
        <p14:creationId xmlns:p14="http://schemas.microsoft.com/office/powerpoint/2010/main" val="197424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2285E-1489-4034-B723-D6B004651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唯一因子分解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84AB972-A6B2-49E9-AF0E-B6D4758AB8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唯一质因子分解定理：合数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仅能以一种方式，写成如下的乘积形式：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altLang="zh-CN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…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r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p>
                    </m:sSup>
                  </m:oMath>
                </a14:m>
                <a:endParaRPr lang="en-US" altLang="zh-CN" sz="2800" dirty="0"/>
              </a:p>
              <a:p>
                <a:r>
                  <a:rPr lang="zh-CN" altLang="en-US" dirty="0"/>
                  <a:t>其中</a:t>
                </a:r>
                <a:r>
                  <a:rPr lang="en-US" altLang="zh-CN" dirty="0"/>
                  <a:t>p</a:t>
                </a:r>
                <a:r>
                  <a:rPr lang="en-US" altLang="zh-CN" baseline="-25000" dirty="0"/>
                  <a:t>i</a:t>
                </a:r>
                <a:r>
                  <a:rPr lang="zh-CN" altLang="en-US" dirty="0"/>
                  <a:t>为素数，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&lt;…&lt;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baseline="-25000" dirty="0" err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/>
                  <a:t>，且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i="1" baseline="-25000" dirty="0" err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为正整数</a:t>
                </a:r>
                <a:r>
                  <a:rPr lang="zh-CN" altLang="en-US" sz="3200" dirty="0"/>
                  <a:t>。</a:t>
                </a:r>
                <a:endParaRPr lang="en-US" altLang="zh-CN" sz="3200" dirty="0"/>
              </a:p>
              <a:p>
                <a:pPr lvl="1"/>
                <a:endParaRPr lang="en-US" altLang="zh-CN" sz="3200" baseline="30000" dirty="0"/>
              </a:p>
              <a:p>
                <a:pPr lvl="1"/>
                <a:endParaRPr lang="zh-CN" altLang="en-US" sz="3200" baseline="30000" dirty="0"/>
              </a:p>
              <a:p>
                <a:r>
                  <a:rPr lang="en-US" altLang="zh-CN" dirty="0"/>
                  <a:t>N</a:t>
                </a:r>
                <a:r>
                  <a:rPr lang="zh-CN" altLang="en-US" dirty="0"/>
                  <a:t>的因子个数为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)(1+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(1+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N</a:t>
                </a:r>
                <a:r>
                  <a:rPr lang="zh-CN" altLang="en-US" dirty="0"/>
                  <a:t>所有因子的合为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)(1+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…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(1+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84AB972-A6B2-49E9-AF0E-B6D4758AB8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70020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30BEE-2BE9-46AD-AD27-58BC17483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离散对数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0899E95-051D-4C13-8F65-2C9E1697DB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93871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离散对数（</a:t>
                </a:r>
                <a:r>
                  <a:rPr lang="en-US" altLang="zh-CN" dirty="0"/>
                  <a:t>Discrete logarithm</a:t>
                </a:r>
                <a:r>
                  <a:rPr lang="zh-CN" altLang="en-US" dirty="0"/>
                  <a:t>）是一种基于同余运算和原根的一种对数运算。而在实数中对数的定义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是指对于给定的 </a:t>
                </a:r>
                <a:r>
                  <a:rPr lang="en-US" altLang="zh-CN" dirty="0"/>
                  <a:t>a </a:t>
                </a:r>
                <a:r>
                  <a:rPr lang="zh-CN" altLang="en-US" dirty="0"/>
                  <a:t>和 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，有一个数 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，使得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。相同地在任何群 </a:t>
                </a:r>
                <a:r>
                  <a:rPr lang="en-US" altLang="zh-CN" dirty="0"/>
                  <a:t>G</a:t>
                </a:r>
                <a:r>
                  <a:rPr lang="zh-CN" altLang="en-US" dirty="0"/>
                  <a:t>中可为所有整数 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定义一个幂数为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，而离散对数 </a:t>
                </a:r>
                <a:r>
                  <a:rPr lang="en-US" altLang="zh-CN" dirty="0" err="1"/>
                  <a:t>logba</a:t>
                </a:r>
                <a:r>
                  <a:rPr lang="zh-CN" altLang="en-US" dirty="0"/>
                  <a:t>是指使得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整数 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。记为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𝐼𝑛𝑑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定义：当模 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有原根时，设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为模 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的一个原根，则当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时：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𝐼𝑛𝑑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，此处的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𝐼𝑛𝑑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zh-CN" altLang="en-US" dirty="0"/>
                  <a:t>以整数 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zh-CN" altLang="en-US" dirty="0"/>
                  <a:t>为底，模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zh-CN" altLang="en-US" dirty="0"/>
                  <a:t>时的离散对数值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计算离散对数：</a:t>
                </a:r>
                <a:r>
                  <a:rPr lang="en-US" altLang="zh-CN" dirty="0"/>
                  <a:t>Baby-step Giant-step</a:t>
                </a:r>
                <a:r>
                  <a:rPr lang="zh-CN" altLang="en-US" dirty="0"/>
                  <a:t>算法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0899E95-051D-4C13-8F65-2C9E1697DB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938712"/>
              </a:xfrm>
              <a:blipFill>
                <a:blip r:embed="rId2"/>
                <a:stretch>
                  <a:fillRect l="-1043" t="-2219" r="-522" b="-1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20400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9E7C65-5A13-4C7F-985C-9DE2D21A1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5063" y="2752078"/>
            <a:ext cx="3737499" cy="2068497"/>
          </a:xfrm>
        </p:spPr>
        <p:txBody>
          <a:bodyPr>
            <a:normAutofit/>
          </a:bodyPr>
          <a:lstStyle/>
          <a:p>
            <a:r>
              <a:rPr lang="en-US" altLang="zh-CN" sz="8800" dirty="0">
                <a:latin typeface="Ink Free" panose="03080402000500000000" pitchFamily="66" charset="0"/>
              </a:rPr>
              <a:t>Over</a:t>
            </a:r>
            <a:r>
              <a:rPr lang="zh-CN" altLang="en-US" sz="8800" dirty="0">
                <a:latin typeface="Ink Free" panose="03080402000500000000" pitchFamily="66" charset="0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863543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16957B-5DC7-49B9-81F0-7BD27C0A4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反素数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EC259B8-1FC2-474B-8207-3ED5455518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对于任何正整数</a:t>
                </a:r>
                <a:r>
                  <a:rPr lang="en-US" altLang="zh-CN" dirty="0"/>
                  <a:t>x,</a:t>
                </a:r>
                <a:r>
                  <a:rPr lang="zh-CN" altLang="en-US" dirty="0"/>
                  <a:t>其约数的个数记做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g(x).</a:t>
                </a:r>
                <a:r>
                  <a:rPr lang="zh-CN" altLang="en-US" dirty="0"/>
                  <a:t>例如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g(1)=1,g(6)=4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如果某个正整数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满足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对于任意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(0&lt;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&lt;x)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都有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g(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)&lt;g(x),</a:t>
                </a:r>
                <a:r>
                  <a:rPr lang="zh-CN" altLang="en-US" dirty="0"/>
                  <a:t>则称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为反素数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基于因子个数的公式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按照质因数大小递增顺序搜索每一个质因子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枚举每一个质因子的个数</a:t>
                </a:r>
              </a:p>
              <a:p>
                <a:r>
                  <a:rPr lang="zh-CN" altLang="en-US" dirty="0"/>
                  <a:t>为了剪枝</a:t>
                </a:r>
                <a:r>
                  <a:rPr lang="en-US" altLang="zh-CN" dirty="0"/>
                  <a:t>:</a:t>
                </a:r>
              </a:p>
              <a:p>
                <a:r>
                  <a:rPr lang="zh-CN" altLang="en-US" dirty="0"/>
                  <a:t>性质一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一个反素数的质因子必然是从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开始连续的质数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性质二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…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r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p>
                    </m:sSup>
                  </m:oMath>
                </a14:m>
                <a:r>
                  <a:rPr lang="zh-CN" altLang="en-US" dirty="0"/>
                  <a:t>，必然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EC259B8-1FC2-474B-8207-3ED5455518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 r="-1217"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4295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D5E0D3-3DD1-4B8D-A843-466B9E7D4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n!</a:t>
            </a:r>
            <a:r>
              <a:rPr lang="zh-CN" altLang="en-US" dirty="0"/>
              <a:t>的素因子分解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8C3D288-8743-4889-974A-29A6C86F8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26" y="1902922"/>
            <a:ext cx="9991988" cy="271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761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7E721-6F36-4CE1-B052-719F5906E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线性筛素数  </a:t>
            </a:r>
            <a:r>
              <a:rPr lang="en-US" altLang="zh-CN" sz="3200" dirty="0"/>
              <a:t>*</a:t>
            </a:r>
            <a:r>
              <a:rPr lang="zh-CN" altLang="en-US" sz="3200" dirty="0"/>
              <a:t>模板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0068D0-66A5-4581-BB6C-67C4F3F5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getpri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for(int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=2;i&lt;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if(!vis[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[++num]=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for(int j=1;j&lt;=num&amp;&amp;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[j]*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N;j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vis[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[j]*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]=1;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i%pri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[j]==0)break; //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遇到了自己最小的质因子就直接跳出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保证每个数只被它最小的质因子筛掉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6989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D2927-CAFB-4E50-B922-A78691622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素数判定  </a:t>
            </a:r>
            <a:r>
              <a:rPr lang="en-US" altLang="zh-CN" dirty="0" err="1"/>
              <a:t>Miller_Rabin</a:t>
            </a:r>
            <a:r>
              <a:rPr lang="zh-CN" altLang="en-US" dirty="0"/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86F3D5D-BA5C-4509-93BA-121FE15E56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判断一个大数是否是素数</a:t>
                </a:r>
                <a:endParaRPr lang="en-US" altLang="zh-CN" dirty="0"/>
              </a:p>
              <a:p>
                <a:r>
                  <a:rPr lang="zh-CN" altLang="en-US" dirty="0"/>
                  <a:t>一个</a:t>
                </a:r>
                <a:r>
                  <a:rPr lang="zh-CN" altLang="en-US" u="sng" dirty="0"/>
                  <a:t>不保证正确</a:t>
                </a:r>
                <a:r>
                  <a:rPr lang="zh-CN" altLang="en-US" dirty="0"/>
                  <a:t>的算法（通常来看错误概率可以小到忽略不计）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费马小定理：若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是奇素数，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是任意正整数</a:t>
                </a:r>
                <a:r>
                  <a:rPr lang="en-US" altLang="zh-CN" dirty="0"/>
                  <a:t>(1≤ a≤ n−1)</a:t>
                </a:r>
                <a:r>
                  <a:rPr lang="zh-CN" altLang="en-US" dirty="0"/>
                  <a:t>，则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≡ 1 mod n</a:t>
                </a:r>
                <a:r>
                  <a:rPr lang="zh-CN" altLang="en-US" dirty="0"/>
                  <a:t>。</a:t>
                </a:r>
              </a:p>
              <a:p>
                <a:r>
                  <a:rPr lang="zh-CN" altLang="en-US" dirty="0"/>
                  <a:t>二次探测定理：如果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是一个素数，且</a:t>
                </a:r>
                <a:r>
                  <a:rPr lang="en-US" altLang="zh-CN" dirty="0"/>
                  <a:t>0&lt;x&lt;p</a:t>
                </a:r>
                <a:r>
                  <a:rPr lang="zh-CN" altLang="en-US" dirty="0"/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的解为</a:t>
                </a:r>
                <a:r>
                  <a:rPr lang="en-US" altLang="zh-CN" dirty="0"/>
                  <a:t>x=1</a:t>
                </a:r>
                <a:r>
                  <a:rPr lang="zh-CN" altLang="en-US" dirty="0"/>
                  <a:t>或</a:t>
                </a:r>
                <a:r>
                  <a:rPr lang="en-US" altLang="zh-CN" dirty="0"/>
                  <a:t>x=p-1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86F3D5D-BA5C-4509-93BA-121FE15E56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3970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D2927-CAFB-4E50-B922-A78691622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素数判定  </a:t>
            </a:r>
            <a:r>
              <a:rPr lang="en-US" altLang="zh-CN" dirty="0" err="1"/>
              <a:t>Miller_Rabin</a:t>
            </a:r>
            <a:r>
              <a:rPr lang="zh-CN" altLang="en-US" dirty="0"/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86F3D5D-BA5C-4509-93BA-121FE15E56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/>
                  <a:t>要测试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是否为素数</a:t>
                </a:r>
                <a:endParaRPr lang="en-US" altLang="zh-CN" dirty="0"/>
              </a:p>
              <a:p>
                <a:r>
                  <a:rPr lang="zh-CN" altLang="en-US" dirty="0"/>
                  <a:t>首先将</a:t>
                </a:r>
                <a:r>
                  <a:rPr lang="en-US" altLang="zh-CN" dirty="0"/>
                  <a:t>n-1</a:t>
                </a:r>
                <a:r>
                  <a:rPr lang="zh-CN" altLang="en-US" dirty="0"/>
                  <a:t>分解为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每次测试随机选一个介于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[1,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zh-CN" altLang="en-US" dirty="0"/>
                  <a:t>的整数</a:t>
                </a:r>
                <a:r>
                  <a:rPr lang="en-US" altLang="zh-CN" dirty="0"/>
                  <a:t>a</a:t>
                </a:r>
              </a:p>
              <a:p>
                <a:r>
                  <a:rPr lang="zh-CN" altLang="en-US" dirty="0"/>
                  <a:t>得到测试序列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·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·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s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首先测试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s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是否成立，若不成立，则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一定为合数</a:t>
                </a:r>
                <a:endParaRPr lang="en-US" altLang="zh-CN" dirty="0"/>
              </a:p>
              <a:p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≡1(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，或存在某个整数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，使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r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)成立</m:t>
                    </m:r>
                  </m:oMath>
                </a14:m>
                <a:r>
                  <a:rPr lang="zh-CN" altLang="en-US" dirty="0"/>
                  <a:t>，则称通过</a:t>
                </a:r>
                <a:r>
                  <a:rPr lang="en-US" altLang="zh-CN" dirty="0"/>
                  <a:t>Miller</a:t>
                </a:r>
                <a:r>
                  <a:rPr lang="zh-CN" altLang="en-US" dirty="0"/>
                  <a:t>测试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若通过测试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则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zh-CN" altLang="en-US" dirty="0"/>
                  <a:t>几率为素数。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86F3D5D-BA5C-4509-93BA-121FE15E56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3"/>
                <a:stretch>
                  <a:fillRect l="-928" t="-26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498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906D3-5F6B-4B44-9A67-560CC4CBA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pollard-rho</a:t>
            </a:r>
            <a:r>
              <a:rPr lang="zh-CN" altLang="en-US" dirty="0"/>
              <a:t>大数分解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5B38CD-6B09-4B7A-882B-A7E0D8C0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原理：设</a:t>
            </a:r>
            <a:r>
              <a:rPr lang="en-US" altLang="zh-CN" dirty="0"/>
              <a:t>n</a:t>
            </a:r>
            <a:r>
              <a:rPr lang="zh-CN" altLang="en-US" dirty="0"/>
              <a:t>为待分解的大整数，用某种方法生成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，计算</a:t>
            </a:r>
            <a:r>
              <a:rPr lang="en-US" altLang="zh-CN" dirty="0"/>
              <a:t>p=</a:t>
            </a:r>
            <a:r>
              <a:rPr lang="en-US" altLang="zh-CN" dirty="0" err="1"/>
              <a:t>gcd</a:t>
            </a:r>
            <a:r>
              <a:rPr lang="en-US" altLang="zh-CN" dirty="0"/>
              <a:t>(a-</a:t>
            </a:r>
            <a:r>
              <a:rPr lang="en-US" altLang="zh-CN" dirty="0" err="1"/>
              <a:t>b,n</a:t>
            </a:r>
            <a:r>
              <a:rPr lang="en-US" altLang="zh-CN" dirty="0"/>
              <a:t>),</a:t>
            </a:r>
            <a:r>
              <a:rPr lang="zh-CN" altLang="en-US" dirty="0"/>
              <a:t>直到</a:t>
            </a:r>
            <a:r>
              <a:rPr lang="en-US" altLang="zh-CN" dirty="0"/>
              <a:t>p</a:t>
            </a:r>
            <a:r>
              <a:rPr lang="zh-CN" altLang="en-US" dirty="0"/>
              <a:t>不为</a:t>
            </a:r>
            <a:r>
              <a:rPr lang="en-US" altLang="zh-CN" dirty="0"/>
              <a:t>1</a:t>
            </a:r>
            <a:r>
              <a:rPr lang="zh-CN" altLang="en-US" dirty="0"/>
              <a:t>或</a:t>
            </a:r>
            <a:r>
              <a:rPr lang="en-US" altLang="zh-CN" dirty="0" err="1"/>
              <a:t>a,b</a:t>
            </a:r>
            <a:r>
              <a:rPr lang="zh-CN" altLang="en-US" dirty="0"/>
              <a:t>出现循环时为止，若</a:t>
            </a:r>
            <a:r>
              <a:rPr lang="en-US" altLang="zh-CN" dirty="0"/>
              <a:t>p=n</a:t>
            </a:r>
            <a:r>
              <a:rPr lang="zh-CN" altLang="en-US" dirty="0"/>
              <a:t>，则说明</a:t>
            </a:r>
            <a:r>
              <a:rPr lang="en-US" altLang="zh-CN" dirty="0"/>
              <a:t>n</a:t>
            </a:r>
            <a:r>
              <a:rPr lang="zh-CN" altLang="en-US" dirty="0"/>
              <a:t>是一个素数，否则</a:t>
            </a:r>
            <a:r>
              <a:rPr lang="en-US" altLang="zh-CN" dirty="0"/>
              <a:t>p</a:t>
            </a:r>
            <a:r>
              <a:rPr lang="zh-CN" altLang="en-US" dirty="0"/>
              <a:t>为</a:t>
            </a:r>
            <a:r>
              <a:rPr lang="en-US" altLang="zh-CN" dirty="0"/>
              <a:t>n</a:t>
            </a:r>
            <a:r>
              <a:rPr lang="zh-CN" altLang="en-US" dirty="0"/>
              <a:t>的一个约数。</a:t>
            </a:r>
          </a:p>
          <a:p>
            <a:endParaRPr lang="zh-CN" altLang="en-US" dirty="0"/>
          </a:p>
          <a:p>
            <a:r>
              <a:rPr lang="zh-CN" altLang="en-US" dirty="0"/>
              <a:t>算法步骤：选取一个小的随机数</a:t>
            </a:r>
            <a:r>
              <a:rPr lang="en-US" altLang="zh-CN" dirty="0"/>
              <a:t>x1</a:t>
            </a:r>
            <a:r>
              <a:rPr lang="zh-CN" altLang="en-US" dirty="0"/>
              <a:t>，迭代生成</a:t>
            </a:r>
          </a:p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x[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] = x[i-1]^2+c</a:t>
            </a:r>
            <a:r>
              <a:rPr lang="zh-CN" altLang="en-US" dirty="0"/>
              <a:t>，一般取</a:t>
            </a:r>
            <a:r>
              <a:rPr lang="en-US" altLang="zh-CN" dirty="0"/>
              <a:t>c=1</a:t>
            </a:r>
            <a:r>
              <a:rPr lang="zh-CN" altLang="en-US" dirty="0"/>
              <a:t>，若序列出现循环则退出，计算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p=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gcd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(x[i-1]-x[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],n)</a:t>
            </a:r>
            <a:r>
              <a:rPr lang="zh-CN" altLang="en-US" dirty="0"/>
              <a:t>，若</a:t>
            </a:r>
            <a:r>
              <a:rPr lang="en-US" altLang="zh-CN" dirty="0"/>
              <a:t>p=1</a:t>
            </a:r>
            <a:r>
              <a:rPr lang="zh-CN" altLang="en-US" dirty="0"/>
              <a:t>则返回上一步继续迭代，否则跳出迭代过程。若</a:t>
            </a:r>
            <a:r>
              <a:rPr lang="en-US" altLang="zh-CN" dirty="0"/>
              <a:t>p=n</a:t>
            </a:r>
            <a:r>
              <a:rPr lang="zh-CN" altLang="en-US" dirty="0"/>
              <a:t>，则</a:t>
            </a:r>
            <a:r>
              <a:rPr lang="en-US" altLang="zh-CN" dirty="0"/>
              <a:t>n</a:t>
            </a:r>
            <a:r>
              <a:rPr lang="zh-CN" altLang="en-US" dirty="0"/>
              <a:t>为素数，否则</a:t>
            </a:r>
            <a:r>
              <a:rPr lang="en-US" altLang="zh-CN" dirty="0"/>
              <a:t>p</a:t>
            </a:r>
            <a:r>
              <a:rPr lang="zh-CN" altLang="en-US" dirty="0"/>
              <a:t>为</a:t>
            </a:r>
            <a:r>
              <a:rPr lang="en-US" altLang="zh-CN" dirty="0"/>
              <a:t>n</a:t>
            </a:r>
            <a:r>
              <a:rPr lang="zh-CN" altLang="en-US" dirty="0"/>
              <a:t>的一个约数，并递归分解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n/p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9427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2643</Words>
  <Application>Microsoft Office PowerPoint</Application>
  <PresentationFormat>宽屏</PresentationFormat>
  <Paragraphs>230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等线</vt:lpstr>
      <vt:lpstr>等线 Light</vt:lpstr>
      <vt:lpstr>Arial</vt:lpstr>
      <vt:lpstr>Calibri</vt:lpstr>
      <vt:lpstr>Cambria Math</vt:lpstr>
      <vt:lpstr>Ink Free</vt:lpstr>
      <vt:lpstr>Times New Roman</vt:lpstr>
      <vt:lpstr>Office 主题​​</vt:lpstr>
      <vt:lpstr>数论扫盲</vt:lpstr>
      <vt:lpstr>内容概要</vt:lpstr>
      <vt:lpstr>唯一因子分解</vt:lpstr>
      <vt:lpstr>反素数</vt:lpstr>
      <vt:lpstr>n!的素因子分解</vt:lpstr>
      <vt:lpstr>线性筛素数  *模板</vt:lpstr>
      <vt:lpstr>素数判定  Miller_Rabin算法</vt:lpstr>
      <vt:lpstr>素数判定  Miller_Rabin算法</vt:lpstr>
      <vt:lpstr>pollard-rho大数分解 </vt:lpstr>
      <vt:lpstr>pollard-rho大数分解 </vt:lpstr>
      <vt:lpstr>同余</vt:lpstr>
      <vt:lpstr>最大公约数</vt:lpstr>
      <vt:lpstr>扩展欧几里德算法</vt:lpstr>
      <vt:lpstr>扩展欧几里德算法</vt:lpstr>
      <vt:lpstr>扩展欧几里德算法  *模板</vt:lpstr>
      <vt:lpstr>求解模线性方程</vt:lpstr>
      <vt:lpstr>中国剩余定理</vt:lpstr>
      <vt:lpstr>中国剩余定理</vt:lpstr>
      <vt:lpstr>中国剩余定理  *非互质情况</vt:lpstr>
      <vt:lpstr>二次剩余</vt:lpstr>
      <vt:lpstr>欧拉函数</vt:lpstr>
      <vt:lpstr>求1-n中每个数的欧拉函数</vt:lpstr>
      <vt:lpstr>PowerPoint 演示文稿</vt:lpstr>
      <vt:lpstr>逆元</vt:lpstr>
      <vt:lpstr>求逆元</vt:lpstr>
      <vt:lpstr>莫比乌斯反演  *略</vt:lpstr>
      <vt:lpstr>整数的阶</vt:lpstr>
      <vt:lpstr>原根</vt:lpstr>
      <vt:lpstr>求原根</vt:lpstr>
      <vt:lpstr>离散对数</vt:lpstr>
      <vt:lpstr>Over！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数论扫盲</dc:title>
  <dc:creator>acm-3</dc:creator>
  <cp:lastModifiedBy>acm-3</cp:lastModifiedBy>
  <cp:revision>57</cp:revision>
  <dcterms:created xsi:type="dcterms:W3CDTF">2018-08-20T10:16:44Z</dcterms:created>
  <dcterms:modified xsi:type="dcterms:W3CDTF">2018-08-21T01:24:20Z</dcterms:modified>
</cp:coreProperties>
</file>