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6C702-B7B1-4A55-AE26-D5B224E14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D995A2-6BFF-47EC-8512-DE56C776E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F10D2-79B3-4263-BFDB-623A7E8D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7C9-8897-4AFE-8839-043440B0C9B2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3FE1C5-260D-4A59-860C-B8B9D1C8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80932-28D3-481E-8EFB-E739D181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1BCF-C1B4-4DC4-936B-D3C24C2CF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F60D6-E35B-4884-88F6-D1EC13FF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B6A587-9B36-40B7-AD04-A50C1B936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ED3AD-0D44-43DF-94CB-778D3457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7C9-8897-4AFE-8839-043440B0C9B2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8D180-6547-421D-8A60-A7C3B445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AA9C9-4823-4968-8376-EA8184F2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1BCF-C1B4-4DC4-936B-D3C24C2CF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71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A1C429-5E2B-44E9-A405-083B7EE48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104845-89E8-4DF4-8513-3FE5060AC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437E8-C4FE-4057-86FE-8970D5FC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7C9-8897-4AFE-8839-043440B0C9B2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56ADE0-A2E4-40A0-8DCB-B8BD27FC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4616-818F-4BE7-A969-86603EA2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1BCF-C1B4-4DC4-936B-D3C24C2CF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4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B3859-42A2-447D-90C2-197657A4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DC817-7A9B-4771-8CDC-1ED29452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814B1-1EC7-4418-AB52-A22FFE97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7C9-8897-4AFE-8839-043440B0C9B2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B20D5-C118-4BE9-84DC-B26F9E99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4C234-2974-4160-9C2F-E92A70BC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1BCF-C1B4-4DC4-936B-D3C24C2CF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50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290DE-9411-4959-B6E2-A9C5EA2A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7D8BDA-9C42-452A-BAC4-C8DD2560B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31787-2672-46F5-B811-D73474FC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7C9-8897-4AFE-8839-043440B0C9B2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C8DA7-234F-4E25-98ED-3AD00296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29403-AD8C-46FD-9EE1-F774C42B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1BCF-C1B4-4DC4-936B-D3C24C2CF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7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228DE-A4A0-4072-982E-B82D6C88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D1344-9F59-490C-95C0-D19D95192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19B9AE-3895-42C5-B10E-3E6F4FD0B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E4B5A8-F33F-47E5-9FDE-E739E1B1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7C9-8897-4AFE-8839-043440B0C9B2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81892-9426-429D-A4F4-97220448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BB559A-2FF6-40A4-BAC5-F699EE82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1BCF-C1B4-4DC4-936B-D3C24C2CF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23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BB5CC-456E-4869-9264-11D4EFF93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A900B5-0740-4E0A-9FF1-F547D2A03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3F9B4F-F38B-4495-9CD2-51324775C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B3D35B-5F35-409E-AB0A-C09D8ED4B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B2EE7C-82DB-45C1-94D9-A2B7EB35B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691E90-1A4F-42EE-BF8C-A8A97A3B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7C9-8897-4AFE-8839-043440B0C9B2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3A3790-1AB2-4505-834B-A5945513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84C714-E88E-4DCD-A928-399E9A80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1BCF-C1B4-4DC4-936B-D3C24C2CF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1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01FBF-5F4D-428F-A43C-F1053524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BC646E-2169-48F2-9308-8FBF84DC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7C9-8897-4AFE-8839-043440B0C9B2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318B82-DBB7-4E5C-A18F-B307B933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66B79E-74D8-4749-BF12-9E1341AC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1BCF-C1B4-4DC4-936B-D3C24C2CF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30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F85129-4986-424C-8DAF-2B210572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7C9-8897-4AFE-8839-043440B0C9B2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F7793-9FA5-444B-A6B5-17BEF20E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CCE00B-1FDB-431E-9C79-D3E9B657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1BCF-C1B4-4DC4-936B-D3C24C2CF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50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D7690-46BD-4F37-A877-34C3D98AE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E065A-0D15-42AC-BEBD-BDDAEE6BE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771DF2-66A2-4AE5-8F39-81EFC0978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623A5F-8B51-4AA5-8650-142D85C5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7C9-8897-4AFE-8839-043440B0C9B2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D5ACDE-1FA2-4683-AFA6-F4EAE1B1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0AA5E3-DF1C-4FBC-8CCF-D724DC01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1BCF-C1B4-4DC4-936B-D3C24C2CF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3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2D5A6-1649-48F2-941B-26BC635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41CABE-13CA-49FE-A913-81621106D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88E511-6F5B-49B2-9617-ABCC168D6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D4078F-ADFE-4B49-A13D-85CC876A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47C9-8897-4AFE-8839-043440B0C9B2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FD049C-5AEE-448B-98A4-DE4D663B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DC4002-29CE-4AE4-9EBE-D6FE0F81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1BCF-C1B4-4DC4-936B-D3C24C2CF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88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A39D60-75D8-49D5-AE57-93296123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B7E41-5933-4FD2-9DEA-F2495B571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D7D59-F906-41DA-AF36-1A67DBAF1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47C9-8897-4AFE-8839-043440B0C9B2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00E17-2B36-4D47-9A2E-72732BA83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764F7-C470-4B97-9095-201F9CE31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01BCF-C1B4-4DC4-936B-D3C24C2CF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31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3B6776-7148-48D1-BAC2-7E96CE8B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 </a:t>
            </a:r>
            <a:r>
              <a:rPr lang="en-US" altLang="zh-CN" dirty="0"/>
              <a:t>Segment Tree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5A408DB-9870-4018-AEE7-0A6E47A3FD3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600" dirty="0"/>
              <a:t>预备知识：了解递归中的后序遍历，了解二分的性质。</a:t>
            </a:r>
            <a:endParaRPr lang="en-US" altLang="zh-CN" sz="2600" dirty="0"/>
          </a:p>
          <a:p>
            <a:pPr marL="0" indent="0">
              <a:buNone/>
            </a:pPr>
            <a:endParaRPr lang="en-US" altLang="zh-CN" sz="2600" dirty="0"/>
          </a:p>
          <a:p>
            <a:pPr marL="514350" indent="-514350">
              <a:buAutoNum type="arabicPeriod"/>
            </a:pPr>
            <a:r>
              <a:rPr lang="zh-CN" altLang="en-US" sz="2600" dirty="0"/>
              <a:t>简介</a:t>
            </a:r>
            <a:endParaRPr lang="en-US" altLang="zh-CN" sz="2600" dirty="0"/>
          </a:p>
          <a:p>
            <a:pPr marL="514350" indent="-514350">
              <a:buAutoNum type="arabicPeriod"/>
            </a:pPr>
            <a:r>
              <a:rPr lang="zh-CN" altLang="en-US" sz="2600" dirty="0"/>
              <a:t>递归线段树</a:t>
            </a:r>
            <a:endParaRPr lang="en-US" altLang="zh-CN" sz="2600" dirty="0"/>
          </a:p>
          <a:p>
            <a:pPr marL="514350" indent="-514350">
              <a:buAutoNum type="arabicPeriod"/>
            </a:pPr>
            <a:r>
              <a:rPr lang="zh-CN" altLang="en-US" sz="2600" dirty="0"/>
              <a:t>单点更新</a:t>
            </a:r>
            <a:endParaRPr lang="en-US" altLang="zh-CN" sz="2600" dirty="0"/>
          </a:p>
          <a:p>
            <a:pPr marL="514350" indent="-514350">
              <a:buAutoNum type="arabicPeriod"/>
            </a:pPr>
            <a:r>
              <a:rPr lang="zh-CN" altLang="en-US" sz="2600" dirty="0"/>
              <a:t>区间更新</a:t>
            </a:r>
          </a:p>
        </p:txBody>
      </p:sp>
    </p:spTree>
    <p:extLst>
      <p:ext uri="{BB962C8B-B14F-4D97-AF65-F5344CB8AC3E}">
        <p14:creationId xmlns:p14="http://schemas.microsoft.com/office/powerpoint/2010/main" val="137897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212B5-84E5-4543-8837-945B54B3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r>
              <a:rPr lang="en-US" altLang="zh-CN" dirty="0"/>
              <a:t>——</a:t>
            </a:r>
            <a:r>
              <a:rPr lang="zh-CN" altLang="en-US" dirty="0"/>
              <a:t>线段树能做什么？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94C8A-3FF5-4228-9A79-6EE4035D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>
            <a:normAutofit/>
          </a:bodyPr>
          <a:lstStyle/>
          <a:p>
            <a:pPr marL="360000">
              <a:lnSpc>
                <a:spcPct val="100000"/>
              </a:lnSpc>
              <a:spcBef>
                <a:spcPts val="1200"/>
              </a:spcBef>
            </a:pPr>
            <a:r>
              <a:rPr lang="zh-CN" altLang="en-US" sz="2600" dirty="0"/>
              <a:t>在介绍之前，先给出一个问题：给你一个数组，长度为</a:t>
            </a:r>
            <a:r>
              <a:rPr lang="en-US" altLang="zh-CN" sz="2600" dirty="0"/>
              <a:t>n (n&lt;=10w)</a:t>
            </a:r>
            <a:r>
              <a:rPr lang="zh-CN" altLang="en-US" sz="2600" dirty="0"/>
              <a:t>，有</a:t>
            </a:r>
            <a:r>
              <a:rPr lang="en-US" altLang="zh-CN" sz="2600" dirty="0"/>
              <a:t>q</a:t>
            </a:r>
            <a:r>
              <a:rPr lang="zh-CN" altLang="en-US" sz="2600" dirty="0"/>
              <a:t>个询问 </a:t>
            </a:r>
            <a:r>
              <a:rPr lang="en-US" altLang="zh-CN" sz="2600" dirty="0"/>
              <a:t>(q&lt;=10w)</a:t>
            </a:r>
            <a:r>
              <a:rPr lang="zh-CN" altLang="en-US" sz="2600" dirty="0"/>
              <a:t>，每次询问给你 </a:t>
            </a:r>
            <a:r>
              <a:rPr lang="en-US" altLang="zh-CN" sz="2600" dirty="0"/>
              <a:t>l </a:t>
            </a:r>
            <a:r>
              <a:rPr lang="zh-CN" altLang="en-US" sz="2600" dirty="0"/>
              <a:t>和 </a:t>
            </a:r>
            <a:r>
              <a:rPr lang="en-US" altLang="zh-CN" sz="2600" dirty="0"/>
              <a:t>r </a:t>
            </a:r>
            <a:r>
              <a:rPr lang="zh-CN" altLang="en-US" sz="2600" dirty="0"/>
              <a:t>，需要你求出这个区间的和，保证不会超过</a:t>
            </a:r>
            <a:r>
              <a:rPr lang="en-US" altLang="zh-CN" sz="2600" dirty="0"/>
              <a:t>int</a:t>
            </a:r>
            <a:r>
              <a:rPr lang="zh-CN" altLang="en-US" sz="2600" dirty="0"/>
              <a:t>的最大值。</a:t>
            </a:r>
            <a:endParaRPr lang="en-US" altLang="zh-CN" sz="2600" dirty="0"/>
          </a:p>
          <a:p>
            <a:pPr marL="360000">
              <a:lnSpc>
                <a:spcPct val="100000"/>
              </a:lnSpc>
              <a:spcBef>
                <a:spcPts val="1200"/>
              </a:spcBef>
            </a:pPr>
            <a:r>
              <a:rPr lang="zh-CN" altLang="en-US" sz="2600" dirty="0"/>
              <a:t>答案：前缀和，时间复杂度：</a:t>
            </a:r>
            <a:r>
              <a:rPr lang="en-US" altLang="zh-CN" sz="2600" dirty="0"/>
              <a:t>O(n+q)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marL="360000">
              <a:lnSpc>
                <a:spcPct val="100000"/>
              </a:lnSpc>
              <a:spcBef>
                <a:spcPts val="1200"/>
              </a:spcBef>
            </a:pPr>
            <a:r>
              <a:rPr lang="zh-CN" altLang="en-US" sz="2600" dirty="0"/>
              <a:t>如果现在询问多了一种可能，是给你</a:t>
            </a:r>
            <a:r>
              <a:rPr lang="en-US" altLang="zh-CN" sz="2600" dirty="0"/>
              <a:t>x</a:t>
            </a:r>
            <a:r>
              <a:rPr lang="zh-CN" altLang="en-US" sz="2600" dirty="0"/>
              <a:t>和</a:t>
            </a:r>
            <a:r>
              <a:rPr lang="en-US" altLang="zh-CN" sz="2600" dirty="0"/>
              <a:t>v</a:t>
            </a:r>
            <a:r>
              <a:rPr lang="zh-CN" altLang="en-US" sz="2600" dirty="0"/>
              <a:t>，把编号为</a:t>
            </a:r>
            <a:r>
              <a:rPr lang="en-US" altLang="zh-CN" sz="2600" dirty="0"/>
              <a:t>x</a:t>
            </a:r>
            <a:r>
              <a:rPr lang="zh-CN" altLang="en-US" sz="2600" dirty="0"/>
              <a:t>的数字改为</a:t>
            </a:r>
            <a:r>
              <a:rPr lang="en-US" altLang="zh-CN" sz="2600" dirty="0"/>
              <a:t>v</a:t>
            </a:r>
            <a:r>
              <a:rPr lang="zh-CN" altLang="en-US" sz="2600" dirty="0"/>
              <a:t>，那么如果还要用前缀和的话，每次改变值之后，都需要消耗</a:t>
            </a:r>
            <a:r>
              <a:rPr lang="en-US" altLang="zh-CN" sz="2600" dirty="0"/>
              <a:t>O(n)</a:t>
            </a:r>
            <a:r>
              <a:rPr lang="zh-CN" altLang="en-US" sz="2600" dirty="0"/>
              <a:t>的时间去更新前缀和数组。总的复杂度就变成了</a:t>
            </a:r>
            <a:r>
              <a:rPr lang="en-US" altLang="zh-CN" sz="2600" dirty="0"/>
              <a:t>O(n*q)</a:t>
            </a:r>
            <a:r>
              <a:rPr lang="zh-CN" altLang="en-US" sz="2600" dirty="0"/>
              <a:t>，会超时。</a:t>
            </a:r>
            <a:endParaRPr lang="en-US" altLang="zh-CN" sz="2600" dirty="0"/>
          </a:p>
          <a:p>
            <a:pPr marL="360000">
              <a:lnSpc>
                <a:spcPct val="100000"/>
              </a:lnSpc>
              <a:spcBef>
                <a:spcPts val="1200"/>
              </a:spcBef>
            </a:pPr>
            <a:r>
              <a:rPr lang="zh-CN" altLang="en-US" sz="2600" dirty="0"/>
              <a:t>那怎么办</a:t>
            </a:r>
            <a:r>
              <a:rPr lang="en-US" altLang="zh-CN" sz="2600" dirty="0"/>
              <a:t>? </a:t>
            </a:r>
            <a:r>
              <a:rPr lang="zh-CN" altLang="en-US" sz="2600" dirty="0"/>
              <a:t>用线段树！</a:t>
            </a:r>
            <a:r>
              <a:rPr lang="en-US" altLang="zh-CN" sz="2600" dirty="0"/>
              <a:t>(</a:t>
            </a:r>
            <a:r>
              <a:rPr lang="zh-CN" altLang="en-US" sz="2600" dirty="0"/>
              <a:t>当然，这里也可以用树状数组，但是线段树的用途更加广泛）</a:t>
            </a:r>
            <a:endParaRPr lang="en-US" altLang="zh-CN" sz="2600" dirty="0"/>
          </a:p>
          <a:p>
            <a:pPr marL="360000">
              <a:lnSpc>
                <a:spcPct val="100000"/>
              </a:lnSpc>
              <a:spcBef>
                <a:spcPts val="1200"/>
              </a:spcBef>
            </a:pP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39178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69316-EF3D-4195-A6DC-AD25A67D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r>
              <a:rPr lang="en-US" altLang="zh-CN" dirty="0"/>
              <a:t>——</a:t>
            </a:r>
            <a:r>
              <a:rPr lang="zh-CN" altLang="en-US" dirty="0"/>
              <a:t>线段树能做什么？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A924C-D21F-46A2-A149-EB398A7AF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线段树，前缀和，直接存储前数组的时间复杂度区别比较：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现在以</a:t>
            </a:r>
            <a:r>
              <a:rPr lang="en-US" altLang="zh-CN" dirty="0"/>
              <a:t>poj3468</a:t>
            </a:r>
            <a:r>
              <a:rPr lang="zh-CN" altLang="en-US" dirty="0"/>
              <a:t>为例，讲一下支持区间更新与动态建点的线段树。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D98FE1-3E76-4429-AB26-7E41782CD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12" y="2358722"/>
            <a:ext cx="5752381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9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DECB7-61C3-40D4-A893-BDDFC88A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POJ——3468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F768B8-D04E-4756-A3FC-D944F8E8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个数字，</a:t>
            </a:r>
            <a:r>
              <a:rPr lang="en-US" altLang="zh-CN" dirty="0"/>
              <a:t>q</a:t>
            </a:r>
            <a:r>
              <a:rPr lang="zh-CN" altLang="en-US" dirty="0"/>
              <a:t>个询问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 a b </a:t>
            </a:r>
            <a:r>
              <a:rPr lang="zh-CN" altLang="en-US" dirty="0"/>
              <a:t>表示要求输出区间</a:t>
            </a:r>
            <a:r>
              <a:rPr lang="en-US" altLang="zh-CN" dirty="0"/>
              <a:t>[a, b] </a:t>
            </a:r>
            <a:r>
              <a:rPr lang="zh-CN" altLang="en-US" dirty="0"/>
              <a:t>的和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 a b c </a:t>
            </a:r>
            <a:r>
              <a:rPr lang="zh-CN" altLang="en-US" dirty="0"/>
              <a:t>表示对区间</a:t>
            </a:r>
            <a:r>
              <a:rPr lang="en-US" altLang="zh-CN" dirty="0"/>
              <a:t>[a, b]</a:t>
            </a:r>
            <a:r>
              <a:rPr lang="zh-CN" altLang="en-US" dirty="0"/>
              <a:t>内的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所有数字加上</a:t>
            </a:r>
            <a:r>
              <a:rPr lang="en-US" altLang="zh-CN" dirty="0"/>
              <a:t>c</a:t>
            </a:r>
            <a:endParaRPr lang="zh-CN" altLang="en-US" dirty="0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6CB991F2-340E-4402-847C-659B2D9C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26"/>
          <a:stretch/>
        </p:blipFill>
        <p:spPr>
          <a:xfrm>
            <a:off x="6557630" y="1027906"/>
            <a:ext cx="5498568" cy="5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6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F9BFA-A6C0-4FFA-89B0-9FB0A671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B4FA34-6193-4D8F-8DF8-79A7FA02E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lson</a:t>
            </a:r>
            <a:r>
              <a:rPr lang="en-US" altLang="zh-CN" dirty="0"/>
              <a:t>, </a:t>
            </a:r>
            <a:r>
              <a:rPr lang="en-US" altLang="zh-CN" dirty="0" err="1"/>
              <a:t>rson</a:t>
            </a:r>
            <a:r>
              <a:rPr lang="en-US" altLang="zh-CN" dirty="0"/>
              <a:t> </a:t>
            </a:r>
            <a:r>
              <a:rPr lang="zh-CN" altLang="en-US" dirty="0"/>
              <a:t>记录左右儿子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lazy</a:t>
            </a:r>
            <a:r>
              <a:rPr lang="zh-CN" altLang="en-US" dirty="0"/>
              <a:t>是延迟标记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Tree[ ] </a:t>
            </a:r>
            <a:r>
              <a:rPr lang="zh-CN" altLang="en-US" dirty="0"/>
              <a:t>储存线段树维护的信息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A63B85F0-AA09-4297-92E0-B43824631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689" y="613672"/>
            <a:ext cx="6638095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A0D60-5EF1-4AEF-8806-9262FE5C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A5A3A1-839C-4A9E-BDC4-BE29A672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当前区间不是刚好相等时，在向下询问前要进行</a:t>
            </a:r>
            <a:r>
              <a:rPr lang="en-US" altLang="zh-CN" dirty="0"/>
              <a:t>lazy</a:t>
            </a:r>
            <a:r>
              <a:rPr lang="zh-CN" altLang="en-US" dirty="0"/>
              <a:t>的更新</a:t>
            </a:r>
          </a:p>
        </p:txBody>
      </p:sp>
      <p:pic>
        <p:nvPicPr>
          <p:cNvPr id="9" name="内容占位符 3">
            <a:extLst>
              <a:ext uri="{FF2B5EF4-FFF2-40B4-BE49-F238E27FC236}">
                <a16:creationId xmlns:a16="http://schemas.microsoft.com/office/drawing/2014/main" id="{0481B799-0EFA-4B62-A80D-D74612EC5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76" y="3180351"/>
            <a:ext cx="10276190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4E44-716A-43D9-9296-83876ECA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区间更新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24C504-BA81-4156-89CE-0792CFB9E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如果到了一个区间，与要求更新的区间刚好相等，打上标记，不往下更新。</a:t>
            </a:r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E661ABC3-8B5B-45AD-8910-A46615F0C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6571"/>
            <a:ext cx="7057143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5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62DE9-F5D4-4A37-A5D6-AA40A699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67578-24AA-476A-85FA-08C7DF14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线段树空间开四倍，切记</a:t>
            </a:r>
            <a:r>
              <a:rPr lang="en-US" altLang="zh-CN" dirty="0"/>
              <a:t>!</a:t>
            </a:r>
          </a:p>
          <a:p>
            <a:endParaRPr lang="en-US" altLang="zh-CN" dirty="0"/>
          </a:p>
          <a:p>
            <a:r>
              <a:rPr lang="zh-CN" altLang="en-US" dirty="0"/>
              <a:t>四倍是刚好不会越界，不能再小了。</a:t>
            </a:r>
          </a:p>
        </p:txBody>
      </p:sp>
    </p:spTree>
    <p:extLst>
      <p:ext uri="{BB962C8B-B14F-4D97-AF65-F5344CB8AC3E}">
        <p14:creationId xmlns:p14="http://schemas.microsoft.com/office/powerpoint/2010/main" val="265196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376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线段树 Segment Tree</vt:lpstr>
      <vt:lpstr>简介——线段树能做什么？</vt:lpstr>
      <vt:lpstr>简介——线段树能做什么？</vt:lpstr>
      <vt:lpstr>POJ——3468</vt:lpstr>
      <vt:lpstr>建树</vt:lpstr>
      <vt:lpstr>查询</vt:lpstr>
      <vt:lpstr>区间更新</vt:lpstr>
      <vt:lpstr>最后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线段树 Segment Tree</dc:title>
  <dc:creator>Gu Gavin</dc:creator>
  <cp:lastModifiedBy>Gu Gavin</cp:lastModifiedBy>
  <cp:revision>18</cp:revision>
  <dcterms:created xsi:type="dcterms:W3CDTF">2018-07-02T11:10:47Z</dcterms:created>
  <dcterms:modified xsi:type="dcterms:W3CDTF">2018-07-18T01:04:20Z</dcterms:modified>
</cp:coreProperties>
</file>