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58" r:id="rId5"/>
    <p:sldId id="283" r:id="rId6"/>
    <p:sldId id="268" r:id="rId7"/>
    <p:sldId id="280" r:id="rId8"/>
    <p:sldId id="282" r:id="rId9"/>
    <p:sldId id="264" r:id="rId10"/>
    <p:sldId id="265" r:id="rId11"/>
    <p:sldId id="266" r:id="rId12"/>
    <p:sldId id="281" r:id="rId13"/>
    <p:sldId id="270" r:id="rId14"/>
    <p:sldId id="267" r:id="rId15"/>
    <p:sldId id="259" r:id="rId16"/>
    <p:sldId id="284" r:id="rId17"/>
    <p:sldId id="260" r:id="rId18"/>
    <p:sldId id="261" r:id="rId19"/>
    <p:sldId id="262" r:id="rId20"/>
    <p:sldId id="263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等线" panose="02010600030101010101" pitchFamily="2" charset="-122"/>
      <p:regular r:id="rId37"/>
      <p:bold r:id="rId38"/>
    </p:embeddedFont>
    <p:embeddedFont>
      <p:font typeface="等线 Light" panose="02010600030101010101" pitchFamily="2" charset="-122"/>
      <p:regular r:id="rId39"/>
    </p:embeddedFont>
    <p:embeddedFont>
      <p:font typeface="小米兰亭_GB外压缩" panose="03000502000000000000" pitchFamily="66" charset="-122"/>
      <p:regular r:id="rId40"/>
    </p:embeddedFont>
    <p:embeddedFont>
      <p:font typeface="新宋体" panose="02010609030101010101" pitchFamily="49" charset="-122"/>
      <p:regular r:id="rId41"/>
    </p:embeddedFont>
    <p:embeddedFont>
      <p:font typeface="站酷酷黑" panose="02010600030101010101" pitchFamily="2" charset="-122"/>
      <p:regular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7D8"/>
    <a:srgbClr val="158BDE"/>
    <a:srgbClr val="4680BD"/>
    <a:srgbClr val="2277D1"/>
    <a:srgbClr val="1D6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F984C-AEC0-48BB-8F31-B301FF9F8F56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1EB71-A2AB-4A8C-9594-BE09704D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1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1EB71-A2AB-4A8C-9594-BE09704DA3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7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1EB71-A2AB-4A8C-9594-BE09704DA3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0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DC9C-E9DD-4E8C-A4AD-C29B3C41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73F94-F255-4218-9950-67FBBEF1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FC20D-5F05-4C3A-B6E6-991504AB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D123F-8793-492A-998C-2CD0C64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2909D-5336-4E34-AAA4-5FF55AE4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8289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98D9D-AAFF-49A0-B177-43DA4E34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E9168-3244-4B6A-8571-B90E7C3BE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4E0E2-8658-4E47-B704-0472CEFA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FC906-24C3-4230-A9D4-875EC26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1C83-1A90-4768-8D60-8C2E52C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830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C766F5-84D6-4161-828E-FC8F11E1A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20515-509C-4C68-B51B-47C2F9D12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42BA8-B4FD-4E8D-AAB3-BECE644A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32729-4F81-4D5A-A1C6-F2E3FBC4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727DE-8B0C-4984-96A2-9C03026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297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C1454-89C5-4B8B-A9A5-7AAC3871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6AD41-11D0-43DD-870F-D28884CE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D514E-25F5-463F-9440-F39F9EDD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9B61-866F-41DE-8BDA-3D72829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6AAEB-A62C-4AF3-B456-C9AD55C7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185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4D5D6-3146-493B-8992-AEA6EF07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40397-9939-4A42-9ED7-C316F166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56BDA-0E3A-48BF-BB34-F3DB0918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67B57-4512-46B1-9C16-787EE84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D2E54-2C89-486C-A3A1-8EEF383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30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982AA-57BF-4D55-99C9-3C6892D0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AA74-B5A2-4F4F-A8D5-411E36557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FD0F4-CD93-4691-B570-E49455BE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159F8-96F5-40DA-84CC-F25D6F77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57B00-04BA-4BF3-922F-C6BD6267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6D074-CEA1-49A2-93E7-BA4B90B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338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5D0E1-7020-4164-8C0F-5DEE7CF7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B6C0A-49DA-4224-9BF6-07E9F049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0A69E-4A0B-408D-8606-DB94106B8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0B6DD0-2557-486D-81C9-DD11E1BC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3BDEBE-3B51-46C4-B6F0-D07F3235D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52ED47-3EC9-43D6-B276-CE8737E9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B1E489-AD46-49C4-9D8E-01C4D4C4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246EEE-22F7-4C06-8BDC-5B8B395C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556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73D3-3037-447D-B1D0-2109F6C4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5417E5-53B1-48AC-87AB-3D290815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785491-2ED7-4388-972E-E4F5C1C8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1754D-C51C-465B-A010-965E8F76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403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0E223D-BA7D-47F9-9C16-74777EB7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A6B2C-0CFC-4EB7-B12C-C29598FC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ED6D8-D427-4E51-9E55-44BE4E1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191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B5C1-C9B2-4A2C-A285-1FDFFACF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758C9-F999-48CA-B5A1-80D5FA06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3EEA3-99C5-4775-B91E-8BBD4917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594DF-4884-4503-87E4-E5A64D3A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74A2A-9B6F-41A1-B46B-4A54A720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E2566-B42B-4BDA-AA13-763B8FCD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461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947B-0664-40D5-BBA6-8ED1A3DD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95872C-82D7-402D-8A72-4C578E757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D3B32-ECD7-4F24-A812-A6F8B0500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26544-9A5F-4536-961B-D749DEE0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14799-A580-45C0-A5F4-AD8B1FF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70E4D-D3CD-43C6-8A8C-A0961572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795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A5A9B3-03F4-4F09-9966-239F85A2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20643-C34A-4906-A7A8-DC87CC31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60651-893C-4D69-ABB1-05B9594E3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77E9-BF55-4F71-B389-7E909CB1045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7B0A-7A6F-4056-80AC-D7C5EE7A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A9CA7-FD5F-4563-B4FE-350654438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2330-A421-49D6-87B0-2FD9F2E97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EFD7D-6154-40CF-963C-BB437CFE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418" y="138098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</a:rPr>
              <a:t>组合数学入门</a:t>
            </a:r>
          </a:p>
        </p:txBody>
      </p:sp>
    </p:spTree>
    <p:extLst>
      <p:ext uri="{BB962C8B-B14F-4D97-AF65-F5344CB8AC3E}">
        <p14:creationId xmlns:p14="http://schemas.microsoft.com/office/powerpoint/2010/main" val="366544784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卢卡斯定理</a:t>
            </a:r>
            <a:endParaRPr lang="zh-CN" altLang="en-US" sz="10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2F5B1-1802-48E1-A518-8CFCCA65CA2B}"/>
              </a:ext>
            </a:extLst>
          </p:cNvPr>
          <p:cNvSpPr/>
          <p:nvPr/>
        </p:nvSpPr>
        <p:spPr>
          <a:xfrm>
            <a:off x="6030897" y="1097592"/>
            <a:ext cx="5137212" cy="466281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8000"/>
                </a:solidFill>
                <a:latin typeface="Consolas" panose="020B0609020204030204" pitchFamily="49" charset="0"/>
              </a:rPr>
              <a:t>//Lucas</a:t>
            </a:r>
            <a:r>
              <a:rPr lang="zh-CN" altLang="zh-CN" sz="1100">
                <a:solidFill>
                  <a:srgbClr val="008000"/>
                </a:solidFill>
                <a:latin typeface="Consolas" panose="020B0609020204030204" pitchFamily="49" charset="0"/>
              </a:rPr>
              <a:t>定理求</a:t>
            </a:r>
            <a:r>
              <a:rPr lang="en-US" altLang="zh-CN" sz="1100">
                <a:solidFill>
                  <a:srgbClr val="008000"/>
                </a:solidFill>
                <a:latin typeface="Consolas" panose="020B0609020204030204" pitchFamily="49" charset="0"/>
              </a:rPr>
              <a:t>C(n,m)%p</a:t>
            </a:r>
            <a:r>
              <a:rPr lang="zh-CN" altLang="zh-CN" sz="110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1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100">
                <a:solidFill>
                  <a:srgbClr val="008000"/>
                </a:solidFill>
                <a:latin typeface="Consolas" panose="020B0609020204030204" pitchFamily="49" charset="0"/>
              </a:rPr>
              <a:t>为素数</a:t>
            </a:r>
          </a:p>
          <a:p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F[100010];</a:t>
            </a:r>
            <a:endParaRPr lang="en-US" altLang="zh-CN" sz="1100"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init(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100"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F[0] = 1;</a:t>
            </a:r>
          </a:p>
          <a:p>
            <a:pPr marL="3429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685800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F[i] = F[i - 1] * i % (1000000007);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inv(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100"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3429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inv(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)*(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Lucas(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100"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ans = 1;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3429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342900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858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6858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long long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6858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(a &lt; b)</a:t>
            </a:r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685800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ans = ans*F[a] %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*inv(F[b] * F[a - b] %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685800"/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/=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685800"/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/= </a:t>
            </a:r>
            <a:r>
              <a:rPr lang="en-US" altLang="zh-CN" sz="11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100">
              <a:latin typeface="Consolas" panose="020B0609020204030204" pitchFamily="49" charset="0"/>
            </a:endParaRPr>
          </a:p>
          <a:p>
            <a:pPr marL="342900"/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/>
            <a:r>
              <a:rPr lang="en-US" altLang="zh-CN" sz="11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ans;</a:t>
            </a:r>
            <a:endParaRPr lang="en-US" altLang="zh-CN" sz="1100">
              <a:latin typeface="Consolas" panose="020B060902020403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B305CC-912D-4194-AEB5-E168D8269DE3}"/>
                  </a:ext>
                </a:extLst>
              </p:cNvPr>
              <p:cNvSpPr/>
              <p:nvPr/>
            </p:nvSpPr>
            <p:spPr>
              <a:xfrm>
                <a:off x="6096000" y="5899715"/>
                <a:ext cx="35125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需要预处理到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B305CC-912D-4194-AEB5-E168D8269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99715"/>
                <a:ext cx="3512597" cy="369332"/>
              </a:xfrm>
              <a:prstGeom prst="rect">
                <a:avLst/>
              </a:prstGeom>
              <a:blipFill>
                <a:blip r:embed="rId2"/>
                <a:stretch>
                  <a:fillRect l="-1389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0430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C10B962-1DAD-44EE-9DDB-34930DAFACA6}"/>
                  </a:ext>
                </a:extLst>
              </p:cNvPr>
              <p:cNvSpPr/>
              <p:nvPr/>
            </p:nvSpPr>
            <p:spPr>
              <a:xfrm>
                <a:off x="235125" y="148369"/>
                <a:ext cx="387644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1D65B2"/>
                    </a:solidFill>
                    <a:latin typeface="站酷酷黑" panose="02010600030101010101" pitchFamily="2" charset="-122"/>
                    <a:ea typeface="站酷酷黑" panose="02010600030101010101" pitchFamily="2" charset="-122"/>
                    <a:cs typeface="+mj-cs"/>
                  </a:rPr>
                  <a:t>小结</a:t>
                </a:r>
                <a:endParaRPr lang="en-US" altLang="zh-CN" sz="2400" dirty="0">
                  <a:solidFill>
                    <a:srgbClr val="1D65B2"/>
                  </a:solidFill>
                  <a:latin typeface="站酷酷黑" panose="02010600030101010101" pitchFamily="2" charset="-122"/>
                  <a:ea typeface="站酷酷黑" panose="02010600030101010101" pitchFamily="2" charset="-122"/>
                  <a:cs typeface="+mj-cs"/>
                </a:endParaRPr>
              </a:p>
              <a:p>
                <a:r>
                  <a:rPr lang="zh-CN" altLang="en-US" sz="2400" dirty="0">
                    <a:solidFill>
                      <a:srgbClr val="1D65B2"/>
                    </a:solidFill>
                    <a:latin typeface="站酷酷黑" panose="02010600030101010101" pitchFamily="2" charset="-122"/>
                    <a:ea typeface="站酷酷黑" panose="02010600030101010101" pitchFamily="2" charset="-122"/>
                    <a:cs typeface="+mj-cs"/>
                  </a:rPr>
                  <a:t>求组合数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1D65B2"/>
                            </a:solidFill>
                            <a:latin typeface="Cambria Math" panose="02040503050406030204" pitchFamily="18" charset="0"/>
                            <a:ea typeface="站酷酷黑" panose="02010600030101010101" pitchFamily="2" charset="-122"/>
                            <a:cs typeface="+mj-cs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1D65B2"/>
                            </a:solidFill>
                            <a:latin typeface="Cambria Math" panose="02040503050406030204" pitchFamily="18" charset="0"/>
                            <a:ea typeface="站酷酷黑" panose="02010600030101010101" pitchFamily="2" charset="-122"/>
                            <a:cs typeface="+mj-cs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1D65B2"/>
                            </a:solidFill>
                            <a:latin typeface="Cambria Math" panose="02040503050406030204" pitchFamily="18" charset="0"/>
                            <a:ea typeface="站酷酷黑" panose="02010600030101010101" pitchFamily="2" charset="-122"/>
                            <a:cs typeface="+mj-cs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1D65B2"/>
                            </a:solidFill>
                            <a:latin typeface="Cambria Math" panose="02040503050406030204" pitchFamily="18" charset="0"/>
                            <a:ea typeface="站酷酷黑" panose="02010600030101010101" pitchFamily="2" charset="-122"/>
                            <a:cs typeface="+mj-cs"/>
                          </a:rPr>
                          <m:t>𝑚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1D65B2"/>
                        </a:solidFill>
                        <a:latin typeface="Cambria Math" panose="02040503050406030204" pitchFamily="18" charset="0"/>
                        <a:ea typeface="站酷酷黑" panose="02010600030101010101" pitchFamily="2" charset="-122"/>
                        <a:cs typeface="+mj-cs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1D65B2"/>
                        </a:solidFill>
                        <a:latin typeface="Cambria Math" panose="02040503050406030204" pitchFamily="18" charset="0"/>
                        <a:ea typeface="站酷酷黑" panose="02010600030101010101" pitchFamily="2" charset="-122"/>
                        <a:cs typeface="+mj-cs"/>
                      </a:rPr>
                      <m:t>𝑚𝑜𝑑</m:t>
                    </m:r>
                    <m:r>
                      <a:rPr lang="en-US" altLang="zh-CN" sz="2400" b="0" i="1" smtClean="0">
                        <a:solidFill>
                          <a:srgbClr val="1D65B2"/>
                        </a:solidFill>
                        <a:latin typeface="Cambria Math" panose="02040503050406030204" pitchFamily="18" charset="0"/>
                        <a:ea typeface="站酷酷黑" panose="02010600030101010101" pitchFamily="2" charset="-122"/>
                        <a:cs typeface="+mj-cs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1D65B2"/>
                        </a:solidFill>
                        <a:latin typeface="Cambria Math" panose="02040503050406030204" pitchFamily="18" charset="0"/>
                        <a:ea typeface="站酷酷黑" panose="02010600030101010101" pitchFamily="2" charset="-122"/>
                        <a:cs typeface="+mj-cs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1D65B2"/>
                        </a:solidFill>
                        <a:latin typeface="Cambria Math" panose="02040503050406030204" pitchFamily="18" charset="0"/>
                        <a:ea typeface="站酷酷黑" panose="02010600030101010101" pitchFamily="2" charset="-122"/>
                        <a:cs typeface="+mj-cs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1D65B2"/>
                    </a:solidFill>
                    <a:latin typeface="站酷酷黑" panose="02010600030101010101" pitchFamily="2" charset="-122"/>
                    <a:ea typeface="站酷酷黑" panose="02010600030101010101" pitchFamily="2" charset="-122"/>
                    <a:cs typeface="+mj-cs"/>
                  </a:rPr>
                  <a:t>的方法</a:t>
                </a:r>
                <a:endParaRPr lang="zh-CN" altLang="en-US" sz="5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C10B962-1DAD-44EE-9DDB-34930DAFA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25" y="148369"/>
                <a:ext cx="3876446" cy="830997"/>
              </a:xfrm>
              <a:prstGeom prst="rect">
                <a:avLst/>
              </a:prstGeom>
              <a:blipFill>
                <a:blip r:embed="rId2"/>
                <a:stretch>
                  <a:fillRect l="-2520" t="-5839" r="-1575" b="-12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/>
              <p:nvPr/>
            </p:nvSpPr>
            <p:spPr>
              <a:xfrm>
                <a:off x="5619614" y="1732830"/>
                <a:ext cx="5991031" cy="3392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𝒎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比较小，不取余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利用等式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预处理即可，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位整数能够储存杨辉三角前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𝒏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,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𝒎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比较大，取余数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上述方法仍然可用，只要能存得下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3.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𝒏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,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𝒎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很大，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𝒑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不大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Lucas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4.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𝒏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,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𝒑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很大，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𝒎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−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𝒎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不大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利用等式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5.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𝒏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,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𝒎</m:t>
                    </m:r>
                    <m:r>
                      <a:rPr lang="en-US" altLang="zh-CN" sz="2000" b="1" i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,</m:t>
                    </m:r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𝒑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都很大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分析不出来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.jpg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14" y="1732830"/>
                <a:ext cx="5991031" cy="3392339"/>
              </a:xfrm>
              <a:prstGeom prst="rect">
                <a:avLst/>
              </a:prstGeom>
              <a:blipFill>
                <a:blip r:embed="rId3"/>
                <a:stretch>
                  <a:fillRect l="-1119" t="-898" r="-407" b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2601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递推数列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/>
              <p:nvPr/>
            </p:nvSpPr>
            <p:spPr>
              <a:xfrm>
                <a:off x="5814923" y="471876"/>
                <a:ext cx="5991031" cy="5975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</a:t>
                </a:r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线性递推方程</a:t>
                </a:r>
                <a:endParaRPr lang="en-US" altLang="zh-CN" sz="2000" b="1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−…−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其通项公式为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是特征方程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−…−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的根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是常数，由初值条件决定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</a:t>
                </a:r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非线性递推方程</a:t>
                </a:r>
                <a:endParaRPr lang="en-US" altLang="zh-CN" sz="2000" b="1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−…−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其通项公式为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与上文相同，</a:t>
                </a:r>
                <a:r>
                  <a:rPr lang="en-US" altLang="zh-CN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为一特解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注：这只是给出了递推方程的一种求通解的理论方法，实际上高次多项式求根以及求递推方程的特解往往是很困难的，在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ACM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中，若要计算数列第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项的值，常用矩阵快速幂求解。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下文将给出另外两种方法，对于满足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−…−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𝑐</m:t>
                      </m:r>
                    </m:oMath>
                  </m:oMathPara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的数列，只需已知数列的前有限项即可求得第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项的值</a:t>
                </a:r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23" y="471876"/>
                <a:ext cx="5991031" cy="5975803"/>
              </a:xfrm>
              <a:prstGeom prst="rect">
                <a:avLst/>
              </a:prstGeom>
              <a:blipFill>
                <a:blip r:embed="rId2"/>
                <a:stretch>
                  <a:fillRect l="-1119" t="-510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819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递推数列</a:t>
            </a:r>
            <a:endParaRPr lang="zh-CN" altLang="en-US" sz="10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2F5B1-1802-48E1-A518-8CFCCA65CA2B}"/>
              </a:ext>
            </a:extLst>
          </p:cNvPr>
          <p:cNvSpPr/>
          <p:nvPr/>
        </p:nvSpPr>
        <p:spPr>
          <a:xfrm>
            <a:off x="6267912" y="535886"/>
            <a:ext cx="5137212" cy="624786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&lt;cstdio&gt;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&lt;cstring&gt;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&lt;cmath&gt;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&lt;cassert&gt;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(i,a,n) 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i=a;i&lt;n;i++)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per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(i,a,n) 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i=n-1;i&gt;=a;i--)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pb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push_back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mp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make_pair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all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(x) (x).begin(),(x).end()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fi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first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se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second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(x) ((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)(x).size())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typedef long long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typedef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typedef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PII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mod = 1000000007;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powmod(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res = 1;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%= mod;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&gt;= 0); 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&gt;&gt;= 1) { 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&amp; 1)res = res*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%mod;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%mod; }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res; }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_, n;</a:t>
            </a:r>
            <a:endParaRPr lang="en-US" altLang="zh-CN" sz="400">
              <a:latin typeface="Consolas" panose="020B0609020204030204" pitchFamily="49" charset="0"/>
            </a:endParaRPr>
          </a:p>
          <a:p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linear_seq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N = 10010;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res[N], base[N], _c[N], _md[N];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&gt; Md;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mul(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_c[i] = 0;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[i])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(j, 0,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_c[i + j] = (_c[i + j] +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[i] *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[j])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- 1; i &gt;=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; i--) 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(_c[i])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(j, 0,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(Md)) _c[i -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+ Md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] = (_c[i -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+ Md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] - _c[i] * _md[Md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])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[i] = _c[i];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solve(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ans = 0, pnt = 0;</a:t>
            </a:r>
            <a:endParaRPr lang="en-US" altLang="zh-CN" sz="40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marL="6858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k) _md[k - 1 - i] = -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; _md[k] = 1;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Md.clear();</a:t>
            </a: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k) </a:t>
            </a:r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(_md[i] != 0) Md.push_back(i);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k) res[i] = base[i] = 0;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res[0] = 1;</a:t>
            </a:r>
          </a:p>
          <a:p>
            <a:pPr marL="6858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((1ll &lt;&lt; pnt) &lt;=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pnt++;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p = pnt; p &gt;= 0; p--)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mul(res, res, k);</a:t>
            </a:r>
          </a:p>
          <a:p>
            <a:pPr marL="10287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&gt;&gt; p) &amp; 1)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i = k - 1; i &gt;= 0; i--) res[i + 1] = res[i]; res[0] = 0;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(j, 0,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(Md)) res[Md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] = (res[Md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] - res[k] * _md[Md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])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k) ans = (ans + res[i] *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(ans &lt; 0) ans +=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ans;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BM(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C(1, 1), B(1, 1);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L = 0, m = 1, b = 1;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(n, 0,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d = 0;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L + 1) d = (d + 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)C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n - 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(d == 0) ++m;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(2 * L &lt;= n)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T = C;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c = mod - d*powmod(b, mod - 2)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(C) &lt;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(B) + m) C.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pb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(B)) C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 + m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= (C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 + m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+ c*B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L = n + 1 - L; B 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T; b = d; m = 1;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0287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287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c = mod - d*powmod(b, mod - 2)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(C) &lt;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(B) + m) C.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pb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(B)) C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 + m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= (C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 + m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+ c*B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13716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++m;</a:t>
            </a:r>
          </a:p>
          <a:p>
            <a:pPr marL="10287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gao(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ll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c = BM(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c.erase(c.begin());</a:t>
            </a:r>
          </a:p>
          <a:p>
            <a:pPr marL="685800"/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rep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(i, 0,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(c)) c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= (mod - c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) % mod;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solve(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c, </a:t>
            </a:r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.begin(), </a:t>
            </a:r>
            <a:r>
              <a:rPr lang="en-US" altLang="zh-CN" sz="40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.begin() </a:t>
            </a:r>
            <a:r>
              <a:rPr lang="en-US" altLang="zh-CN" sz="400">
                <a:solidFill>
                  <a:srgbClr val="00808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400">
                <a:solidFill>
                  <a:srgbClr val="6F008A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(c)));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(scanf(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"%I64d"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&amp;_); _; _--)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"%I64d"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2B91AF"/>
                </a:solidFill>
                <a:latin typeface="Consolas" panose="020B0609020204030204" pitchFamily="49" charset="0"/>
              </a:rPr>
              <a:t>VI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 vec;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vec.push_back(31);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vec.push_back(197);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vec.push_back(1255);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vec.push_back(7997);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vec.push_back(50959);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vec.push_back(324725);</a:t>
            </a:r>
          </a:p>
          <a:p>
            <a:pPr marL="6858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zh-CN" sz="400">
                <a:solidFill>
                  <a:srgbClr val="A31515"/>
                </a:solidFill>
                <a:latin typeface="Consolas" panose="020B0609020204030204" pitchFamily="49" charset="0"/>
              </a:rPr>
              <a:t>"%I64d\n"</a:t>
            </a:r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, linear_seq::gao(vec, n - 1));</a:t>
            </a:r>
            <a:endParaRPr lang="en-US" altLang="zh-CN" sz="400">
              <a:latin typeface="Consolas" panose="020B0609020204030204" pitchFamily="49" charset="0"/>
            </a:endParaRPr>
          </a:p>
          <a:p>
            <a:pPr marL="342900"/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A6612-8ADA-47B7-A289-85B6B9E5490B}"/>
              </a:ext>
            </a:extLst>
          </p:cNvPr>
          <p:cNvSpPr/>
          <p:nvPr/>
        </p:nvSpPr>
        <p:spPr>
          <a:xfrm>
            <a:off x="6267912" y="166554"/>
            <a:ext cx="1329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1E4E79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3.BM</a:t>
            </a:r>
            <a:r>
              <a:rPr lang="zh-CN" altLang="en-US" sz="2000" b="1">
                <a:solidFill>
                  <a:srgbClr val="1E4E79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算法</a:t>
            </a:r>
            <a:endParaRPr lang="zh-CN" altLang="zh-CN" sz="2000" b="1">
              <a:solidFill>
                <a:srgbClr val="1E4E79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5132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递推数列</a:t>
            </a:r>
            <a:endParaRPr lang="zh-CN" altLang="en-US" sz="105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2F5B1-1802-48E1-A518-8CFCCA65CA2B}"/>
              </a:ext>
            </a:extLst>
          </p:cNvPr>
          <p:cNvSpPr/>
          <p:nvPr/>
        </p:nvSpPr>
        <p:spPr>
          <a:xfrm>
            <a:off x="6374444" y="363915"/>
            <a:ext cx="4420803" cy="649408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#include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A31515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&lt;bits/stdc++.h&gt;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using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namespace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std;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typedef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long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long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ll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#define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(i,a,n)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for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i=a;i&lt;n;i++)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namespace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linear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ll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mo = 1000000007;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vector&lt;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ll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&gt; v;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double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a[105][105], del;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k;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struct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matrix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n;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ll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a[50][50];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matrix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0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operator *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const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matrix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&amp;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const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matrix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c;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c.n = n;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n)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0, n)c.a[i][j] = 0;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n)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0, n)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(k, 0, n)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    c.a[i][j] = (c.a[i][j] + a[i][k] *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.a[k][j] % mo) % mo;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c;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}A;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bool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solve(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1,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+ 1)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t = i;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i + 1,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+ 1)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(fabs(a[j][i]) &gt; fabs(a[t][i]))t = j;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(fabs(del = a[t][i]) &lt; 1e-6)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false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i,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+ 2)swap(a[i][j], a[t][j]);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i,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+ 2)a[i][j] /= del;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(t, 1,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+ 1)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(t != i)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    del = a[t][i];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i, </a:t>
            </a:r>
            <a:r>
              <a:rPr lang="en-US" altLang="zh-CN" sz="400" kern="0">
                <a:solidFill>
                  <a:srgbClr val="80808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+ 2)a[t][j] -= a[i][j] * del;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true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void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build(vector&lt;</a:t>
            </a:r>
            <a:r>
              <a:rPr lang="en-US" altLang="zh-CN" sz="400" kern="0">
                <a:solidFill>
                  <a:srgbClr val="2B91A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ll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&gt; V)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v = V;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n = (v.size() - 1) / 2;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k = n;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while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(1)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k + 1)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0, k)a[i + 1][j + 1] = v[n - 1 + i - j];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    a[i + 1][k + 1] = 1;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    a[i + 1][k + 2] = v[n + i];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(solve(n + 1))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break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n--; k--;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A.n = k + 1;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A.n)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0, A.n)A.a[i][j] = 0;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A.n)A.a[i][0] = (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)round(a[i + 1][A.n + 1]);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A.n - 2)A.a[i][i + 1] = 1;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A.a[A.n - 1][A.n - 1] = 1;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void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formula()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printf(</a:t>
            </a:r>
            <a:r>
              <a:rPr lang="en-US" altLang="zh-CN" sz="400" kern="0">
                <a:solidFill>
                  <a:srgbClr val="A31515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"f(n) ="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A.n - 1)printf(</a:t>
            </a:r>
            <a:r>
              <a:rPr lang="en-US" altLang="zh-CN" sz="400" kern="0">
                <a:solidFill>
                  <a:srgbClr val="A31515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" (%lld)*f(n-%d) +"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A.a[i][0], i + 1);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printf(</a:t>
            </a:r>
            <a:r>
              <a:rPr lang="en-US" altLang="zh-CN" sz="400" kern="0">
                <a:solidFill>
                  <a:srgbClr val="A31515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" (%lld)\n"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A.a[A.n - 1][0]);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ll cal(ll n)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(n &lt; v.size())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v[n];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n = n - k + 1;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matrix B, T = A;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B.n = A.n;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B.n)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(j, 0, B.n)B.a[i][j] = i == j ? 1 : 0;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while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(n)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if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(n &amp; 1)B = B * T;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n &gt;&gt;= 1;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    T = T * T;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ll ans = 0;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6F008A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rep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(i, 0, B.n - 1)ans = (ans + v[B.n - 2 - i] * B.a[i][0] % mo) % mo;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ans = (ans + B.a[B.n - 1][0]) % mo;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while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(ans &lt; 0)ans += mo;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ans;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 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int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main()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8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//vector&lt;ll&gt; V = { 1 ,4 ,9 ,16,25,36,49 };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vector&lt;ll&gt; V = { 1 ,1 ,2 ,3 ,5 ,8 ,13 };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linear::build(V);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linear::formula();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ll n;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while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(~scanf(</a:t>
            </a:r>
            <a:r>
              <a:rPr lang="en-US" altLang="zh-CN" sz="400" kern="0">
                <a:solidFill>
                  <a:srgbClr val="A31515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"%lld"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&amp;n))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{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    printf(</a:t>
            </a:r>
            <a:r>
              <a:rPr lang="en-US" altLang="zh-CN" sz="400" kern="0">
                <a:solidFill>
                  <a:srgbClr val="A31515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"%lld\n"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, linear::cal(n - 1));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   </a:t>
            </a:r>
            <a:r>
              <a:rPr lang="en-US" altLang="zh-CN" sz="400" kern="0">
                <a:solidFill>
                  <a:srgbClr val="0000FF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return</a:t>
            </a:r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 0;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" kern="0">
                <a:solidFill>
                  <a:srgbClr val="000000"/>
                </a:solidFill>
                <a:latin typeface="Consolas" panose="020B0609020204030204" pitchFamily="49" charset="0"/>
                <a:cs typeface="新宋体" panose="02010609030101010101" pitchFamily="49" charset="-122"/>
              </a:rPr>
              <a:t>}</a:t>
            </a:r>
            <a:endParaRPr lang="zh-CN" altLang="zh-CN" sz="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FA6612-8ADA-47B7-A289-85B6B9E5490B}"/>
              </a:ext>
            </a:extLst>
          </p:cNvPr>
          <p:cNvSpPr/>
          <p:nvPr/>
        </p:nvSpPr>
        <p:spPr>
          <a:xfrm>
            <a:off x="6374444" y="-5417"/>
            <a:ext cx="2884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1E4E79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4.</a:t>
            </a:r>
            <a:r>
              <a:rPr lang="zh-CN" altLang="en-US" sz="2000" b="1">
                <a:solidFill>
                  <a:srgbClr val="1E4E79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高斯消元</a:t>
            </a:r>
            <a:r>
              <a:rPr lang="en-US" altLang="zh-CN" sz="2000" b="1">
                <a:solidFill>
                  <a:srgbClr val="1E4E79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+</a:t>
            </a:r>
            <a:r>
              <a:rPr lang="zh-CN" altLang="en-US" sz="2000" b="1">
                <a:solidFill>
                  <a:srgbClr val="1E4E79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矩阵快速幂</a:t>
            </a:r>
            <a:endParaRPr lang="zh-CN" altLang="zh-CN" sz="2000" b="1">
              <a:solidFill>
                <a:srgbClr val="1E4E79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042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容斥原理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B9C4B0-FC7A-4880-AC54-8B68BB6D527B}"/>
                  </a:ext>
                </a:extLst>
              </p:cNvPr>
              <p:cNvSpPr/>
              <p:nvPr/>
            </p:nvSpPr>
            <p:spPr>
              <a:xfrm>
                <a:off x="4450672" y="1816811"/>
                <a:ext cx="7392140" cy="3401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容斥原理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是集合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的子集，表示以集合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代表可能发生的事件中的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个子事件，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表示子事件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发生的个数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，则有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∪⋅⋅⋅∪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+⋅⋅⋅+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∩⋅⋅⋅∩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错排问题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1,2,3,⋅⋅⋅,</m:t>
                    </m:r>
                    <m:r>
                      <a:rPr lang="zh-CN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个数的一个排列的错排个数，有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zh-CN" altLang="zh-CN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!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1!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2!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3!</m:t>
                              </m:r>
                            </m:den>
                          </m:f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+⋅⋅⋅+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zh-CN" altLang="zh-CN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e>
                        <m:sub>
                          <m:r>
                            <a:rPr lang="zh-CN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&gt;2)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B9C4B0-FC7A-4880-AC54-8B68BB6D5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72" y="1816811"/>
                <a:ext cx="7392140" cy="3401957"/>
              </a:xfrm>
              <a:prstGeom prst="rect">
                <a:avLst/>
              </a:prstGeom>
              <a:blipFill>
                <a:blip r:embed="rId2"/>
                <a:stretch>
                  <a:fillRect l="-824" t="-896" b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755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235125" y="14836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例题</a:t>
            </a:r>
            <a:endParaRPr lang="en-US" altLang="zh-CN" sz="2400" dirty="0">
              <a:solidFill>
                <a:srgbClr val="1D65B2"/>
              </a:solidFill>
              <a:latin typeface="站酷酷黑" panose="02010600030101010101" pitchFamily="2" charset="-122"/>
              <a:ea typeface="站酷酷黑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/>
              <p:nvPr/>
            </p:nvSpPr>
            <p:spPr>
              <a:xfrm>
                <a:off x="4820623" y="2333239"/>
                <a:ext cx="721749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𝑛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朵花排成一列，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𝑚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种颜色，给每种花涂色，要求相邻的花不能同色，且用了恰好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𝑘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种颜色，求方案数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23" y="2333239"/>
                <a:ext cx="7217497" cy="707886"/>
              </a:xfrm>
              <a:prstGeom prst="rect">
                <a:avLst/>
              </a:prstGeom>
              <a:blipFill>
                <a:blip r:embed="rId2"/>
                <a:stretch>
                  <a:fillRect l="-929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5E71C65-722B-4F85-BEC4-8417BE0E27D3}"/>
              </a:ext>
            </a:extLst>
          </p:cNvPr>
          <p:cNvSpPr/>
          <p:nvPr/>
        </p:nvSpPr>
        <p:spPr>
          <a:xfrm>
            <a:off x="235125" y="610034"/>
            <a:ext cx="2539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D65B2"/>
                </a:solidFill>
                <a:latin typeface="+mn-ea"/>
                <a:cs typeface="+mj-cs"/>
              </a:rPr>
              <a:t>2014-2015 ACM-ICPC</a:t>
            </a:r>
          </a:p>
          <a:p>
            <a:r>
              <a:rPr lang="en-US" altLang="zh-CN" sz="1600" dirty="0">
                <a:solidFill>
                  <a:srgbClr val="1D65B2"/>
                </a:solidFill>
                <a:latin typeface="+mn-ea"/>
                <a:cs typeface="+mj-cs"/>
              </a:rPr>
              <a:t>Asia Xian Regional Contest</a:t>
            </a:r>
          </a:p>
          <a:p>
            <a:r>
              <a:rPr lang="en-US" altLang="zh-CN" sz="1600" dirty="0">
                <a:solidFill>
                  <a:srgbClr val="1D65B2"/>
                </a:solidFill>
                <a:latin typeface="+mn-ea"/>
                <a:cs typeface="+mj-cs"/>
              </a:rPr>
              <a:t>Problem F. 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1DBE2E-BF62-489A-BFDB-2EAA7611ABBC}"/>
                  </a:ext>
                </a:extLst>
              </p:cNvPr>
              <p:cNvSpPr/>
              <p:nvPr/>
            </p:nvSpPr>
            <p:spPr>
              <a:xfrm>
                <a:off x="4820624" y="3041125"/>
                <a:ext cx="7217497" cy="1526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先选出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种颜色，即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种颜色中至多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种颜色涂色，保证相邻的花不同色，则有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种方案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根据容斥原理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−…+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1DBE2E-BF62-489A-BFDB-2EAA7611A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24" y="3041125"/>
                <a:ext cx="7217497" cy="1526700"/>
              </a:xfrm>
              <a:prstGeom prst="rect">
                <a:avLst/>
              </a:prstGeom>
              <a:blipFill>
                <a:blip r:embed="rId3"/>
                <a:stretch>
                  <a:fillRect l="-760" t="-2800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126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生成函数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1C88E84-60B5-4B4A-94AC-5205669E6FB3}"/>
                  </a:ext>
                </a:extLst>
              </p:cNvPr>
              <p:cNvSpPr/>
              <p:nvPr/>
            </p:nvSpPr>
            <p:spPr>
              <a:xfrm>
                <a:off x="5709954" y="463158"/>
                <a:ext cx="6096000" cy="63045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生成函数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对于一个序列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，如果这个序列的每一项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是幂函数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中各不同的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的系数，称幂函数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是序列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的生成函数，也称为母函数。</a:t>
                </a:r>
              </a:p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指数生成函数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对于一个序列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，如果这个序列的每一项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是幂函数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中各不同的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的系数，称幂函数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是序列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的指数生成函数。</a:t>
                </a:r>
              </a:p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3.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利用生成函数求有限多重集的组合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时，求其组合。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=1+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+⋅⋅⋅+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=1,2,⋅⋅⋅,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的系数即为所求</a:t>
                </a:r>
              </a:p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4.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利用指数生成函数求有限多重集的排列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时，求其排列。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+⋅⋅⋅+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=1,2,⋅⋅⋅,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的系数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+⋅⋅⋅+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!⋅⋅⋅⋅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即为所求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1C88E84-60B5-4B4A-94AC-5205669E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54" y="463158"/>
                <a:ext cx="6096000" cy="6304546"/>
              </a:xfrm>
              <a:prstGeom prst="rect">
                <a:avLst/>
              </a:prstGeom>
              <a:blipFill>
                <a:blip r:embed="rId2"/>
                <a:stretch>
                  <a:fillRect l="-1100" t="-580" b="-8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2910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特殊计数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4F15CC7-F23A-4AC8-AB88-C13EDD6609C1}"/>
                  </a:ext>
                </a:extLst>
              </p:cNvPr>
              <p:cNvSpPr/>
              <p:nvPr/>
            </p:nvSpPr>
            <p:spPr>
              <a:xfrm>
                <a:off x="4527613" y="1705130"/>
                <a:ext cx="7270810" cy="344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斐波那契数列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）满足递推方程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≥3;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，的数列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称为斐波那契数列，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为斐波那契数。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）斐波那契数列的通项公式为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zh-CN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276601605(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691504013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308495997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2.Catlan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数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Catlan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数满足递推方程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≥2;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）前几个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Catlan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1,1,2,5,14,42,132,429,1430,4862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Catlan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Catlan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数的另一个递推公式为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4F15CC7-F23A-4AC8-AB88-C13EDD660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13" y="1705130"/>
                <a:ext cx="7270810" cy="3447739"/>
              </a:xfrm>
              <a:prstGeom prst="rect">
                <a:avLst/>
              </a:prstGeom>
              <a:blipFill>
                <a:blip r:embed="rId2"/>
                <a:stretch>
                  <a:fillRect l="-923" t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5717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特殊计数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23D1DC-6542-4C1C-AE9C-0FE49B0C5E38}"/>
                  </a:ext>
                </a:extLst>
              </p:cNvPr>
              <p:cNvSpPr/>
              <p:nvPr/>
            </p:nvSpPr>
            <p:spPr>
              <a:xfrm>
                <a:off x="4862005" y="860326"/>
                <a:ext cx="7140605" cy="5383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3.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第一类</a:t>
                </a:r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Stirling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数</a:t>
                </a: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⋅⋅⋅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中常数项和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的系数称为第一类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Stirling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=0,2,⋅⋅⋅,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）第一类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Stirling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数满足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=1;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=1,2,⋅⋅⋅,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式中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1,2,⋅⋅⋅,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中任意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个不同的自然数乘积之和。</a:t>
                </a: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）第一类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Stirling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数满足递归关系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4.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第二类</a:t>
                </a:r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stirling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数</a:t>
                </a: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⋅⋅⋅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为第二类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stirling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数。</a:t>
                </a: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）第二类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stirling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数满足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）第二类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stirling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数满足递归关系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23D1DC-6542-4C1C-AE9C-0FE49B0C5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05" y="860326"/>
                <a:ext cx="7140605" cy="5383205"/>
              </a:xfrm>
              <a:prstGeom prst="rect">
                <a:avLst/>
              </a:prstGeom>
              <a:blipFill>
                <a:blip r:embed="rId2"/>
                <a:stretch>
                  <a:fillRect l="-4782" t="-566" r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932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目录</a:t>
            </a:r>
            <a:endParaRPr lang="zh-CN" altLang="en-US" sz="105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9FC536-4FD8-441F-9302-0AFAA0B2BBC4}"/>
              </a:ext>
            </a:extLst>
          </p:cNvPr>
          <p:cNvSpPr txBox="1"/>
          <p:nvPr/>
        </p:nvSpPr>
        <p:spPr>
          <a:xfrm>
            <a:off x="7944012" y="850537"/>
            <a:ext cx="2069797" cy="5156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zh-CN" altLang="en-US" sz="2400" dirty="0">
                <a:solidFill>
                  <a:srgbClr val="4680BD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排列与组合</a:t>
            </a:r>
            <a:endParaRPr lang="en-US" altLang="zh-CN" sz="2400" dirty="0">
              <a:solidFill>
                <a:srgbClr val="4680BD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zh-CN" altLang="en-US" sz="2400" dirty="0">
                <a:solidFill>
                  <a:srgbClr val="4680BD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卢卡斯定理</a:t>
            </a:r>
            <a:endParaRPr lang="en-US" altLang="zh-CN" sz="2400" dirty="0">
              <a:solidFill>
                <a:srgbClr val="4680BD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zh-CN" altLang="en-US" sz="2400" dirty="0">
                <a:solidFill>
                  <a:srgbClr val="4680BD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递推数列</a:t>
            </a:r>
            <a:endParaRPr lang="en-US" altLang="zh-CN" sz="2400" dirty="0">
              <a:solidFill>
                <a:srgbClr val="4680BD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zh-CN" altLang="en-US" sz="2400" dirty="0">
                <a:solidFill>
                  <a:srgbClr val="4680BD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容斥原理</a:t>
            </a:r>
            <a:endParaRPr lang="en-US" altLang="zh-CN" sz="2400" dirty="0">
              <a:solidFill>
                <a:srgbClr val="4680BD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zh-CN" altLang="en-US" sz="2400" dirty="0">
                <a:solidFill>
                  <a:srgbClr val="1CA7D8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生成函数</a:t>
            </a:r>
            <a:endParaRPr lang="en-US" altLang="zh-CN" sz="2400" dirty="0">
              <a:solidFill>
                <a:srgbClr val="1CA7D8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zh-CN" altLang="en-US" sz="2400" dirty="0">
                <a:solidFill>
                  <a:srgbClr val="1CA7D8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特殊计数</a:t>
            </a:r>
            <a:endParaRPr lang="en-US" altLang="zh-CN" sz="2400" dirty="0">
              <a:solidFill>
                <a:srgbClr val="4680BD"/>
              </a:solidFill>
              <a:latin typeface="小米兰亭_GB外压缩" panose="03000502000000000000" pitchFamily="66" charset="-122"/>
              <a:ea typeface="小米兰亭_GB外压缩" panose="03000502000000000000" pitchFamily="66" charset="-122"/>
            </a:endParaRP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zh-CN" sz="2400" dirty="0" err="1">
                <a:solidFill>
                  <a:srgbClr val="1CA7D8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Polya</a:t>
            </a:r>
            <a:r>
              <a:rPr lang="zh-CN" altLang="en-US" sz="2400" dirty="0">
                <a:solidFill>
                  <a:srgbClr val="1CA7D8"/>
                </a:solidFill>
                <a:latin typeface="小米兰亭_GB外压缩" panose="03000502000000000000" pitchFamily="66" charset="-122"/>
                <a:ea typeface="小米兰亭_GB外压缩" panose="03000502000000000000" pitchFamily="66" charset="-122"/>
              </a:rPr>
              <a:t>计数</a:t>
            </a:r>
          </a:p>
        </p:txBody>
      </p:sp>
    </p:spTree>
    <p:extLst>
      <p:ext uri="{BB962C8B-B14F-4D97-AF65-F5344CB8AC3E}">
        <p14:creationId xmlns:p14="http://schemas.microsoft.com/office/powerpoint/2010/main" val="486008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特殊计数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BBA6C5-667B-424A-B89E-5C7D87877FE4}"/>
                  </a:ext>
                </a:extLst>
              </p:cNvPr>
              <p:cNvSpPr/>
              <p:nvPr/>
            </p:nvSpPr>
            <p:spPr>
              <a:xfrm>
                <a:off x="5604770" y="368611"/>
                <a:ext cx="6096000" cy="61207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5.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分拆数</a:t>
                </a: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）称正整数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分解为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个正整数和的个数为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分解成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的分拆数，记为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=1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=1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=1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=2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=3</a:t>
                </a:r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+⋅⋅⋅+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6.</a:t>
                </a:r>
                <a:r>
                  <a:rPr lang="zh-CN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分装问题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个球放入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个盒子称为分装问题</a:t>
                </a: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）相同球和相同盒子，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≥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①没有空盒子：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②可以有空盒子：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）相同球和不同盒子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①没有空盒子：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②可以有空盒子：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）不同球和相同盒子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①没有空盒子：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②可以有空盒子：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）不同球和不同盒子</a:t>
                </a: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①没有空盒子：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/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②可以有空盒子：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BBA6C5-667B-424A-B89E-5C7D87877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70" y="368611"/>
                <a:ext cx="6096000" cy="6120778"/>
              </a:xfrm>
              <a:prstGeom prst="rect">
                <a:avLst/>
              </a:prstGeom>
              <a:blipFill>
                <a:blip r:embed="rId2"/>
                <a:stretch>
                  <a:fillRect l="-1000" t="-498" b="-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50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316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Polya</a:t>
            </a:r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计数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/>
              <p:nvPr/>
            </p:nvSpPr>
            <p:spPr>
              <a:xfrm>
                <a:off x="5894822" y="2297632"/>
                <a:ext cx="5991031" cy="2262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1.Burnside</a:t>
                </a:r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定理</a:t>
                </a: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非等价着色数等于置换群中保持不变的着色的平均数</a:t>
                </a:r>
                <a:endParaRPr lang="en-US" altLang="zh-CN" b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zh-CN" b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2.Polya</a:t>
                </a:r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计数公式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altLang="zh-CN" b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b="0">
                    <a:latin typeface="宋体" panose="02010600030101010101" pitchFamily="2" charset="-122"/>
                    <a:ea typeface="宋体" panose="02010600030101010101" pitchFamily="2" charset="-122"/>
                  </a:rPr>
                  <a:t>为颜色数</a:t>
                </a:r>
                <a:endParaRPr lang="en-US" altLang="zh-CN" b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22" y="2297632"/>
                <a:ext cx="5991031" cy="2262735"/>
              </a:xfrm>
              <a:prstGeom prst="rect">
                <a:avLst/>
              </a:prstGeom>
              <a:blipFill>
                <a:blip r:embed="rId2"/>
                <a:stretch>
                  <a:fillRect l="-1119" t="-1617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3726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316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Polya</a:t>
            </a:r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计数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/>
              <p:nvPr/>
            </p:nvSpPr>
            <p:spPr>
              <a:xfrm>
                <a:off x="5956966" y="1074381"/>
                <a:ext cx="5991031" cy="4709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3.</a:t>
                </a:r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例题</a:t>
                </a:r>
              </a:p>
              <a:p>
                <a:r>
                  <a:rPr lang="en-US" altLang="zh-CN" b="1">
                    <a:latin typeface="Cambria Math" panose="02040503050406030204" pitchFamily="18" charset="0"/>
                    <a:ea typeface="宋体" panose="02010600030101010101" pitchFamily="2" charset="-122"/>
                  </a:rPr>
                  <a:t>&gt; </a:t>
                </a:r>
                <a:r>
                  <a:rPr lang="zh-CN" altLang="en-US" b="1">
                    <a:latin typeface="Cambria Math" panose="02040503050406030204" pitchFamily="18" charset="0"/>
                    <a:ea typeface="宋体" panose="02010600030101010101" pitchFamily="2" charset="-122"/>
                  </a:rPr>
                  <a:t>两个红宝石和两个蓝宝石可以构成多少种不同的项链？</a:t>
                </a:r>
                <a:endParaRPr lang="en-US" altLang="zh-CN" b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将项链上四个位置记为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1,2,3,4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，红宝石和蓝宝石记为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R,B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项链可以旋转和翻转，因此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1,2,3,4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4,1,2,3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 1,2,3,4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4,3,2,1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等价，记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为一个置换，类似地可以得到所有的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个置换，构成一个集合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，称为置换群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所有的着色方案为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𝑅𝑅𝑅𝑅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𝐵𝑅𝑅𝑅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𝐵𝐵𝑅𝑅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𝐵𝑅𝐵𝑅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𝐵𝑅𝑅𝐵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𝑅𝐵𝐵𝑅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𝑅𝐵𝑅𝐵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𝑅𝑅𝐵𝐵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𝐵𝐵𝐵𝑅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𝐵𝐵𝑅𝐵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𝐵𝑅𝐵𝐵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𝑅𝐵𝐵𝐵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𝐵𝐵𝐵𝐵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)}</m:t>
                      </m:r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但其中有等价的，比如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66" y="1074381"/>
                <a:ext cx="5991031" cy="4709238"/>
              </a:xfrm>
              <a:prstGeom prst="rect">
                <a:avLst/>
              </a:prstGeom>
              <a:blipFill>
                <a:blip r:embed="rId2"/>
                <a:stretch>
                  <a:fillRect l="-1017" t="-647" r="-712" b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659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316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Polya</a:t>
            </a:r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计数</a:t>
            </a:r>
            <a:endParaRPr lang="zh-CN" altLang="en-US" sz="105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663DD-06E4-4A4B-BEA3-331C9A634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546"/>
            <a:ext cx="2650905" cy="2650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9F1485-0816-4573-B4DD-F5847B76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905" y="2103547"/>
            <a:ext cx="2650905" cy="265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/>
              <p:nvPr/>
            </p:nvSpPr>
            <p:spPr>
              <a:xfrm>
                <a:off x="5814923" y="999647"/>
                <a:ext cx="5991031" cy="485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为在置换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下保持不变的着色方案构成的集合，例如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𝐵𝑅𝐵𝑅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𝑅𝐵𝑅𝐵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在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                                     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旋转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180°</a:t>
                </a: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根据</a:t>
                </a:r>
                <a:r>
                  <a:rPr lang="en-US" altLang="zh-CN">
                    <a:latin typeface="Cambria Math" panose="02040503050406030204" pitchFamily="18" charset="0"/>
                    <a:ea typeface="宋体" panose="02010600030101010101" pitchFamily="2" charset="-122"/>
                  </a:rPr>
                  <a:t>Burnside</a:t>
                </a:r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公式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即可求得非等价的着色数，但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如何求？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23" y="999647"/>
                <a:ext cx="5991031" cy="4858702"/>
              </a:xfrm>
              <a:prstGeom prst="rect">
                <a:avLst/>
              </a:prstGeom>
              <a:blipFill>
                <a:blip r:embed="rId5"/>
                <a:stretch>
                  <a:fillRect l="-916" t="-1004" b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0839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316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Polya</a:t>
            </a:r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计数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/>
              <p:nvPr/>
            </p:nvSpPr>
            <p:spPr>
              <a:xfrm>
                <a:off x="5282214" y="775740"/>
                <a:ext cx="6523740" cy="5306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0">
                    <a:latin typeface="Cambria Math" panose="02040503050406030204" pitchFamily="18" charset="0"/>
                    <a:ea typeface="宋体" panose="02010600030101010101" pitchFamily="2" charset="-122"/>
                  </a:rPr>
                  <a:t>对每一个置换建立有向图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={1,2,3,4}</m:t>
                    </m:r>
                  </m:oMath>
                </a14:m>
                <a:r>
                  <a:rPr lang="zh-CN" altLang="en-US" b="0">
                    <a:latin typeface="Cambria Math" panose="02040503050406030204" pitchFamily="18" charset="0"/>
                    <a:ea typeface="宋体" panose="02010600030101010101" pitchFamily="2" charset="-122"/>
                  </a:rPr>
                  <a:t>对应项链上的四个位置，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b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，例如</a:t>
                </a:r>
                <a:endParaRPr lang="en-US" altLang="zh-CN" b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对应的图为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易见，任何一置换可以表示为有限不连通的圈构成的图，记圈的个数为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，那么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某个着色方案在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⇔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每个圈内所有点颜色相同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种颜色可选，那么在置换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下保持不变的着色方案个数</a:t>
                </a:r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本题中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endParaRPr lang="en-US" altLang="zh-CN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28803-53FB-49F7-AB56-B41D0AA45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14" y="775740"/>
                <a:ext cx="6523740" cy="5306517"/>
              </a:xfrm>
              <a:prstGeom prst="rect">
                <a:avLst/>
              </a:prstGeom>
              <a:blipFill>
                <a:blip r:embed="rId3"/>
                <a:stretch>
                  <a:fillRect l="-841" t="-804" b="-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87C3375-0493-4086-A835-49DA4CFF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7" y="1969028"/>
            <a:ext cx="4739054" cy="23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820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316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Polya</a:t>
            </a:r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计数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C87CDCC-E075-4C2F-8372-23C633BE7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721561"/>
                  </p:ext>
                </p:extLst>
              </p:nvPr>
            </p:nvGraphicFramePr>
            <p:xfrm>
              <a:off x="6053224" y="327118"/>
              <a:ext cx="5752730" cy="47644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7773">
                      <a:extLst>
                        <a:ext uri="{9D8B030D-6E8A-4147-A177-3AD203B41FA5}">
                          <a16:colId xmlns:a16="http://schemas.microsoft.com/office/drawing/2014/main" val="2873683431"/>
                        </a:ext>
                      </a:extLst>
                    </a:gridCol>
                    <a:gridCol w="1812689">
                      <a:extLst>
                        <a:ext uri="{9D8B030D-6E8A-4147-A177-3AD203B41FA5}">
                          <a16:colId xmlns:a16="http://schemas.microsoft.com/office/drawing/2014/main" val="303991617"/>
                        </a:ext>
                      </a:extLst>
                    </a:gridCol>
                    <a:gridCol w="1722268">
                      <a:extLst>
                        <a:ext uri="{9D8B030D-6E8A-4147-A177-3AD203B41FA5}">
                          <a16:colId xmlns:a16="http://schemas.microsoft.com/office/drawing/2014/main" val="21527418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#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439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335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06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72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01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441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59018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2143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275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C87CDCC-E075-4C2F-8372-23C633BE7F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721561"/>
                  </p:ext>
                </p:extLst>
              </p:nvPr>
            </p:nvGraphicFramePr>
            <p:xfrm>
              <a:off x="6053224" y="327118"/>
              <a:ext cx="5752730" cy="47644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7773">
                      <a:extLst>
                        <a:ext uri="{9D8B030D-6E8A-4147-A177-3AD203B41FA5}">
                          <a16:colId xmlns:a16="http://schemas.microsoft.com/office/drawing/2014/main" val="2873683431"/>
                        </a:ext>
                      </a:extLst>
                    </a:gridCol>
                    <a:gridCol w="1812689">
                      <a:extLst>
                        <a:ext uri="{9D8B030D-6E8A-4147-A177-3AD203B41FA5}">
                          <a16:colId xmlns:a16="http://schemas.microsoft.com/office/drawing/2014/main" val="303991617"/>
                        </a:ext>
                      </a:extLst>
                    </a:gridCol>
                    <a:gridCol w="1722268">
                      <a:extLst>
                        <a:ext uri="{9D8B030D-6E8A-4147-A177-3AD203B41FA5}">
                          <a16:colId xmlns:a16="http://schemas.microsoft.com/office/drawing/2014/main" val="2152741819"/>
                        </a:ext>
                      </a:extLst>
                    </a:gridCol>
                  </a:tblGrid>
                  <a:tr h="3733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1639" r="-160714" b="-11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22483" t="-1639" r="-96309" b="-11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276" t="-1639" r="-1413" b="-11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439097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68132" r="-160714" b="-695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335415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170000" r="-160714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066021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270000" r="-160714" b="-5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723951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370000" r="-160714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01511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470000" r="-160714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441170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563736" r="-1607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590183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671111" r="-160714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221438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75" t="-771111" r="-160714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2750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4904A3D-D3F8-48C5-B6D4-59926510B2DB}"/>
                  </a:ext>
                </a:extLst>
              </p:cNvPr>
              <p:cNvSpPr/>
              <p:nvPr/>
            </p:nvSpPr>
            <p:spPr>
              <a:xfrm>
                <a:off x="6053224" y="5360434"/>
                <a:ext cx="5752730" cy="1072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latin typeface="Cambria Math" panose="02040503050406030204" pitchFamily="18" charset="0"/>
                    <a:ea typeface="宋体" panose="02010600030101010101" pitchFamily="2" charset="-122"/>
                  </a:rPr>
                  <a:t>因此非等价着色数</a:t>
                </a:r>
                <a:endParaRPr lang="en-US" altLang="zh-CN" i="1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)|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16+2+…+4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=6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4904A3D-D3F8-48C5-B6D4-59926510B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24" y="5360434"/>
                <a:ext cx="5752730" cy="1072794"/>
              </a:xfrm>
              <a:prstGeom prst="rect">
                <a:avLst/>
              </a:prstGeom>
              <a:blipFill>
                <a:blip r:embed="rId4"/>
                <a:stretch>
                  <a:fillRect l="-953" t="-3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535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2F3A6EA-6CB4-4C77-A850-B529D1AE6497}"/>
                  </a:ext>
                </a:extLst>
              </p:cNvPr>
              <p:cNvSpPr/>
              <p:nvPr/>
            </p:nvSpPr>
            <p:spPr>
              <a:xfrm>
                <a:off x="4237607" y="1660178"/>
                <a:ext cx="7765002" cy="3750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</a:t>
                </a:r>
                <a:r>
                  <a:rPr lang="zh-CN" altLang="zh-CN" sz="2000" b="1" dirty="0">
                    <a:solidFill>
                      <a:srgbClr val="1E4E79"/>
                    </a:solidFill>
                    <a:effectLst/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排列</a:t>
                </a:r>
                <a:endParaRPr lang="zh-CN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）在没有其他条件的情况下，从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个不同元素中选取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个不同的元素的排列数为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＞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=0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个不同元素中选取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个元素的圆排列的个数为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组合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）在没有其他条件的情况下，从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个不同元素中选取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个不同的元素的排列数为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，当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＞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=0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3.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二项式</a:t>
                </a:r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定理</a:t>
                </a:r>
                <a:endParaRPr lang="zh-CN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+⋅⋅⋅+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4.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鸽巢</a:t>
                </a:r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(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抽屉</a:t>
                </a:r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)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原理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n+1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个物品放到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个抽屉中，有一个抽屉中至少会有两个物品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2F3A6EA-6CB4-4C77-A850-B529D1AE6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607" y="1660178"/>
                <a:ext cx="7765002" cy="3750707"/>
              </a:xfrm>
              <a:prstGeom prst="rect">
                <a:avLst/>
              </a:prstGeom>
              <a:blipFill>
                <a:blip r:embed="rId3"/>
                <a:stretch>
                  <a:fillRect l="-785" t="-812" b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排列与组合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1791883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排列与组合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3A49EC-B689-4484-B9A3-FF8567827502}"/>
                  </a:ext>
                </a:extLst>
              </p:cNvPr>
              <p:cNvSpPr/>
              <p:nvPr/>
            </p:nvSpPr>
            <p:spPr>
              <a:xfrm>
                <a:off x="4805777" y="705910"/>
                <a:ext cx="7152443" cy="5742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5.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多重集的排列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互不相同，从无限多重集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个元素的排列数为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时，排列数为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中元素的全排列数为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+⋅⋅⋅+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时，排列数为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+⋅⋅⋅+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!⋅⋅⋅⋅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6.</a:t>
                </a:r>
                <a:r>
                  <a:rPr lang="zh-CN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多重集的组合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互不相同，从无限多重集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,⋅⋅⋅∞⋅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个元素的组合数为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时，组合数为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）设元素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,⋅⋅⋅,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互不相同，从有限多重集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,⋅⋅⋅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中选取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个元素，至少存在一个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时，组合数通过容斥定理或母函数可以求得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3A49EC-B689-4484-B9A3-FF8567827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77" y="705910"/>
                <a:ext cx="7152443" cy="5742919"/>
              </a:xfrm>
              <a:prstGeom prst="rect">
                <a:avLst/>
              </a:prstGeom>
              <a:blipFill>
                <a:blip r:embed="rId2"/>
                <a:stretch>
                  <a:fillRect l="-4685" t="-2654" b="-6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FF1858-3AEB-4B5C-BDEC-E71185EEA0DF}"/>
                  </a:ext>
                </a:extLst>
              </p:cNvPr>
              <p:cNvSpPr/>
              <p:nvPr/>
            </p:nvSpPr>
            <p:spPr>
              <a:xfrm>
                <a:off x="3965482" y="4114345"/>
                <a:ext cx="840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重点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FF1858-3AEB-4B5C-BDEC-E71185EEA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482" y="4114345"/>
                <a:ext cx="840295" cy="369332"/>
              </a:xfrm>
              <a:prstGeom prst="rect">
                <a:avLst/>
              </a:prstGeom>
              <a:blipFill>
                <a:blip r:embed="rId3"/>
                <a:stretch>
                  <a:fillRect l="-6569"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9615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235125" y="14836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例题</a:t>
            </a:r>
            <a:endParaRPr lang="en-US" altLang="zh-CN" sz="2400" dirty="0">
              <a:solidFill>
                <a:srgbClr val="1D65B2"/>
              </a:solidFill>
              <a:latin typeface="站酷酷黑" panose="02010600030101010101" pitchFamily="2" charset="-122"/>
              <a:ea typeface="站酷酷黑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/>
              <p:nvPr/>
            </p:nvSpPr>
            <p:spPr>
              <a:xfrm>
                <a:off x="5797170" y="3017349"/>
                <a:ext cx="56639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𝑘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个不同的书架，放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𝑛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本相同的书，有多少种方案？</a:t>
                </a:r>
                <a:endParaRPr lang="en-US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70" y="3017349"/>
                <a:ext cx="5663904" cy="400110"/>
              </a:xfrm>
              <a:prstGeom prst="rect">
                <a:avLst/>
              </a:prstGeom>
              <a:blipFill>
                <a:blip r:embed="rId2"/>
                <a:stretch>
                  <a:fillRect t="-9091" r="-75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5E71C65-722B-4F85-BEC4-8417BE0E27D3}"/>
              </a:ext>
            </a:extLst>
          </p:cNvPr>
          <p:cNvSpPr/>
          <p:nvPr/>
        </p:nvSpPr>
        <p:spPr>
          <a:xfrm>
            <a:off x="235125" y="610034"/>
            <a:ext cx="3802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D65B2"/>
                </a:solidFill>
                <a:latin typeface="+mn-ea"/>
                <a:cs typeface="+mj-cs"/>
              </a:rPr>
              <a:t>2018 Multi-University Training Contest 6 </a:t>
            </a:r>
          </a:p>
          <a:p>
            <a:r>
              <a:rPr lang="en-US" altLang="zh-CN" sz="1600" dirty="0">
                <a:solidFill>
                  <a:srgbClr val="1D65B2"/>
                </a:solidFill>
                <a:latin typeface="+mn-ea"/>
                <a:cs typeface="+mj-cs"/>
              </a:rPr>
              <a:t>Problem B. bookshelf</a:t>
            </a:r>
          </a:p>
          <a:p>
            <a:r>
              <a:rPr lang="zh-CN" altLang="en-US" sz="1600" dirty="0">
                <a:solidFill>
                  <a:srgbClr val="1D65B2"/>
                </a:solidFill>
                <a:latin typeface="+mn-ea"/>
                <a:cs typeface="+mj-cs"/>
              </a:rPr>
              <a:t>中的一个小问题</a:t>
            </a:r>
            <a:endParaRPr lang="en-US" altLang="zh-CN" sz="1600" dirty="0">
              <a:solidFill>
                <a:srgbClr val="1D65B2"/>
              </a:solidFill>
              <a:latin typeface="+mn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1DBE2E-BF62-489A-BFDB-2EAA7611ABBC}"/>
                  </a:ext>
                </a:extLst>
              </p:cNvPr>
              <p:cNvSpPr/>
              <p:nvPr/>
            </p:nvSpPr>
            <p:spPr>
              <a:xfrm>
                <a:off x="5797169" y="3429000"/>
                <a:ext cx="5663904" cy="40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1DBE2E-BF62-489A-BFDB-2EAA7611A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9" y="3429000"/>
                <a:ext cx="5663904" cy="40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3155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排列与组合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3A49EC-B689-4484-B9A3-FF8567827502}"/>
                  </a:ext>
                </a:extLst>
              </p:cNvPr>
              <p:cNvSpPr/>
              <p:nvPr/>
            </p:nvSpPr>
            <p:spPr>
              <a:xfrm>
                <a:off x="5533746" y="781796"/>
                <a:ext cx="7152443" cy="1915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7.</a:t>
                </a:r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常用组合数公式</a:t>
                </a:r>
                <a:endParaRPr lang="zh-CN" altLang="zh-CN" sz="2000" b="1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8.</a:t>
                </a:r>
                <a:r>
                  <a:rPr lang="zh-CN" altLang="en-US" sz="2000" b="1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组合数与杨辉三角</a:t>
                </a:r>
                <a:endParaRPr lang="zh-CN" altLang="zh-CN" sz="2000" b="1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endParaRPr lang="zh-CN" altLang="zh-CN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3A49EC-B689-4484-B9A3-FF8567827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46" y="781796"/>
                <a:ext cx="7152443" cy="1915011"/>
              </a:xfrm>
              <a:prstGeom prst="rect">
                <a:avLst/>
              </a:prstGeom>
              <a:blipFill>
                <a:blip r:embed="rId2"/>
                <a:stretch>
                  <a:fillRect l="-938"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6B61B67-802A-485C-B704-A4ED6D15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70" y="2419809"/>
            <a:ext cx="7034674" cy="39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759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排列与组合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3A49EC-B689-4484-B9A3-FF8567827502}"/>
                  </a:ext>
                </a:extLst>
              </p:cNvPr>
              <p:cNvSpPr/>
              <p:nvPr/>
            </p:nvSpPr>
            <p:spPr>
              <a:xfrm>
                <a:off x="5533746" y="781796"/>
                <a:ext cx="7152443" cy="1915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7.</a:t>
                </a:r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常用组合数公式</a:t>
                </a:r>
                <a:endParaRPr lang="zh-CN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8.</a:t>
                </a:r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组合数与杨辉三角</a:t>
                </a:r>
                <a:endParaRPr lang="zh-CN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A3A49EC-B689-4484-B9A3-FF8567827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46" y="781796"/>
                <a:ext cx="7152443" cy="1915011"/>
              </a:xfrm>
              <a:prstGeom prst="rect">
                <a:avLst/>
              </a:prstGeom>
              <a:blipFill>
                <a:blip r:embed="rId2"/>
                <a:stretch>
                  <a:fillRect l="-938"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6B61B67-802A-485C-B704-A4ED6D15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70" y="2419809"/>
            <a:ext cx="7034674" cy="39570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35E425-B9A2-4E89-B1C6-F194B0AF7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70" y="2419809"/>
            <a:ext cx="7034674" cy="39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934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235125" y="14836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例题</a:t>
            </a:r>
            <a:endParaRPr lang="en-US" altLang="zh-CN" sz="2400" dirty="0">
              <a:solidFill>
                <a:srgbClr val="1D65B2"/>
              </a:solidFill>
              <a:latin typeface="站酷酷黑" panose="02010600030101010101" pitchFamily="2" charset="-122"/>
              <a:ea typeface="站酷酷黑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/>
              <p:nvPr/>
            </p:nvSpPr>
            <p:spPr>
              <a:xfrm>
                <a:off x="4820625" y="2389777"/>
                <a:ext cx="7217497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组数据，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b="1" dirty="0">
                        <a:solidFill>
                          <a:srgbClr val="1E4E79"/>
                        </a:solidFill>
                        <a:latin typeface="小米兰亭_GB外压缩" panose="03000502000000000000" pitchFamily="66" charset="-122"/>
                        <a:ea typeface="小米兰亭_GB外压缩" panose="03000502000000000000" pitchFamily="66" charset="-122"/>
                      </a:rPr>
                      <m:t>求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𝟎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+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+…+</m:t>
                    </m:r>
                    <m:sSubSup>
                      <m:sSubSupPr>
                        <m:ctrlPr>
                          <a:rPr lang="en-US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≤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𝑻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≤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𝟏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𝟓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≤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𝒎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≤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𝒏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≤</m:t>
                    </m:r>
                    <m:r>
                      <a:rPr lang="en-US" altLang="zh-CN" sz="2000" b="1" i="1" dirty="0" smtClean="0">
                        <a:solidFill>
                          <a:srgbClr val="1E4E79"/>
                        </a:solidFill>
                        <a:latin typeface="Cambria Math" panose="02040503050406030204" pitchFamily="18" charset="0"/>
                        <a:ea typeface="小米兰亭_GB外压缩" panose="03000502000000000000" pitchFamily="66" charset="-122"/>
                      </a:rPr>
                      <m:t>𝟏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𝟎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1E4E79"/>
                            </a:solidFill>
                            <a:latin typeface="Cambria Math" panose="02040503050406030204" pitchFamily="18" charset="0"/>
                            <a:ea typeface="小米兰亭_GB外压缩" panose="03000502000000000000" pitchFamily="66" charset="-122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FA6612-8ADA-47B7-A289-85B6B9E5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25" y="2389777"/>
                <a:ext cx="7217497" cy="411651"/>
              </a:xfrm>
              <a:prstGeom prst="rect">
                <a:avLst/>
              </a:prstGeom>
              <a:blipFill>
                <a:blip r:embed="rId2"/>
                <a:stretch>
                  <a:fillRect t="-2941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5E71C65-722B-4F85-BEC4-8417BE0E27D3}"/>
              </a:ext>
            </a:extLst>
          </p:cNvPr>
          <p:cNvSpPr/>
          <p:nvPr/>
        </p:nvSpPr>
        <p:spPr>
          <a:xfrm>
            <a:off x="235125" y="610034"/>
            <a:ext cx="3802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1D65B2"/>
                </a:solidFill>
                <a:latin typeface="+mn-ea"/>
                <a:cs typeface="+mj-cs"/>
              </a:rPr>
              <a:t>2018 Multi-University Training Contest 4 </a:t>
            </a:r>
          </a:p>
          <a:p>
            <a:r>
              <a:rPr lang="en-US" altLang="zh-CN" sz="1600" dirty="0">
                <a:solidFill>
                  <a:srgbClr val="1D65B2"/>
                </a:solidFill>
                <a:latin typeface="+mn-ea"/>
                <a:cs typeface="+mj-cs"/>
              </a:rPr>
              <a:t>Problem B. Harvest of Apples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1DBE2E-BF62-489A-BFDB-2EAA7611ABBC}"/>
                  </a:ext>
                </a:extLst>
              </p:cNvPr>
              <p:cNvSpPr/>
              <p:nvPr/>
            </p:nvSpPr>
            <p:spPr>
              <a:xfrm>
                <a:off x="4820624" y="2801428"/>
                <a:ext cx="7217497" cy="1769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使用莫队算法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记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A1DBE2E-BF62-489A-BFDB-2EAA7611A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24" y="2801428"/>
                <a:ext cx="7217497" cy="1769639"/>
              </a:xfrm>
              <a:prstGeom prst="rect">
                <a:avLst/>
              </a:prstGeom>
              <a:blipFill>
                <a:blip r:embed="rId3"/>
                <a:stretch>
                  <a:fillRect l="-760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107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10B962-1DAD-44EE-9DDB-34930DAFACA6}"/>
              </a:ext>
            </a:extLst>
          </p:cNvPr>
          <p:cNvSpPr/>
          <p:nvPr/>
        </p:nvSpPr>
        <p:spPr>
          <a:xfrm>
            <a:off x="386046" y="20163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1D65B2"/>
                </a:solidFill>
                <a:latin typeface="站酷酷黑" panose="02010600030101010101" pitchFamily="2" charset="-122"/>
                <a:ea typeface="站酷酷黑" panose="02010600030101010101" pitchFamily="2" charset="-122"/>
                <a:cs typeface="+mj-cs"/>
              </a:rPr>
              <a:t>卢卡斯定理</a:t>
            </a:r>
            <a:endParaRPr lang="zh-CN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BBA6C5-667B-424A-B89E-5C7D87877FE4}"/>
                  </a:ext>
                </a:extLst>
              </p:cNvPr>
              <p:cNvSpPr/>
              <p:nvPr/>
            </p:nvSpPr>
            <p:spPr>
              <a:xfrm>
                <a:off x="5542626" y="1985239"/>
                <a:ext cx="6096000" cy="28875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1.Lucas</a:t>
                </a:r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定理</a:t>
                </a:r>
                <a:endParaRPr lang="zh-CN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对于非负整数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，和素数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，同余式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≡</m:t>
                      </m:r>
                      <m:nary>
                        <m:naryPr>
                          <m:chr m:val="∏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zh-CN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2.</a:t>
                </a:r>
                <a:r>
                  <a:rPr lang="zh-CN" altLang="en-US" sz="2000" b="1" dirty="0">
                    <a:solidFill>
                      <a:srgbClr val="1E4E79"/>
                    </a:solidFill>
                    <a:latin typeface="小米兰亭_GB外压缩" panose="03000502000000000000" pitchFamily="66" charset="-122"/>
                    <a:ea typeface="小米兰亭_GB外压缩" panose="03000502000000000000" pitchFamily="66" charset="-122"/>
                  </a:rPr>
                  <a:t>一个推论</a:t>
                </a:r>
                <a:endParaRPr lang="zh-CN" altLang="zh-CN" sz="2000" b="1" dirty="0">
                  <a:solidFill>
                    <a:srgbClr val="1E4E79"/>
                  </a:solidFill>
                  <a:latin typeface="小米兰亭_GB外压缩" panose="03000502000000000000" pitchFamily="66" charset="-122"/>
                  <a:ea typeface="小米兰亭_GB外压缩" panose="03000502000000000000" pitchFamily="66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为奇数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&amp;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为位运算“按位与”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BBA6C5-667B-424A-B89E-5C7D87877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26" y="1985239"/>
                <a:ext cx="6096000" cy="2887522"/>
              </a:xfrm>
              <a:prstGeom prst="rect">
                <a:avLst/>
              </a:prstGeom>
              <a:blipFill>
                <a:blip r:embed="rId2"/>
                <a:stretch>
                  <a:fillRect l="-1000" t="-1268" b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349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4788</Words>
  <Application>Microsoft Office PowerPoint</Application>
  <PresentationFormat>宽屏</PresentationFormat>
  <Paragraphs>487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等线 Light</vt:lpstr>
      <vt:lpstr>Times New Roman</vt:lpstr>
      <vt:lpstr>宋体</vt:lpstr>
      <vt:lpstr>Consolas</vt:lpstr>
      <vt:lpstr>站酷酷黑</vt:lpstr>
      <vt:lpstr>Arial</vt:lpstr>
      <vt:lpstr>小米兰亭_GB外压缩</vt:lpstr>
      <vt:lpstr>新宋体</vt:lpstr>
      <vt:lpstr>Cambria Math</vt:lpstr>
      <vt:lpstr>Calibri</vt:lpstr>
      <vt:lpstr>Office 主题​​</vt:lpstr>
      <vt:lpstr>组合数学入门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段忠杰</dc:creator>
  <cp:lastModifiedBy>段 忠杰</cp:lastModifiedBy>
  <cp:revision>85</cp:revision>
  <dcterms:created xsi:type="dcterms:W3CDTF">2018-07-07T08:07:00Z</dcterms:created>
  <dcterms:modified xsi:type="dcterms:W3CDTF">2018-08-14T01:01:11Z</dcterms:modified>
</cp:coreProperties>
</file>