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87" r:id="rId5"/>
    <p:sldId id="282" r:id="rId6"/>
    <p:sldId id="259" r:id="rId7"/>
    <p:sldId id="283" r:id="rId8"/>
    <p:sldId id="260" r:id="rId9"/>
    <p:sldId id="261" r:id="rId10"/>
    <p:sldId id="262" r:id="rId11"/>
    <p:sldId id="284" r:id="rId12"/>
    <p:sldId id="263" r:id="rId13"/>
    <p:sldId id="264" r:id="rId14"/>
    <p:sldId id="266" r:id="rId15"/>
    <p:sldId id="270" r:id="rId16"/>
    <p:sldId id="271" r:id="rId17"/>
    <p:sldId id="28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65" r:id="rId28"/>
    <p:sldId id="285" r:id="rId29"/>
    <p:sldId id="268" r:id="rId30"/>
    <p:sldId id="269" r:id="rId31"/>
    <p:sldId id="267" r:id="rId32"/>
    <p:sldId id="286" r:id="rId33"/>
  </p:sldIdLst>
  <p:sldSz cx="12192000" cy="6858000"/>
  <p:notesSz cx="6858000" cy="9144000"/>
  <p:embeddedFontLst>
    <p:embeddedFont>
      <p:font typeface="Cambria Math" panose="02040503050406030204" pitchFamily="18" charset="0"/>
      <p:regular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等线" panose="02010600030101010101" pitchFamily="2" charset="-122"/>
      <p:regular r:id="rId40"/>
      <p:bold r:id="rId41"/>
    </p:embeddedFont>
    <p:embeddedFont>
      <p:font typeface="等线 Light" panose="02010600030101010101" pitchFamily="2" charset="-122"/>
      <p:regular r:id="rId42"/>
    </p:embeddedFont>
    <p:embeddedFont>
      <p:font typeface="微软雅黑" panose="020B0503020204020204" pitchFamily="34" charset="-122"/>
      <p:regular r:id="rId43"/>
      <p:bold r:id="rId44"/>
    </p:embeddedFont>
    <p:embeddedFont>
      <p:font typeface="小米兰亭_GB外压缩" panose="03000502000000000000" pitchFamily="66" charset="-122"/>
      <p:regular r:id="rId45"/>
    </p:embeddedFont>
    <p:embeddedFont>
      <p:font typeface="新宋体" panose="02010609030101010101" pitchFamily="49" charset="-122"/>
      <p:regular r:id="rId46"/>
    </p:embeddedFont>
    <p:embeddedFont>
      <p:font typeface="造字工房童真（非商用）常规体" pitchFamily="2" charset="-122"/>
      <p:regular r:id="rId4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A1A"/>
    <a:srgbClr val="FF3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C60B3-8CEE-4A52-91BC-9730E1513F17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A7AC7-F95F-41A9-BC8A-34C7F0A24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4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A7AC7-F95F-41A9-BC8A-34C7F0A245A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1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258AE-0170-4AA4-BFAB-2BFC6B78B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C4B519-8F25-4567-B35F-FA5A66610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666B5-E566-4E51-994A-0931402B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E774-6B48-4817-9283-F2E5FD3AE08B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E0397-BDB6-4CC2-B45A-07DFB87F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FAEE1-0653-4EFB-9169-CCC5C8A1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C088-BE69-4097-B78F-7933BA72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2441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837E4-FFDA-482A-B866-0C411B95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19AE32-9916-4B0A-9A99-24DF65F36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905A1-F4A8-4C3F-8A5C-84A7E0D5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E774-6B48-4817-9283-F2E5FD3AE08B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ACB72-512F-4767-ACB7-D2AF2F1A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8432B-0E38-4E53-91B1-39D949A7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C088-BE69-4097-B78F-7933BA72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3850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F1127E-15D9-4245-9380-D13F8EDF4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DF0B43-778B-4A95-AA52-27B239D10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7EBC2-A5EB-4CDE-819C-3C246F68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E774-6B48-4817-9283-F2E5FD3AE08B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3A229-BFED-4C0D-A17C-E36C21D9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A595A-DAC4-4B85-AC48-14C1597D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C088-BE69-4097-B78F-7933BA72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114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295ED-9146-481E-A2E3-CA7D9D02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5071D-15C1-414F-B487-8B3A7224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42864-BC8A-4097-A659-BA9DFD2A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E774-6B48-4817-9283-F2E5FD3AE08B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C3771-2791-41BE-9AF6-0FA5689F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6365B-46D9-4E66-8CD8-CD1DD846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C088-BE69-4097-B78F-7933BA72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2657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957C7-E761-42C6-8564-483B06E6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6EBE39-64A4-4CFD-AFBD-3A59CAF8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528BE-EAD8-4FA6-A27D-193330E5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E774-6B48-4817-9283-F2E5FD3AE08B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1CAFD-5A64-4C35-B789-481284FB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7A935-8438-4E64-9A1A-1B7E3299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C088-BE69-4097-B78F-7933BA72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6211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EF531-69E7-46F8-A9D0-2D6E33A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FA917-F657-413A-8952-32755FC83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276E9B-5BE2-4A09-95D8-2953BD077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955817-13E7-4E4D-991D-47D9F9C4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E774-6B48-4817-9283-F2E5FD3AE08B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7AB3CD-2C65-488F-9740-1240E843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84955D-6C40-4655-8CCF-8FD81A37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C088-BE69-4097-B78F-7933BA72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9264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1ADC6-1547-47AE-B89C-E4F10274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5DEB8D-7CEE-4E84-93BB-1D74F105B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7AFB93-F079-48D3-B77D-1AD28E7EB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032812-465D-452B-9C2F-A15CA2249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DA30FF-4F5E-4B6F-90EB-22D126C4D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A22A71-CCC4-48F3-A5CA-8E971D17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E774-6B48-4817-9283-F2E5FD3AE08B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0BE527-E4D8-4BBA-9C77-8C2EE8B3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0E7746-1636-47DC-88F3-6647F855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C088-BE69-4097-B78F-7933BA72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2260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98835-DC57-4AD2-95C0-E4A96793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AA0E0C-2D96-4A2E-82D5-1114863A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E774-6B48-4817-9283-F2E5FD3AE08B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D1E4A0-E277-4B98-AE6B-3E5F8642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DCE15C-7661-4E05-A0FD-77327D03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C088-BE69-4097-B78F-7933BA72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75089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E48CAA-59D6-4E03-9D7E-2E6FD7AF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E774-6B48-4817-9283-F2E5FD3AE08B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AF2067-4188-4E39-A1FA-46171F1E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305234-CA2D-4F8E-9792-C3D5C705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C088-BE69-4097-B78F-7933BA72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383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736AC-1E14-4584-AC91-EED7AD99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CDE0B-6AAE-450A-A0C0-3D9BB9FC2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FFC375-2046-4D75-84F0-78D7DB498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D57E4C-1D1A-4322-A170-BADB0EFC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E774-6B48-4817-9283-F2E5FD3AE08B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2FFCD5-9E0E-40C8-817F-8F574866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0A6D4B-951E-4D9B-937F-8A9E138A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C088-BE69-4097-B78F-7933BA72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1137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5984E-35AE-460F-87B4-EFE513E34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6642C6-B800-44C6-9677-512705874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BAB695-FF07-49A2-8D9C-5FCB95162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48D39C-25D9-4906-B04B-08A9F152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E774-6B48-4817-9283-F2E5FD3AE08B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270824-7C4B-43AC-8777-ECC96E1A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EE385-F822-4F07-92F0-EFDC9EC5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C088-BE69-4097-B78F-7933BA72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540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E2B091-FC04-4375-A8CB-D9B715A6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C80A0B-3CBD-4D66-8AFA-B0DCF9592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2306F-7002-4A42-8DFA-17443A524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E774-6B48-4817-9283-F2E5FD3AE08B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ABF06-05C1-405D-AF47-A2B3AB744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14F23-7B23-4514-BC00-1E316998C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5C088-BE69-4097-B78F-7933BA72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97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35A5B-2A91-4800-8F06-91BF85B21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9582" y="2318326"/>
            <a:ext cx="5952836" cy="1856509"/>
          </a:xfrm>
        </p:spPr>
        <p:txBody>
          <a:bodyPr>
            <a:noAutofit/>
          </a:bodyPr>
          <a:lstStyle/>
          <a:p>
            <a:r>
              <a:rPr lang="zh-CN" altLang="en-US" sz="7200">
                <a:solidFill>
                  <a:srgbClr val="B61A1A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计算几何入门</a:t>
            </a:r>
          </a:p>
        </p:txBody>
      </p:sp>
    </p:spTree>
    <p:extLst>
      <p:ext uri="{BB962C8B-B14F-4D97-AF65-F5344CB8AC3E}">
        <p14:creationId xmlns:p14="http://schemas.microsoft.com/office/powerpoint/2010/main" val="382675199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26CE485-1544-4AA0-B40A-3919A06E2B53}"/>
              </a:ext>
            </a:extLst>
          </p:cNvPr>
          <p:cNvSpPr/>
          <p:nvPr/>
        </p:nvSpPr>
        <p:spPr>
          <a:xfrm>
            <a:off x="4535055" y="179942"/>
            <a:ext cx="7241309" cy="525104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72C081-D976-4803-89FA-52D5C432DBAC}"/>
                  </a:ext>
                </a:extLst>
              </p:cNvPr>
              <p:cNvSpPr txBox="1"/>
              <p:nvPr/>
            </p:nvSpPr>
            <p:spPr>
              <a:xfrm>
                <a:off x="4535055" y="179942"/>
                <a:ext cx="7472218" cy="5310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1600">
                    <a:latin typeface="宋体" panose="02010600030101010101" pitchFamily="2" charset="-122"/>
                    <a:ea typeface="宋体" panose="02010600030101010101" pitchFamily="2" charset="-122"/>
                  </a:rPr>
                  <a:t>在实际应用中，通常的已知量是直线上某一点的坐标和直线的方向向量，对于两直线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160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1600">
                    <a:latin typeface="宋体" panose="02010600030101010101" pitchFamily="2" charset="-122"/>
                    <a:ea typeface="宋体" panose="02010600030101010101" pitchFamily="2" charset="-122"/>
                  </a:rPr>
                  <a:t>分别在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600">
                    <a:latin typeface="宋体" panose="02010600030101010101" pitchFamily="2" charset="-122"/>
                    <a:ea typeface="宋体" panose="02010600030101010101" pitchFamily="2" charset="-122"/>
                  </a:rPr>
                  <a:t>上，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600">
                    <a:latin typeface="宋体" panose="02010600030101010101" pitchFamily="2" charset="-122"/>
                    <a:ea typeface="宋体" panose="02010600030101010101" pitchFamily="2" charset="-122"/>
                  </a:rPr>
                  <a:t>的方向向量分别为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1600">
                    <a:latin typeface="宋体" panose="02010600030101010101" pitchFamily="2" charset="-122"/>
                    <a:ea typeface="宋体" panose="02010600030101010101" pitchFamily="2" charset="-122"/>
                  </a:rPr>
                  <a:t>由此可以得到两直线的方程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 sz="16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 sz="16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sz="1600">
                    <a:latin typeface="宋体" panose="02010600030101010101" pitchFamily="2" charset="-122"/>
                    <a:ea typeface="宋体" panose="02010600030101010101" pitchFamily="2" charset="-122"/>
                  </a:rPr>
                  <a:t>即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sz="16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sz="16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sz="1600">
                    <a:latin typeface="宋体" panose="02010600030101010101" pitchFamily="2" charset="-122"/>
                    <a:ea typeface="宋体" panose="02010600030101010101" pitchFamily="2" charset="-122"/>
                  </a:rPr>
                  <a:t>联立两直线的方程，由克拉默法则得，方程组的解为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zh-CN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zh-CN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zh-CN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zh-CN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16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sz="1600">
                    <a:latin typeface="宋体" panose="02010600030101010101" pitchFamily="2" charset="-122"/>
                    <a:ea typeface="宋体" panose="02010600030101010101" pitchFamily="2" charset="-122"/>
                  </a:rPr>
                  <a:t>进一步进行化简，得到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zh-CN" altLang="zh-CN" sz="16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sz="160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𝑃𝑄</m:t>
                        </m:r>
                      </m:e>
                    </m:acc>
                  </m:oMath>
                </a14:m>
                <a:r>
                  <a:rPr lang="zh-CN" altLang="zh-CN" sz="160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72C081-D976-4803-89FA-52D5C432D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055" y="179942"/>
                <a:ext cx="7472218" cy="5310236"/>
              </a:xfrm>
              <a:prstGeom prst="rect">
                <a:avLst/>
              </a:prstGeom>
              <a:blipFill>
                <a:blip r:embed="rId3"/>
                <a:stretch>
                  <a:fillRect l="-489" t="-344" b="-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E454EE08-8050-4A17-9683-10AE58DA1032}"/>
              </a:ext>
            </a:extLst>
          </p:cNvPr>
          <p:cNvSpPr txBox="1"/>
          <p:nvPr/>
        </p:nvSpPr>
        <p:spPr>
          <a:xfrm>
            <a:off x="4978054" y="5605981"/>
            <a:ext cx="6346691" cy="110799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Point GetLineIntersection(Point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P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Vector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Point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Q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Vector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w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两直线的交点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Vector u =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P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Q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;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t = Cross(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w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u) / Cross(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w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);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P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+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* t;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40235C-27AF-4B11-9A0B-95F07585A6D1}"/>
              </a:ext>
            </a:extLst>
          </p:cNvPr>
          <p:cNvSpPr txBox="1"/>
          <p:nvPr/>
        </p:nvSpPr>
        <p:spPr>
          <a:xfrm>
            <a:off x="489527" y="58757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 两直线交点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39318F-544F-4B0D-9562-396B8AB4FB47}"/>
              </a:ext>
            </a:extLst>
          </p:cNvPr>
          <p:cNvSpPr txBox="1"/>
          <p:nvPr/>
        </p:nvSpPr>
        <p:spPr>
          <a:xfrm>
            <a:off x="489527" y="9236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直线与线段</a:t>
            </a:r>
          </a:p>
        </p:txBody>
      </p:sp>
    </p:spTree>
    <p:extLst>
      <p:ext uri="{BB962C8B-B14F-4D97-AF65-F5344CB8AC3E}">
        <p14:creationId xmlns:p14="http://schemas.microsoft.com/office/powerpoint/2010/main" val="102759404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6439318F-544F-4B0D-9562-396B8AB4FB47}"/>
              </a:ext>
            </a:extLst>
          </p:cNvPr>
          <p:cNvSpPr txBox="1"/>
          <p:nvPr/>
        </p:nvSpPr>
        <p:spPr>
          <a:xfrm>
            <a:off x="489527" y="9236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直线与线段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7E0AAD-745F-4939-9D72-09D26CEDFBD2}"/>
              </a:ext>
            </a:extLst>
          </p:cNvPr>
          <p:cNvSpPr/>
          <p:nvPr/>
        </p:nvSpPr>
        <p:spPr>
          <a:xfrm>
            <a:off x="6096000" y="2967335"/>
            <a:ext cx="58112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小米兰亭_GB外压缩" panose="03000502000000000000" pitchFamily="66" charset="-122"/>
                <a:ea typeface="小米兰亭_GB外压缩" panose="03000502000000000000" pitchFamily="66" charset="-122"/>
              </a:rPr>
              <a:t>例题</a:t>
            </a:r>
            <a:endParaRPr lang="en-US" altLang="zh-CN" b="1">
              <a:solidFill>
                <a:srgbClr val="C00000"/>
              </a:solidFill>
              <a:latin typeface="小米兰亭_GB外压缩" panose="03000502000000000000" pitchFamily="66" charset="-122"/>
              <a:ea typeface="小米兰亭_GB外压缩" panose="03000502000000000000" pitchFamily="66" charset="-122"/>
            </a:endParaRPr>
          </a:p>
          <a:p>
            <a:r>
              <a:rPr lang="en-US" altLang="zh-CN"/>
              <a:t>cf-961D Pair Of Lines</a:t>
            </a:r>
          </a:p>
          <a:p>
            <a:r>
              <a:rPr lang="en-US" altLang="zh-CN"/>
              <a:t>gym-101492D Geographic Information System</a:t>
            </a:r>
            <a:r>
              <a:rPr lang="zh-CN" altLang="en-US"/>
              <a:t>（较难）</a:t>
            </a:r>
          </a:p>
        </p:txBody>
      </p:sp>
    </p:spTree>
    <p:extLst>
      <p:ext uri="{BB962C8B-B14F-4D97-AF65-F5344CB8AC3E}">
        <p14:creationId xmlns:p14="http://schemas.microsoft.com/office/powerpoint/2010/main" val="15031451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454EE08-8050-4A17-9683-10AE58DA1032}"/>
              </a:ext>
            </a:extLst>
          </p:cNvPr>
          <p:cNvSpPr txBox="1"/>
          <p:nvPr/>
        </p:nvSpPr>
        <p:spPr>
          <a:xfrm>
            <a:off x="5000836" y="4163113"/>
            <a:ext cx="6346691" cy="17851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/*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模板说明：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P[]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为多边形的所有顶点，下标为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0~n-1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，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为多边形边数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*/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2B91A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Point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P[1005];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n;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bool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InsidePolygon (</a:t>
            </a:r>
            <a:r>
              <a:rPr lang="en-US" altLang="zh-CN" sz="1100" kern="0">
                <a:solidFill>
                  <a:srgbClr val="2B91A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Point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判断点是否在凸多边形内（角度和判别法）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{</a:t>
            </a:r>
            <a:endParaRPr lang="en-US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alpha = 0;</a:t>
            </a:r>
            <a:endParaRPr lang="en-US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for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(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 = 0; i &lt; n; i++)</a:t>
            </a:r>
            <a:endParaRPr lang="en-US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alpha += fabs(Angle(P[i] </a:t>
            </a:r>
            <a:r>
              <a:rPr lang="en-US" altLang="zh-CN" sz="1100" kern="0">
                <a:solidFill>
                  <a:srgbClr val="0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P[(i + 1) % n] </a:t>
            </a:r>
            <a:r>
              <a:rPr lang="en-US" altLang="zh-CN" sz="1100" kern="0">
                <a:solidFill>
                  <a:srgbClr val="0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));</a:t>
            </a:r>
            <a:endParaRPr lang="en-US" altLang="zh-CN" sz="1200" kern="10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dcmp(alpha - 2 * pi) == 0;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83414C5-B5D2-447A-954B-0679CDA641C4}"/>
                  </a:ext>
                </a:extLst>
              </p:cNvPr>
              <p:cNvSpPr txBox="1"/>
              <p:nvPr/>
            </p:nvSpPr>
            <p:spPr>
              <a:xfrm>
                <a:off x="5301673" y="909783"/>
                <a:ext cx="5745018" cy="25860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设有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（凸）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≥3)</m:t>
                    </m:r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边形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∙∙∙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，点的顺序为顺时针或逆时针，以及点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，记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&gt;,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&gt;,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点在多边形内等价于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83414C5-B5D2-447A-954B-0679CDA64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673" y="909783"/>
                <a:ext cx="5745018" cy="2586029"/>
              </a:xfrm>
              <a:prstGeom prst="rect">
                <a:avLst/>
              </a:prstGeom>
              <a:blipFill>
                <a:blip r:embed="rId3"/>
                <a:stretch>
                  <a:fillRect l="-955" t="-1651" r="-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9134BA04-195F-4766-B4C9-9CA22F5FFCAB}"/>
              </a:ext>
            </a:extLst>
          </p:cNvPr>
          <p:cNvSpPr txBox="1"/>
          <p:nvPr/>
        </p:nvSpPr>
        <p:spPr>
          <a:xfrm>
            <a:off x="489527" y="587574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 判断点是否在多边形内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52413A-8FD6-46CC-AE35-BB038B028030}"/>
              </a:ext>
            </a:extLst>
          </p:cNvPr>
          <p:cNvSpPr txBox="1"/>
          <p:nvPr/>
        </p:nvSpPr>
        <p:spPr>
          <a:xfrm>
            <a:off x="489527" y="923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多边形</a:t>
            </a:r>
          </a:p>
        </p:txBody>
      </p:sp>
    </p:spTree>
    <p:extLst>
      <p:ext uri="{BB962C8B-B14F-4D97-AF65-F5344CB8AC3E}">
        <p14:creationId xmlns:p14="http://schemas.microsoft.com/office/powerpoint/2010/main" val="200687006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454EE08-8050-4A17-9683-10AE58DA1032}"/>
              </a:ext>
            </a:extLst>
          </p:cNvPr>
          <p:cNvSpPr txBox="1"/>
          <p:nvPr/>
        </p:nvSpPr>
        <p:spPr>
          <a:xfrm>
            <a:off x="5050982" y="4751313"/>
            <a:ext cx="6346691" cy="21236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/*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模板说明：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P[]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为多边形的所有顶点，下标为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0~n-1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，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n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为多边形边数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*/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Point P[1005];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int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n;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PolygonArea()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求多边形面积（叉积和计算法）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sum = 0;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Point O = Point(0, 0);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for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int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i = 0; i &lt; n; i++)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sum += Cross(P[i] - O, P[(i + 1) % n] - O);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if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(sum &lt; 0)sum = -sum;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sum / 2;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83414C5-B5D2-447A-954B-0679CDA641C4}"/>
                  </a:ext>
                </a:extLst>
              </p:cNvPr>
              <p:cNvSpPr txBox="1"/>
              <p:nvPr/>
            </p:nvSpPr>
            <p:spPr>
              <a:xfrm>
                <a:off x="5351818" y="-4787"/>
                <a:ext cx="5745018" cy="457368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设有（凸）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≥3)</m:t>
                    </m:r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边形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∙∙∙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，点的顺序为顺时针或逆时针，以及多边形内一点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，把多边形切割成如下所示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个三角形。</a:t>
                </a:r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多边形的面积等于所有三角形（有向）面积之和，代入坐标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=0,1,∙∙∙,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计算得 </a:t>
                </a:r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与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的坐标无关，因此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可任取，甚至可取在多边形外，通常为计算方便，取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为坐标原点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83414C5-B5D2-447A-954B-0679CDA64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818" y="-4787"/>
                <a:ext cx="5745018" cy="4573688"/>
              </a:xfrm>
              <a:prstGeom prst="rect">
                <a:avLst/>
              </a:prstGeom>
              <a:blipFill>
                <a:blip r:embed="rId2"/>
                <a:stretch>
                  <a:fillRect l="-955" t="-933" r="-318" b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B31A0280-4D6C-40AA-960A-40E1D897D2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573" y="925946"/>
            <a:ext cx="2753507" cy="15013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1D18873-AE53-40DB-802E-0969E12C8BE5}"/>
              </a:ext>
            </a:extLst>
          </p:cNvPr>
          <p:cNvSpPr txBox="1"/>
          <p:nvPr/>
        </p:nvSpPr>
        <p:spPr>
          <a:xfrm>
            <a:off x="489527" y="58757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多边形面积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576800-3E3F-4183-BCA7-2C0E8593B2F4}"/>
              </a:ext>
            </a:extLst>
          </p:cNvPr>
          <p:cNvSpPr txBox="1"/>
          <p:nvPr/>
        </p:nvSpPr>
        <p:spPr>
          <a:xfrm>
            <a:off x="489527" y="923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多边形</a:t>
            </a:r>
          </a:p>
        </p:txBody>
      </p:sp>
    </p:spTree>
    <p:extLst>
      <p:ext uri="{BB962C8B-B14F-4D97-AF65-F5344CB8AC3E}">
        <p14:creationId xmlns:p14="http://schemas.microsoft.com/office/powerpoint/2010/main" val="297272858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8D38FFA2-6C81-43C0-8DEA-8A5756294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345" y="1010613"/>
                <a:ext cx="6747164" cy="4836773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fontAlgn="base" latinLnBrk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凸包</a:t>
                </a:r>
                <a: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：在一个实数向量空间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</m:t>
                    </m:r>
                  </m:oMath>
                </a14:m>
                <a: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中，对于给定集合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</m:oMath>
                </a14:m>
                <a: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，所有包含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</m:oMath>
                </a14:m>
                <a: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的凸集的交集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</m:oMath>
                </a14:m>
                <a: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被称为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</m:oMath>
                </a14:m>
                <a: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的凸包。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marR="0" lvl="0" indent="0" algn="l" defTabSz="914400" rtl="0" fontAlgn="base" latinLnBrk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marR="0" lvl="0" indent="0" algn="l" defTabSz="914400" rtl="0" fontAlgn="base" latinLnBrk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Graham’s scan算法</a:t>
                </a:r>
                <a:r>
                  <a:rPr kumimoji="0" lang="zh-CN" alt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marR="0" lvl="0" indent="0" algn="l" defTabSz="914400" rtl="0" fontAlgn="base" latinLnBrk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marR="0" lvl="0" indent="0" algn="l" defTabSz="914400" rtl="0" fontAlgn="base" latinLnBrk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第一步：找到最下边的点，如果有多个点纵坐标相同的点都在最下方，则选取最左边的，记为点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</m:oMath>
                </a14:m>
                <a: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。这一步只需要扫描一遍所有的点即可，时间复杂度为</a:t>
                </a:r>
                <a14:m>
                  <m:oMath xmlns:m="http://schemas.openxmlformats.org/officeDocument/2006/math">
                    <m:r>
                      <a:rPr kumimoji="0" lang="zh-CN" altLang="zh-CN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kumimoji="0" lang="zh-CN" altLang="zh-CN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kumimoji="0" lang="zh-CN" altLang="zh-CN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kumimoji="0" lang="zh-CN" altLang="zh-CN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marR="0" lvl="0" indent="0" algn="l" defTabSz="914400" rtl="0" fontAlgn="base" latinLnBrk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第二步：将所有的点按照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altLang="zh-CN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的极角大小进行排序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，极角相同的按照到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</m:oMath>
                </a14:m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的距离排序</a:t>
                </a:r>
                <a: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。时间复杂度为</a:t>
                </a:r>
                <a14:m>
                  <m:oMath xmlns:m="http://schemas.openxmlformats.org/officeDocument/2006/math">
                    <m:r>
                      <a:rPr kumimoji="0" lang="zh-CN" altLang="zh-CN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kumimoji="0" lang="zh-CN" altLang="zh-CN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kumimoji="0" lang="zh-CN" altLang="zh-CN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𝑛𝑙𝑜𝑔𝑛</m:t>
                    </m:r>
                    <m:r>
                      <a:rPr kumimoji="0" lang="zh-CN" altLang="zh-CN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marR="0" lvl="0" indent="0" algn="l" defTabSz="914400" rtl="0" fontAlgn="base" latinLnBrk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marR="0" lvl="0" indent="0" algn="l" defTabSz="914400" rtl="0" fontAlgn="base" latinLnBrk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第三步：维护一个栈，以保存当前的凸包。按第二步中排序得到的结果，依次将点加入到栈中，如果当前点与栈顶的两个点不是“向左转”的，就表明当前栈顶的点并不在凸包上，而我们需要将其弹出栈，重复这一个过程直到当前点与栈顶的两个点是“向左转”的。这一步的时间复杂度为</a:t>
                </a:r>
                <a14:m>
                  <m:oMath xmlns:m="http://schemas.openxmlformats.org/officeDocument/2006/math">
                    <m:r>
                      <a:rPr kumimoji="0" lang="zh-CN" altLang="zh-CN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kumimoji="0" lang="zh-CN" altLang="zh-CN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kumimoji="0" lang="zh-CN" altLang="zh-CN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kumimoji="0" lang="zh-CN" altLang="zh-CN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。 </a:t>
                </a:r>
              </a:p>
            </p:txBody>
          </p:sp>
        </mc:Choice>
        <mc:Fallback xmlns="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8D38FFA2-6C81-43C0-8DEA-8A5756294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1345" y="1010613"/>
                <a:ext cx="6747164" cy="4836773"/>
              </a:xfrm>
              <a:prstGeom prst="rect">
                <a:avLst/>
              </a:prstGeom>
              <a:blipFill>
                <a:blip r:embed="rId2"/>
                <a:stretch>
                  <a:fillRect l="-723" t="-504" r="-813" b="-138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CE7E57B-7194-4E72-B0B6-C42F185F7AB6}"/>
              </a:ext>
            </a:extLst>
          </p:cNvPr>
          <p:cNvSpPr txBox="1"/>
          <p:nvPr/>
        </p:nvSpPr>
        <p:spPr>
          <a:xfrm>
            <a:off x="489527" y="5875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 凸包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5DF2A7-B0D6-4FA1-9A17-8174DC586F98}"/>
              </a:ext>
            </a:extLst>
          </p:cNvPr>
          <p:cNvSpPr txBox="1"/>
          <p:nvPr/>
        </p:nvSpPr>
        <p:spPr>
          <a:xfrm>
            <a:off x="489527" y="923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多边形</a:t>
            </a:r>
          </a:p>
        </p:txBody>
      </p:sp>
    </p:spTree>
    <p:extLst>
      <p:ext uri="{BB962C8B-B14F-4D97-AF65-F5344CB8AC3E}">
        <p14:creationId xmlns:p14="http://schemas.microsoft.com/office/powerpoint/2010/main" val="130642570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E7E57B-7194-4E72-B0B6-C42F185F7AB6}"/>
              </a:ext>
            </a:extLst>
          </p:cNvPr>
          <p:cNvSpPr txBox="1"/>
          <p:nvPr/>
        </p:nvSpPr>
        <p:spPr>
          <a:xfrm>
            <a:off x="489527" y="5875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 凸包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5DF2A7-B0D6-4FA1-9A17-8174DC586F98}"/>
              </a:ext>
            </a:extLst>
          </p:cNvPr>
          <p:cNvSpPr txBox="1"/>
          <p:nvPr/>
        </p:nvSpPr>
        <p:spPr>
          <a:xfrm>
            <a:off x="489527" y="923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多边形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102D18B-D608-4906-8311-AA70876AC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1187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E7E57B-7194-4E72-B0B6-C42F185F7AB6}"/>
              </a:ext>
            </a:extLst>
          </p:cNvPr>
          <p:cNvSpPr txBox="1"/>
          <p:nvPr/>
        </p:nvSpPr>
        <p:spPr>
          <a:xfrm>
            <a:off x="489527" y="5875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 凸包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5DF2A7-B0D6-4FA1-9A17-8174DC586F98}"/>
              </a:ext>
            </a:extLst>
          </p:cNvPr>
          <p:cNvSpPr txBox="1"/>
          <p:nvPr/>
        </p:nvSpPr>
        <p:spPr>
          <a:xfrm>
            <a:off x="489527" y="923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多边形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E8C002-FBA2-40E3-BC6A-3B7D7903B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484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E7E57B-7194-4E72-B0B6-C42F185F7AB6}"/>
              </a:ext>
            </a:extLst>
          </p:cNvPr>
          <p:cNvSpPr txBox="1"/>
          <p:nvPr/>
        </p:nvSpPr>
        <p:spPr>
          <a:xfrm>
            <a:off x="489527" y="5875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 凸包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5DF2A7-B0D6-4FA1-9A17-8174DC586F98}"/>
              </a:ext>
            </a:extLst>
          </p:cNvPr>
          <p:cNvSpPr txBox="1"/>
          <p:nvPr/>
        </p:nvSpPr>
        <p:spPr>
          <a:xfrm>
            <a:off x="489527" y="923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多边形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1ED824-5B96-48C8-B83A-8D9B4F425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726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E7E57B-7194-4E72-B0B6-C42F185F7AB6}"/>
              </a:ext>
            </a:extLst>
          </p:cNvPr>
          <p:cNvSpPr txBox="1"/>
          <p:nvPr/>
        </p:nvSpPr>
        <p:spPr>
          <a:xfrm>
            <a:off x="489527" y="5875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 凸包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5DF2A7-B0D6-4FA1-9A17-8174DC586F98}"/>
              </a:ext>
            </a:extLst>
          </p:cNvPr>
          <p:cNvSpPr txBox="1"/>
          <p:nvPr/>
        </p:nvSpPr>
        <p:spPr>
          <a:xfrm>
            <a:off x="489527" y="923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多边形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968851-453B-4AEE-8FB2-6AD559497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2654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E7E57B-7194-4E72-B0B6-C42F185F7AB6}"/>
              </a:ext>
            </a:extLst>
          </p:cNvPr>
          <p:cNvSpPr txBox="1"/>
          <p:nvPr/>
        </p:nvSpPr>
        <p:spPr>
          <a:xfrm>
            <a:off x="489527" y="5875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 凸包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5DF2A7-B0D6-4FA1-9A17-8174DC586F98}"/>
              </a:ext>
            </a:extLst>
          </p:cNvPr>
          <p:cNvSpPr txBox="1"/>
          <p:nvPr/>
        </p:nvSpPr>
        <p:spPr>
          <a:xfrm>
            <a:off x="489527" y="923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多边形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754EE8-166D-466D-911E-68305CEBC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233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68A74B6-CBBC-469B-9D34-4FBA4CD4B32E}"/>
              </a:ext>
            </a:extLst>
          </p:cNvPr>
          <p:cNvSpPr txBox="1"/>
          <p:nvPr/>
        </p:nvSpPr>
        <p:spPr>
          <a:xfrm>
            <a:off x="7241309" y="1302327"/>
            <a:ext cx="256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造字工房童真（非商用）常规体" pitchFamily="2" charset="-122"/>
                <a:ea typeface="造字工房童真（非商用）常规体" pitchFamily="2" charset="-122"/>
              </a:rPr>
              <a:t>1. </a:t>
            </a:r>
            <a:r>
              <a:rPr lang="zh-CN" altLang="en-US" sz="2800">
                <a:latin typeface="造字工房童真（非商用）常规体" pitchFamily="2" charset="-122"/>
                <a:ea typeface="造字工房童真（非商用）常规体" pitchFamily="2" charset="-122"/>
              </a:rPr>
              <a:t>基本向量计算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287762-E85F-4A53-A566-86E39731132E}"/>
              </a:ext>
            </a:extLst>
          </p:cNvPr>
          <p:cNvSpPr txBox="1"/>
          <p:nvPr/>
        </p:nvSpPr>
        <p:spPr>
          <a:xfrm>
            <a:off x="7420844" y="2574636"/>
            <a:ext cx="2278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造字工房童真（非商用）常规体" pitchFamily="2" charset="-122"/>
                <a:ea typeface="造字工房童真（非商用）常规体" pitchFamily="2" charset="-122"/>
              </a:rPr>
              <a:t>2. </a:t>
            </a:r>
            <a:r>
              <a:rPr lang="zh-CN" altLang="en-US" sz="2800">
                <a:latin typeface="造字工房童真（非商用）常规体" pitchFamily="2" charset="-122"/>
                <a:ea typeface="造字工房童真（非商用）常规体" pitchFamily="2" charset="-122"/>
              </a:rPr>
              <a:t>直线和线段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072AB0-F469-4902-899E-F228A8D0A3C0}"/>
              </a:ext>
            </a:extLst>
          </p:cNvPr>
          <p:cNvSpPr txBox="1"/>
          <p:nvPr/>
        </p:nvSpPr>
        <p:spPr>
          <a:xfrm>
            <a:off x="7779915" y="3830782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造字工房童真（非商用）常规体" pitchFamily="2" charset="-122"/>
                <a:ea typeface="造字工房童真（非商用）常规体" pitchFamily="2" charset="-122"/>
              </a:rPr>
              <a:t>3. </a:t>
            </a:r>
            <a:r>
              <a:rPr lang="zh-CN" altLang="en-US" sz="2800">
                <a:latin typeface="造字工房童真（非商用）常规体" pitchFamily="2" charset="-122"/>
                <a:ea typeface="造字工房童真（非商用）常规体" pitchFamily="2" charset="-122"/>
              </a:rPr>
              <a:t>多边形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36AD9B-4F09-4060-9185-1570DABE73C1}"/>
              </a:ext>
            </a:extLst>
          </p:cNvPr>
          <p:cNvSpPr txBox="1"/>
          <p:nvPr/>
        </p:nvSpPr>
        <p:spPr>
          <a:xfrm>
            <a:off x="8138988" y="5103091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造字工房童真（非商用）常规体" pitchFamily="2" charset="-122"/>
                <a:ea typeface="造字工房童真（非商用）常规体" pitchFamily="2" charset="-122"/>
              </a:rPr>
              <a:t>4. </a:t>
            </a:r>
            <a:r>
              <a:rPr lang="zh-CN" altLang="en-US" sz="2800">
                <a:latin typeface="造字工房童真（非商用）常规体" pitchFamily="2" charset="-122"/>
                <a:ea typeface="造字工房童真（非商用）常规体" pitchFamily="2" charset="-122"/>
              </a:rPr>
              <a:t>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9B69B1-03E0-45C0-B7C1-BC921065FEC2}"/>
              </a:ext>
            </a:extLst>
          </p:cNvPr>
          <p:cNvSpPr txBox="1"/>
          <p:nvPr/>
        </p:nvSpPr>
        <p:spPr>
          <a:xfrm>
            <a:off x="489527" y="923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581303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E7E57B-7194-4E72-B0B6-C42F185F7AB6}"/>
              </a:ext>
            </a:extLst>
          </p:cNvPr>
          <p:cNvSpPr txBox="1"/>
          <p:nvPr/>
        </p:nvSpPr>
        <p:spPr>
          <a:xfrm>
            <a:off x="489527" y="5875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 凸包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5DF2A7-B0D6-4FA1-9A17-8174DC586F98}"/>
              </a:ext>
            </a:extLst>
          </p:cNvPr>
          <p:cNvSpPr txBox="1"/>
          <p:nvPr/>
        </p:nvSpPr>
        <p:spPr>
          <a:xfrm>
            <a:off x="489527" y="923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多边形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8FF992-E953-4504-B68E-FD2DB2EEB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6916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E7E57B-7194-4E72-B0B6-C42F185F7AB6}"/>
              </a:ext>
            </a:extLst>
          </p:cNvPr>
          <p:cNvSpPr txBox="1"/>
          <p:nvPr/>
        </p:nvSpPr>
        <p:spPr>
          <a:xfrm>
            <a:off x="489527" y="5875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 凸包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5DF2A7-B0D6-4FA1-9A17-8174DC586F98}"/>
              </a:ext>
            </a:extLst>
          </p:cNvPr>
          <p:cNvSpPr txBox="1"/>
          <p:nvPr/>
        </p:nvSpPr>
        <p:spPr>
          <a:xfrm>
            <a:off x="489527" y="923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多边形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02D32F-818D-4E3D-977A-23059C734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670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E7E57B-7194-4E72-B0B6-C42F185F7AB6}"/>
              </a:ext>
            </a:extLst>
          </p:cNvPr>
          <p:cNvSpPr txBox="1"/>
          <p:nvPr/>
        </p:nvSpPr>
        <p:spPr>
          <a:xfrm>
            <a:off x="489527" y="5875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 凸包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5DF2A7-B0D6-4FA1-9A17-8174DC586F98}"/>
              </a:ext>
            </a:extLst>
          </p:cNvPr>
          <p:cNvSpPr txBox="1"/>
          <p:nvPr/>
        </p:nvSpPr>
        <p:spPr>
          <a:xfrm>
            <a:off x="489527" y="923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多边形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CF86D4-581A-4FCC-8940-9A80ADED6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7466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E7E57B-7194-4E72-B0B6-C42F185F7AB6}"/>
              </a:ext>
            </a:extLst>
          </p:cNvPr>
          <p:cNvSpPr txBox="1"/>
          <p:nvPr/>
        </p:nvSpPr>
        <p:spPr>
          <a:xfrm>
            <a:off x="489527" y="5875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 凸包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5DF2A7-B0D6-4FA1-9A17-8174DC586F98}"/>
              </a:ext>
            </a:extLst>
          </p:cNvPr>
          <p:cNvSpPr txBox="1"/>
          <p:nvPr/>
        </p:nvSpPr>
        <p:spPr>
          <a:xfrm>
            <a:off x="489527" y="923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多边形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80FE41-8464-4BFA-B4EA-24B916014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7362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E7E57B-7194-4E72-B0B6-C42F185F7AB6}"/>
              </a:ext>
            </a:extLst>
          </p:cNvPr>
          <p:cNvSpPr txBox="1"/>
          <p:nvPr/>
        </p:nvSpPr>
        <p:spPr>
          <a:xfrm>
            <a:off x="489527" y="5875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 凸包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5DF2A7-B0D6-4FA1-9A17-8174DC586F98}"/>
              </a:ext>
            </a:extLst>
          </p:cNvPr>
          <p:cNvSpPr txBox="1"/>
          <p:nvPr/>
        </p:nvSpPr>
        <p:spPr>
          <a:xfrm>
            <a:off x="489527" y="923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多边形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5AF890-6105-4F8A-AF9C-B2660B5C8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9112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E7E57B-7194-4E72-B0B6-C42F185F7AB6}"/>
              </a:ext>
            </a:extLst>
          </p:cNvPr>
          <p:cNvSpPr txBox="1"/>
          <p:nvPr/>
        </p:nvSpPr>
        <p:spPr>
          <a:xfrm>
            <a:off x="489527" y="5875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 凸包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5DF2A7-B0D6-4FA1-9A17-8174DC586F98}"/>
              </a:ext>
            </a:extLst>
          </p:cNvPr>
          <p:cNvSpPr txBox="1"/>
          <p:nvPr/>
        </p:nvSpPr>
        <p:spPr>
          <a:xfrm>
            <a:off x="489527" y="923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多边形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8F3708-0851-48C1-B8FE-18B304A69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0819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E7E57B-7194-4E72-B0B6-C42F185F7AB6}"/>
              </a:ext>
            </a:extLst>
          </p:cNvPr>
          <p:cNvSpPr txBox="1"/>
          <p:nvPr/>
        </p:nvSpPr>
        <p:spPr>
          <a:xfrm>
            <a:off x="489527" y="5875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 凸包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5DF2A7-B0D6-4FA1-9A17-8174DC586F98}"/>
              </a:ext>
            </a:extLst>
          </p:cNvPr>
          <p:cNvSpPr txBox="1"/>
          <p:nvPr/>
        </p:nvSpPr>
        <p:spPr>
          <a:xfrm>
            <a:off x="489527" y="923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多边形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D863F8-3D5C-4B72-9F0C-1192D7EE8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5950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454EE08-8050-4A17-9683-10AE58DA1032}"/>
              </a:ext>
            </a:extLst>
          </p:cNvPr>
          <p:cNvSpPr txBox="1"/>
          <p:nvPr/>
        </p:nvSpPr>
        <p:spPr>
          <a:xfrm>
            <a:off x="4671210" y="843677"/>
            <a:ext cx="7141018" cy="517064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求凸包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/*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模板说明：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n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为所有点的个数，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top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为栈顶，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P[]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为所有点，下标为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0~n-1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，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result[]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为凸包上的点，下标为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0~top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，包含凸包边上的点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,Error: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有重复点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*/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int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n, top;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Point P[10005], result[10005];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bool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cmp(Point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Point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ans = Cross(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 P[0],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 P[0]);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if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(dcmp(ans) == 0)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dcmp(Distance(P[0],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 - Distance(P[0],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)) &lt; 0;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else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ans &gt; 0;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void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Graham()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//Graham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凸包扫描算法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for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int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i = 1; i &lt; n; i++)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寻找起点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if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(P[i].y &lt; P[0].y || (dcmp(P[i].y - P[0].y) == 0 &amp;&amp; P[i].x &lt; P[0].x))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swap(P[i], P[0]);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sort(P + 1, P + n, cmp);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极角排序，中心为起点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result[0] = P[0];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result[1] = P[1];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top = 1;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for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int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i = 2; i &lt; n; i++)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{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while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(Cross(result[top] - result[top - 1], P[i] - result[top - 1]) &lt; 0 &amp;&amp; top &gt;= 1)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top--;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result[++top] = P[i];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}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806F78-AA6D-414B-B187-A9E08DD996E8}"/>
              </a:ext>
            </a:extLst>
          </p:cNvPr>
          <p:cNvSpPr txBox="1"/>
          <p:nvPr/>
        </p:nvSpPr>
        <p:spPr>
          <a:xfrm>
            <a:off x="489527" y="5875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 凸包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41137E-97A4-4FE9-9EF6-88ED91D39B7B}"/>
              </a:ext>
            </a:extLst>
          </p:cNvPr>
          <p:cNvSpPr txBox="1"/>
          <p:nvPr/>
        </p:nvSpPr>
        <p:spPr>
          <a:xfrm>
            <a:off x="489527" y="923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多边形</a:t>
            </a:r>
          </a:p>
        </p:txBody>
      </p:sp>
    </p:spTree>
    <p:extLst>
      <p:ext uri="{BB962C8B-B14F-4D97-AF65-F5344CB8AC3E}">
        <p14:creationId xmlns:p14="http://schemas.microsoft.com/office/powerpoint/2010/main" val="360192464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341137E-97A4-4FE9-9EF6-88ED91D39B7B}"/>
              </a:ext>
            </a:extLst>
          </p:cNvPr>
          <p:cNvSpPr txBox="1"/>
          <p:nvPr/>
        </p:nvSpPr>
        <p:spPr>
          <a:xfrm>
            <a:off x="489527" y="923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多边形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A5BE8D-19F5-4020-A58A-3EA57DB66E43}"/>
              </a:ext>
            </a:extLst>
          </p:cNvPr>
          <p:cNvSpPr/>
          <p:nvPr/>
        </p:nvSpPr>
        <p:spPr>
          <a:xfrm>
            <a:off x="6096000" y="2967335"/>
            <a:ext cx="3052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小米兰亭_GB外压缩" panose="03000502000000000000" pitchFamily="66" charset="-122"/>
                <a:ea typeface="小米兰亭_GB外压缩" panose="03000502000000000000" pitchFamily="66" charset="-122"/>
              </a:rPr>
              <a:t>例题</a:t>
            </a:r>
            <a:endParaRPr lang="en-US" altLang="zh-CN" b="1">
              <a:solidFill>
                <a:srgbClr val="C00000"/>
              </a:solidFill>
              <a:latin typeface="小米兰亭_GB外压缩" panose="03000502000000000000" pitchFamily="66" charset="-122"/>
              <a:ea typeface="小米兰亭_GB外压缩" panose="03000502000000000000" pitchFamily="66" charset="-122"/>
            </a:endParaRPr>
          </a:p>
          <a:p>
            <a:r>
              <a:rPr lang="en-US" altLang="zh-CN"/>
              <a:t>gym-101243I Land Division</a:t>
            </a:r>
          </a:p>
          <a:p>
            <a:r>
              <a:rPr lang="en-US" altLang="zh-CN"/>
              <a:t>gym-101484E Double Fence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647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8D38FFA2-6C81-43C0-8DEA-8A5756294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289" y="1063817"/>
                <a:ext cx="6747164" cy="4495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en-US" kern="10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kern="10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为圆心，</a:t>
                </a:r>
                <a14:m>
                  <m:oMath xmlns:m="http://schemas.openxmlformats.org/officeDocument/2006/math"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zh-CN" altLang="en-US" kern="10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为半径的圆</a:t>
                </a:r>
                <a:r>
                  <a:rPr lang="zh-CN" altLang="zh-CN" kern="10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的参数方程</a:t>
                </a:r>
                <a:r>
                  <a:rPr lang="zh-CN" altLang="en-US" kern="10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:endParaRPr lang="zh-CN" altLang="zh-CN" sz="1400" kern="10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1400" kern="10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en-US" kern="10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根据</a:t>
                </a:r>
                <a:r>
                  <a:rPr lang="zh-CN" altLang="zh-CN" kern="10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圆上一点和圆心连线与</a:t>
                </a:r>
                <a14:m>
                  <m:oMath xmlns:m="http://schemas.openxmlformats.org/officeDocument/2006/math">
                    <m:r>
                      <a:rPr lang="en-US" altLang="zh-CN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zh-CN" kern="10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轴正向的夹角可</a:t>
                </a:r>
                <a:r>
                  <a:rPr lang="zh-CN" altLang="en-US" kern="10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求</a:t>
                </a:r>
                <a:r>
                  <a:rPr lang="zh-CN" altLang="zh-CN" kern="10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得该点的坐标。</a:t>
                </a:r>
                <a:endParaRPr lang="en-US" altLang="zh-CN" kern="100"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zh-CN" altLang="zh-CN" sz="1400" kern="10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8D38FFA2-6C81-43C0-8DEA-8A5756294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0289" y="1063817"/>
                <a:ext cx="6747164" cy="4495846"/>
              </a:xfrm>
              <a:prstGeom prst="rect">
                <a:avLst/>
              </a:prstGeom>
              <a:blipFill>
                <a:blip r:embed="rId3"/>
                <a:stretch>
                  <a:fillRect l="-723" t="-67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B1ED0402-1F84-4240-9875-870C3F9EAA4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384" y="2386567"/>
            <a:ext cx="5264150" cy="29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E8F1700-3C9B-4AF6-91B1-9D2E5898448B}"/>
              </a:ext>
            </a:extLst>
          </p:cNvPr>
          <p:cNvSpPr txBox="1"/>
          <p:nvPr/>
        </p:nvSpPr>
        <p:spPr>
          <a:xfrm>
            <a:off x="489527" y="587574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 根据圆心角求点的坐标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C16F47-633B-4CF5-8E03-5B7E8792A46C}"/>
              </a:ext>
            </a:extLst>
          </p:cNvPr>
          <p:cNvSpPr txBox="1"/>
          <p:nvPr/>
        </p:nvSpPr>
        <p:spPr>
          <a:xfrm>
            <a:off x="489527" y="9236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圆</a:t>
            </a:r>
          </a:p>
        </p:txBody>
      </p:sp>
    </p:spTree>
    <p:extLst>
      <p:ext uri="{BB962C8B-B14F-4D97-AF65-F5344CB8AC3E}">
        <p14:creationId xmlns:p14="http://schemas.microsoft.com/office/powerpoint/2010/main" val="38528590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B8D083-C30F-4856-AAEA-1B771EBF6532}"/>
              </a:ext>
            </a:extLst>
          </p:cNvPr>
          <p:cNvSpPr txBox="1"/>
          <p:nvPr/>
        </p:nvSpPr>
        <p:spPr>
          <a:xfrm>
            <a:off x="489527" y="9236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基本向量计算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0BFA413-BB4F-4E94-BB68-5394FAAC8781}"/>
                  </a:ext>
                </a:extLst>
              </p:cNvPr>
              <p:cNvSpPr txBox="1"/>
              <p:nvPr/>
            </p:nvSpPr>
            <p:spPr>
              <a:xfrm>
                <a:off x="6004534" y="764809"/>
                <a:ext cx="5493812" cy="532838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C00000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向量</a:t>
                </a:r>
                <a:endParaRPr lang="en-US" altLang="zh-CN" b="1" dirty="0">
                  <a:solidFill>
                    <a:srgbClr val="C00000"/>
                  </a:solidFill>
                  <a:latin typeface="小米兰亭_GB外压缩" panose="03000502000000000000" pitchFamily="66" charset="-122"/>
                  <a:ea typeface="小米兰亭_GB外压缩" panose="03000502000000000000" pitchFamily="66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b="1" dirty="0">
                    <a:solidFill>
                      <a:srgbClr val="C00000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向量加减与数乘</a:t>
                </a:r>
                <a:endParaRPr lang="en-US" altLang="zh-CN" b="1" dirty="0">
                  <a:solidFill>
                    <a:srgbClr val="C00000"/>
                  </a:solidFill>
                  <a:latin typeface="小米兰亭_GB外压缩" panose="03000502000000000000" pitchFamily="66" charset="-122"/>
                  <a:ea typeface="小米兰亭_GB外压缩" panose="03000502000000000000" pitchFamily="66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b="1" dirty="0">
                    <a:solidFill>
                      <a:srgbClr val="C00000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内积</a:t>
                </a:r>
                <a:endParaRPr lang="en-US" altLang="zh-CN" b="1" dirty="0">
                  <a:solidFill>
                    <a:srgbClr val="C00000"/>
                  </a:solidFill>
                  <a:latin typeface="小米兰亭_GB外压缩" panose="03000502000000000000" pitchFamily="66" charset="-122"/>
                  <a:ea typeface="小米兰亭_GB外压缩" panose="03000502000000000000" pitchFamily="66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b="1" dirty="0">
                    <a:solidFill>
                      <a:srgbClr val="C00000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外积</a:t>
                </a:r>
                <a:endParaRPr lang="en-US" altLang="zh-CN" b="1" dirty="0">
                  <a:solidFill>
                    <a:srgbClr val="C00000"/>
                  </a:solidFill>
                  <a:latin typeface="小米兰亭_GB外压缩" panose="03000502000000000000" pitchFamily="66" charset="-122"/>
                  <a:ea typeface="小米兰亭_GB外压缩" panose="03000502000000000000" pitchFamily="66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e>
                      </m:func>
                    </m:oMath>
                  </m:oMathPara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注：在数学上并无二维向量外积的定义，但我们常将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定义为二维向量的外积，且有如下性质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1. </a:t>
                </a:r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顺时针为负，逆时针为正</a:t>
                </a:r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外积的几何意义为平行四边形的有向面积</a:t>
                </a:r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b="1" dirty="0">
                    <a:solidFill>
                      <a:srgbClr val="C00000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向量旋转公式</a:t>
                </a:r>
                <a:endParaRPr lang="en-US" altLang="zh-CN" b="1" dirty="0">
                  <a:solidFill>
                    <a:srgbClr val="C00000"/>
                  </a:solidFill>
                  <a:latin typeface="小米兰亭_GB外压缩" panose="03000502000000000000" pitchFamily="66" charset="-122"/>
                  <a:ea typeface="小米兰亭_GB外压缩" panose="03000502000000000000" pitchFamily="66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func>
                                  <m:func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func>
                                  <m:func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0BFA413-BB4F-4E94-BB68-5394FAAC8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534" y="764809"/>
                <a:ext cx="5493812" cy="5328382"/>
              </a:xfrm>
              <a:prstGeom prst="rect">
                <a:avLst/>
              </a:prstGeom>
              <a:blipFill>
                <a:blip r:embed="rId2"/>
                <a:stretch>
                  <a:fillRect l="-999" t="-571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62572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8D38FFA2-6C81-43C0-8DEA-8A5756294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528" y="197350"/>
                <a:ext cx="6747164" cy="646330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设两圆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，其半径为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，圆心距为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zh-CN" altLang="zh-CN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，则有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①两圆重合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⟺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且</m:t>
                    </m:r>
                    <m:r>
                      <a:rPr lang="zh-CN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kern="1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②两圆外离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⟺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kern="1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③两圆外切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⟺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kern="1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④两圆相交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⟺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kern="1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⑤两圆内切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⟺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kern="1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⑥两圆内含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⟺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kern="1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对于情形④，如下图所示，要求</a:t>
                </a:r>
                <a:r>
                  <a:rPr lang="en-US" altLang="zh-CN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的坐标，只需求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zh-CN" altLang="zh-CN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zh-CN" altLang="zh-CN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，进而通过</a:t>
                </a:r>
                <a:r>
                  <a:rPr lang="zh-CN" altLang="en-US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圆的参数方程</a:t>
                </a:r>
                <a:r>
                  <a:rPr lang="zh-CN" altLang="zh-CN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即可求得。</a:t>
                </a:r>
                <a:endParaRPr lang="en-US" altLang="zh-CN" kern="1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kern="1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kern="1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kern="1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kern="1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kern="1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kern="1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kern="1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zh-CN" altLang="zh-CN" kern="1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=∠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kern="1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=∠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kern="1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∠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zh-CN" altLang="zh-CN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可以通过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的坐标求得，而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可以通过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上的余弦定理求得。</a:t>
                </a:r>
                <a:endParaRPr lang="en-US" altLang="zh-CN" kern="1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对于情形③和情形⑤，上述方法求得的两点坐标是相同的，即为切点的坐标。</a:t>
                </a:r>
              </a:p>
            </p:txBody>
          </p:sp>
        </mc:Choice>
        <mc:Fallback xmlns="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8D38FFA2-6C81-43C0-8DEA-8A5756294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7528" y="197350"/>
                <a:ext cx="6747164" cy="6463308"/>
              </a:xfrm>
              <a:prstGeom prst="rect">
                <a:avLst/>
              </a:prstGeom>
              <a:blipFill>
                <a:blip r:embed="rId3"/>
                <a:stretch>
                  <a:fillRect l="-814" t="-189" r="-814" b="-9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C5C1930-7E64-4D47-A71B-E56DB03F704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01" y="2748161"/>
            <a:ext cx="3827144" cy="215305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A49CC0D-3DAA-4A0C-8FFE-E9FDB94B7E52}"/>
              </a:ext>
            </a:extLst>
          </p:cNvPr>
          <p:cNvSpPr txBox="1"/>
          <p:nvPr/>
        </p:nvSpPr>
        <p:spPr>
          <a:xfrm>
            <a:off x="489527" y="58757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求两圆交点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98A6C4-30CF-47A1-8E2D-1A4D578152EC}"/>
              </a:ext>
            </a:extLst>
          </p:cNvPr>
          <p:cNvSpPr txBox="1"/>
          <p:nvPr/>
        </p:nvSpPr>
        <p:spPr>
          <a:xfrm>
            <a:off x="489527" y="9236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圆</a:t>
            </a:r>
          </a:p>
        </p:txBody>
      </p:sp>
    </p:spTree>
    <p:extLst>
      <p:ext uri="{BB962C8B-B14F-4D97-AF65-F5344CB8AC3E}">
        <p14:creationId xmlns:p14="http://schemas.microsoft.com/office/powerpoint/2010/main" val="406467465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D38FFA2-6C81-43C0-8DEA-8A5756294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528" y="759038"/>
            <a:ext cx="6747164" cy="53399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struct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Circle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Point c;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r;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Point point(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基于圆心角求圆上一点坐标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{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Point(c.x + cos(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)*r, c.y + sin(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)*r);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}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Angle(Vector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v1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if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v1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 &gt;= 0)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Angle(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v1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Vector(1.0, 0.0));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else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2 * pi - Angle(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v1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Vector(1.0, 0.0));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int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GetCC(</a:t>
            </a:r>
            <a:r>
              <a:rPr lang="en-US" altLang="zh-CN" sz="11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Circle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C1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</a:t>
            </a:r>
            <a:r>
              <a:rPr lang="en-US" altLang="zh-CN" sz="11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Circle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C2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求两圆交点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d = Length(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C1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.c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C2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.c);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if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(dcmp(d) == 0)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{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if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(dcmp(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C1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.r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C2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.r) == 0)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-1;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重合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else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0;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}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if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(dcmp(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C1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.r +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C2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.r - d) &lt; 0)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0;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if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(dcmp(fabs(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C1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.r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C2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.r) - d) &gt; 0)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0;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 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a = Angle(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C2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.c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C1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.c);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da = acos((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C1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.r*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C1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.r + d * d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C2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.r*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C2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.r) / (2 *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C1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.r*d));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Point p1 =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C1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.point(a - da), p2 =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C1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.point(a + da);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if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(p1 == p2)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1;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else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2;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897028-FB7B-4B20-A9E0-327479F788CE}"/>
              </a:ext>
            </a:extLst>
          </p:cNvPr>
          <p:cNvSpPr txBox="1"/>
          <p:nvPr/>
        </p:nvSpPr>
        <p:spPr>
          <a:xfrm>
            <a:off x="489527" y="9236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圆</a:t>
            </a:r>
          </a:p>
        </p:txBody>
      </p:sp>
    </p:spTree>
    <p:extLst>
      <p:ext uri="{BB962C8B-B14F-4D97-AF65-F5344CB8AC3E}">
        <p14:creationId xmlns:p14="http://schemas.microsoft.com/office/powerpoint/2010/main" val="79572007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7897028-FB7B-4B20-A9E0-327479F788CE}"/>
              </a:ext>
            </a:extLst>
          </p:cNvPr>
          <p:cNvSpPr txBox="1"/>
          <p:nvPr/>
        </p:nvSpPr>
        <p:spPr>
          <a:xfrm>
            <a:off x="489527" y="9236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FCB22F-7C18-4269-9B77-2D09BC6097C8}"/>
              </a:ext>
            </a:extLst>
          </p:cNvPr>
          <p:cNvSpPr/>
          <p:nvPr/>
        </p:nvSpPr>
        <p:spPr>
          <a:xfrm>
            <a:off x="6096000" y="2967335"/>
            <a:ext cx="37160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小米兰亭_GB外压缩" panose="03000502000000000000" pitchFamily="66" charset="-122"/>
                <a:ea typeface="小米兰亭_GB外压缩" panose="03000502000000000000" pitchFamily="66" charset="-122"/>
              </a:rPr>
              <a:t>例题</a:t>
            </a:r>
            <a:endParaRPr lang="en-US" altLang="zh-CN" b="1">
              <a:solidFill>
                <a:srgbClr val="C00000"/>
              </a:solidFill>
              <a:latin typeface="小米兰亭_GB外压缩" panose="03000502000000000000" pitchFamily="66" charset="-122"/>
              <a:ea typeface="小米兰亭_GB外压缩" panose="03000502000000000000" pitchFamily="66" charset="-122"/>
            </a:endParaRPr>
          </a:p>
          <a:p>
            <a:r>
              <a:rPr lang="en-US" altLang="zh-CN"/>
              <a:t>gym-101628C Choose a Cafeteria</a:t>
            </a:r>
          </a:p>
          <a:p>
            <a:r>
              <a:rPr lang="en-US" altLang="zh-CN"/>
              <a:t>gym-101617F Move Away</a:t>
            </a:r>
            <a:r>
              <a:rPr lang="zh-CN" altLang="en-US"/>
              <a:t>（较难）</a:t>
            </a:r>
          </a:p>
        </p:txBody>
      </p:sp>
    </p:spTree>
    <p:extLst>
      <p:ext uri="{BB962C8B-B14F-4D97-AF65-F5344CB8AC3E}">
        <p14:creationId xmlns:p14="http://schemas.microsoft.com/office/powerpoint/2010/main" val="382048833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B8D083-C30F-4856-AAEA-1B771EBF6532}"/>
              </a:ext>
            </a:extLst>
          </p:cNvPr>
          <p:cNvSpPr txBox="1"/>
          <p:nvPr/>
        </p:nvSpPr>
        <p:spPr>
          <a:xfrm>
            <a:off x="489527" y="9236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基本向量计算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0BFA413-BB4F-4E94-BB68-5394FAAC8781}"/>
                  </a:ext>
                </a:extLst>
              </p:cNvPr>
              <p:cNvSpPr txBox="1"/>
              <p:nvPr/>
            </p:nvSpPr>
            <p:spPr>
              <a:xfrm>
                <a:off x="6918934" y="2297536"/>
                <a:ext cx="4046877" cy="226292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C00000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外积（三维形式）</a:t>
                </a:r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模长为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e>
                      </m:func>
                    </m:oMath>
                  </m:oMathPara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方向为</a:t>
                </a:r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垂直于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成右手螺旋</a:t>
                </a:r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0BFA413-BB4F-4E94-BB68-5394FAAC8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934" y="2297536"/>
                <a:ext cx="4046877" cy="2262927"/>
              </a:xfrm>
              <a:prstGeom prst="rect">
                <a:avLst/>
              </a:prstGeom>
              <a:blipFill>
                <a:blip r:embed="rId2"/>
                <a:stretch>
                  <a:fillRect l="-1355" t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2120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B8D083-C30F-4856-AAEA-1B771EBF6532}"/>
              </a:ext>
            </a:extLst>
          </p:cNvPr>
          <p:cNvSpPr txBox="1"/>
          <p:nvPr/>
        </p:nvSpPr>
        <p:spPr>
          <a:xfrm>
            <a:off x="489527" y="9236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基本向量计算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54EE08-8050-4A17-9683-10AE58DA1032}"/>
              </a:ext>
            </a:extLst>
          </p:cNvPr>
          <p:cNvSpPr txBox="1"/>
          <p:nvPr/>
        </p:nvSpPr>
        <p:spPr>
          <a:xfrm>
            <a:off x="6676581" y="251207"/>
            <a:ext cx="5283198" cy="635558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#include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A31515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&lt;bits/stdc++.h&gt;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using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namespace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std;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const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eps = 1e-6;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//eps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用于控制精度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const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pi = acos(-1.0);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//pi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struct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Point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点或向量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x, y;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Point() {}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Point(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x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y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 :x(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x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), y(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y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 {}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typedef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Point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Vector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Vector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0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operator +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</a:t>
            </a:r>
            <a:r>
              <a:rPr lang="en-US" altLang="zh-CN" sz="11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Vector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</a:t>
            </a:r>
            <a:r>
              <a:rPr lang="en-US" altLang="zh-CN" sz="11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Vector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向量加法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Vector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 +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 +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.y);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Vector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0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operator -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</a:t>
            </a:r>
            <a:r>
              <a:rPr lang="en-US" altLang="zh-CN" sz="11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Vector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</a:t>
            </a:r>
            <a:r>
              <a:rPr lang="en-US" altLang="zh-CN" sz="11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Vector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向量减法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Vector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.y);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Vector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0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operator *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</a:t>
            </a:r>
            <a:r>
              <a:rPr lang="en-US" altLang="zh-CN" sz="11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Vector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p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向量数乘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Vector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.x*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p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.y*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p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Vector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0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operator /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</a:t>
            </a:r>
            <a:r>
              <a:rPr lang="en-US" altLang="zh-CN" sz="11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Vector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p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向量数除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Vector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 /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p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 /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p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int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dcmp(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x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精度三态函数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(&gt;0,&lt;0,=0)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if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(fabs(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x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 &lt; eps)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0;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else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if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x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&gt; 0)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1;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-1;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bool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0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operator ==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const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Point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&amp;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const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Point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&amp;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向量相等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dcmp(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.x) == 0 &amp;&amp; dcmp(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.y) == 0;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957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454EE08-8050-4A17-9683-10AE58DA1032}"/>
              </a:ext>
            </a:extLst>
          </p:cNvPr>
          <p:cNvSpPr txBox="1"/>
          <p:nvPr/>
        </p:nvSpPr>
        <p:spPr>
          <a:xfrm>
            <a:off x="6861308" y="843677"/>
            <a:ext cx="4490183" cy="517064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Dot(Vector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Vector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内积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.x*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 +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.y*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.y;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Length(Vector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模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sqrt(Dot(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));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Angle(Vector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Vector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夹角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,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弧度制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acos(Dot(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 / Length(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 / Length(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));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Cross(Vector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Vector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外积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.x*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.y*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.x;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Vector Rotate(Vector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rad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逆时针旋转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Vector(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.x*cos(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rad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.y*sin(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rad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.x*sin(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rad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 +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.y*cos(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rad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));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Distance(Point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Point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两点间距离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sqrt((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.x)*(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.x) + 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.y)*(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.y));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Area(Point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Point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Point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三角形面积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fabs(Cross(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 / 2);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E7C3E9-45C6-4D83-83E8-123A151D7D57}"/>
              </a:ext>
            </a:extLst>
          </p:cNvPr>
          <p:cNvSpPr txBox="1"/>
          <p:nvPr/>
        </p:nvSpPr>
        <p:spPr>
          <a:xfrm>
            <a:off x="489527" y="9236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基本向量计算</a:t>
            </a:r>
          </a:p>
        </p:txBody>
      </p:sp>
    </p:spTree>
    <p:extLst>
      <p:ext uri="{BB962C8B-B14F-4D97-AF65-F5344CB8AC3E}">
        <p14:creationId xmlns:p14="http://schemas.microsoft.com/office/powerpoint/2010/main" val="30987076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0E7C3E9-45C6-4D83-83E8-123A151D7D57}"/>
              </a:ext>
            </a:extLst>
          </p:cNvPr>
          <p:cNvSpPr txBox="1"/>
          <p:nvPr/>
        </p:nvSpPr>
        <p:spPr>
          <a:xfrm>
            <a:off x="489527" y="9236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基本向量计算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4E3A735-D6BC-4433-9B2F-0AA22AA5EDC2}"/>
              </a:ext>
            </a:extLst>
          </p:cNvPr>
          <p:cNvSpPr/>
          <p:nvPr/>
        </p:nvSpPr>
        <p:spPr>
          <a:xfrm>
            <a:off x="6096000" y="2967335"/>
            <a:ext cx="38940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小米兰亭_GB外压缩" panose="03000502000000000000" pitchFamily="66" charset="-122"/>
                <a:ea typeface="小米兰亭_GB外压缩" panose="03000502000000000000" pitchFamily="66" charset="-122"/>
              </a:rPr>
              <a:t>例题</a:t>
            </a:r>
            <a:endParaRPr lang="en-US" altLang="zh-CN" b="1">
              <a:solidFill>
                <a:srgbClr val="C00000"/>
              </a:solidFill>
              <a:latin typeface="小米兰亭_GB外压缩" panose="03000502000000000000" pitchFamily="66" charset="-122"/>
              <a:ea typeface="小米兰亭_GB外压缩" panose="03000502000000000000" pitchFamily="66" charset="-122"/>
            </a:endParaRPr>
          </a:p>
          <a:p>
            <a:r>
              <a:rPr lang="zh-CN" altLang="en-US"/>
              <a:t>gym-101726C Ekaterinburg Pyramids</a:t>
            </a:r>
            <a:endParaRPr lang="en-US" altLang="zh-CN"/>
          </a:p>
          <a:p>
            <a:r>
              <a:rPr lang="en-US" altLang="zh-CN"/>
              <a:t>gym-100796I Shell Game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207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03106092-9D2E-4110-BA5B-AC01A755FAA1}"/>
              </a:ext>
            </a:extLst>
          </p:cNvPr>
          <p:cNvSpPr/>
          <p:nvPr/>
        </p:nvSpPr>
        <p:spPr>
          <a:xfrm>
            <a:off x="5038434" y="373677"/>
            <a:ext cx="6216072" cy="291853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54EE08-8050-4A17-9683-10AE58DA1032}"/>
              </a:ext>
            </a:extLst>
          </p:cNvPr>
          <p:cNvSpPr txBox="1"/>
          <p:nvPr/>
        </p:nvSpPr>
        <p:spPr>
          <a:xfrm>
            <a:off x="4973126" y="3659909"/>
            <a:ext cx="6346691" cy="280076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bool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Intersect(Point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Point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Point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Point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线段相交（不包括端点）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t1 = Cross(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)*Cross(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t2 = Cross(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)*Cross(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dcmp(t1) &lt; 0 &amp;&amp; dcmp(t2) &lt; 0;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bool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StrictIntersect(Point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Point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Point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Point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 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线段相交（包括端点）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dcmp(max(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.x) - min(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.x)) &gt;= 0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&amp;&amp; dcmp(max(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.x) - min(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.x)) &gt;= 0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&amp;&amp; dcmp(max(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.y) - min(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.y)) &gt;= 0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&amp;&amp; dcmp(max(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.y) - min(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.y)) &gt;= 0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&amp;&amp; dcmp(Cross(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)*Cross(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)) &lt;= 0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&amp;&amp; dcmp(Cross(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)*Cross(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)) &lt;= 0;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</a:t>
            </a:r>
            <a:endParaRPr lang="zh-CN" altLang="zh-CN" sz="11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00F8670-BC9A-4583-8E24-42B973DCDE59}"/>
                  </a:ext>
                </a:extLst>
              </p:cNvPr>
              <p:cNvSpPr/>
              <p:nvPr/>
            </p:nvSpPr>
            <p:spPr>
              <a:xfrm>
                <a:off x="5098470" y="2235728"/>
                <a:ext cx="6096001" cy="981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𝐶𝐷</m:t>
                    </m:r>
                  </m:oMath>
                </a14:m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相交（不考虑端点）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endParaRPr lang="en-US" altLang="zh-CN" i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𝐶𝐴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𝐶𝐵</m:t>
                            </m:r>
                          </m:e>
                        </m:acc>
                      </m:e>
                    </m:d>
                    <m:r>
                      <a:rPr lang="zh-CN" altLang="zh-CN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𝐷𝐴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𝐷𝐵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𝐴𝐶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𝐴𝐷</m:t>
                            </m:r>
                          </m:e>
                        </m:acc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𝐵𝐶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𝐵𝐷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若考虑端点，单独判断端点即可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00F8670-BC9A-4583-8E24-42B973DCDE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70" y="2235728"/>
                <a:ext cx="6096001" cy="981038"/>
              </a:xfrm>
              <a:prstGeom prst="rect">
                <a:avLst/>
              </a:prstGeom>
              <a:blipFill>
                <a:blip r:embed="rId3"/>
                <a:stretch>
                  <a:fillRect t="-4969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E2A757F8-36A6-4C1C-89AF-CD882A9FD02C}"/>
              </a:ext>
            </a:extLst>
          </p:cNvPr>
          <p:cNvSpPr txBox="1"/>
          <p:nvPr/>
        </p:nvSpPr>
        <p:spPr>
          <a:xfrm>
            <a:off x="489527" y="587574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 线段相交问题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EE4F6A1-5C0A-4ACA-90D7-15F4B86A1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587" y="587574"/>
            <a:ext cx="4981766" cy="159349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80475C8-D552-494D-8643-5BBBEAAFC607}"/>
              </a:ext>
            </a:extLst>
          </p:cNvPr>
          <p:cNvSpPr txBox="1"/>
          <p:nvPr/>
        </p:nvSpPr>
        <p:spPr>
          <a:xfrm>
            <a:off x="489527" y="9236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直线与线段</a:t>
            </a:r>
          </a:p>
        </p:txBody>
      </p:sp>
    </p:spTree>
    <p:extLst>
      <p:ext uri="{BB962C8B-B14F-4D97-AF65-F5344CB8AC3E}">
        <p14:creationId xmlns:p14="http://schemas.microsoft.com/office/powerpoint/2010/main" val="28339056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4BBB820C-B1DB-4954-8799-02C7E168D4A0}"/>
              </a:ext>
            </a:extLst>
          </p:cNvPr>
          <p:cNvSpPr/>
          <p:nvPr/>
        </p:nvSpPr>
        <p:spPr>
          <a:xfrm>
            <a:off x="4808149" y="388281"/>
            <a:ext cx="6446357" cy="430915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54EE08-8050-4A17-9683-10AE58DA1032}"/>
              </a:ext>
            </a:extLst>
          </p:cNvPr>
          <p:cNvSpPr txBox="1"/>
          <p:nvPr/>
        </p:nvSpPr>
        <p:spPr>
          <a:xfrm>
            <a:off x="4907815" y="5264262"/>
            <a:ext cx="6346691" cy="76944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DistanceToLine(Point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Point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M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Point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点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A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到直线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MN</a:t>
            </a:r>
            <a:r>
              <a:rPr lang="zh-CN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的距离</a:t>
            </a:r>
            <a:r>
              <a:rPr lang="en-US" altLang="zh-CN" sz="1100" ker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,Error:MN=0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11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fabs(Cross(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M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A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-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 / Distance(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M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</a:t>
            </a:r>
            <a:r>
              <a:rPr lang="en-US" altLang="zh-CN" sz="11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N</a:t>
            </a: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));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</a:t>
            </a:r>
            <a:endParaRPr lang="zh-CN" altLang="zh-CN" sz="12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028" name="图片 3">
            <a:extLst>
              <a:ext uri="{FF2B5EF4-FFF2-40B4-BE49-F238E27FC236}">
                <a16:creationId xmlns:a16="http://schemas.microsoft.com/office/drawing/2014/main" id="{F3E37A95-C454-4CA5-BB94-CC90103E9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160" y="629908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09F46C37-BE26-417D-9017-BFC6FDA77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7815" y="2344408"/>
                <a:ext cx="6446358" cy="2169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indent="304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如图所示，要计算点</a:t>
                </a:r>
                <a:r>
                  <a: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到直线</a:t>
                </a:r>
                <a:r>
                  <a: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MN</a:t>
                </a:r>
                <a:r>
                  <a:rPr kumimoji="0" lang="zh-CN" alt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的距离，可以构建以</a:t>
                </a:r>
                <a:r>
                  <a: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AM</a:t>
                </a:r>
                <a:r>
                  <a:rPr kumimoji="0" lang="zh-CN" alt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MN</a:t>
                </a:r>
                <a:r>
                  <a:rPr kumimoji="0" lang="zh-CN" alt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为邻边的平行四边形，其面积</a:t>
                </a:r>
                <a:endParaRPr kumimoji="0" lang="zh-CN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𝑀𝐴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𝑀𝑁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zh-CN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又 平行四边形的面积为底乘高，选取</a:t>
                </a:r>
                <a:r>
                  <a: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MN</a:t>
                </a:r>
                <a:r>
                  <a:rPr kumimoji="0" lang="zh-CN" alt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为底，高为</a:t>
                </a:r>
                <a:endParaRPr kumimoji="0" lang="zh-CN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𝑀𝑁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zh-CN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即为所求的</a:t>
                </a:r>
                <a:r>
                  <a: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到直线</a:t>
                </a:r>
                <a:r>
                  <a: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MN</a:t>
                </a:r>
                <a:r>
                  <a:rPr kumimoji="0" lang="zh-CN" alt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的距离。</a:t>
                </a:r>
                <a:endParaRPr kumimoji="0" lang="zh-CN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09F46C37-BE26-417D-9017-BFC6FDA77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7815" y="2344408"/>
                <a:ext cx="6446358" cy="2169184"/>
              </a:xfrm>
              <a:prstGeom prst="rect">
                <a:avLst/>
              </a:prstGeom>
              <a:blipFill>
                <a:blip r:embed="rId4"/>
                <a:stretch>
                  <a:fillRect l="-756" t="-1127" b="-33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97010EF-4A8D-41C4-8685-E05C1CE19C5F}"/>
              </a:ext>
            </a:extLst>
          </p:cNvPr>
          <p:cNvSpPr txBox="1"/>
          <p:nvPr/>
        </p:nvSpPr>
        <p:spPr>
          <a:xfrm>
            <a:off x="489527" y="58757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点到直线的距离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5BF5E8-FBCD-4073-8BAB-3F27996EF959}"/>
              </a:ext>
            </a:extLst>
          </p:cNvPr>
          <p:cNvSpPr txBox="1"/>
          <p:nvPr/>
        </p:nvSpPr>
        <p:spPr>
          <a:xfrm>
            <a:off x="489527" y="9236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造字工房童真（非商用）常规体" pitchFamily="2" charset="-122"/>
                <a:ea typeface="造字工房童真（非商用）常规体" pitchFamily="2" charset="-122"/>
              </a:rPr>
              <a:t>直线与线段</a:t>
            </a:r>
          </a:p>
        </p:txBody>
      </p:sp>
    </p:spTree>
    <p:extLst>
      <p:ext uri="{BB962C8B-B14F-4D97-AF65-F5344CB8AC3E}">
        <p14:creationId xmlns:p14="http://schemas.microsoft.com/office/powerpoint/2010/main" val="76070897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2888</Words>
  <Application>Microsoft Office PowerPoint</Application>
  <PresentationFormat>宽屏</PresentationFormat>
  <Paragraphs>343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Cambria Math</vt:lpstr>
      <vt:lpstr>Arial</vt:lpstr>
      <vt:lpstr>Times New Roman</vt:lpstr>
      <vt:lpstr>造字工房童真（非商用）常规体</vt:lpstr>
      <vt:lpstr>宋体</vt:lpstr>
      <vt:lpstr>Consolas</vt:lpstr>
      <vt:lpstr>小米兰亭_GB外压缩</vt:lpstr>
      <vt:lpstr>等线 Light</vt:lpstr>
      <vt:lpstr>微软雅黑</vt:lpstr>
      <vt:lpstr>新宋体</vt:lpstr>
      <vt:lpstr>等线</vt:lpstr>
      <vt:lpstr>Office 主题​​</vt:lpstr>
      <vt:lpstr>计算几何入门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段忠杰</dc:creator>
  <cp:lastModifiedBy>段 忠杰</cp:lastModifiedBy>
  <cp:revision>48</cp:revision>
  <dcterms:created xsi:type="dcterms:W3CDTF">2018-07-03T03:27:52Z</dcterms:created>
  <dcterms:modified xsi:type="dcterms:W3CDTF">2018-07-20T00:40:21Z</dcterms:modified>
</cp:coreProperties>
</file>