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8" r:id="rId32"/>
    <p:sldId id="289" r:id="rId33"/>
    <p:sldId id="287" r:id="rId34"/>
    <p:sldId id="29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FD33F-7840-48C1-8E90-C617D76962E1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88C7F-C148-45E1-8799-71E93C90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6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88C7F-C148-45E1-8799-71E93C90DFB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2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88C7F-C148-45E1-8799-71E93C90DFB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4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6288" y="1556792"/>
            <a:ext cx="8638728" cy="18297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连通分量 </a:t>
            </a:r>
            <a:r>
              <a:rPr lang="en-US" altLang="zh-CN" sz="4000" dirty="0"/>
              <a:t>&amp; LCA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ZJNU </a:t>
            </a:r>
            <a:r>
              <a:rPr lang="zh-CN" altLang="en-US" dirty="0"/>
              <a:t>卢金民</a:t>
            </a:r>
          </a:p>
        </p:txBody>
      </p:sp>
    </p:spTree>
    <p:extLst>
      <p:ext uri="{BB962C8B-B14F-4D97-AF65-F5344CB8AC3E}">
        <p14:creationId xmlns:p14="http://schemas.microsoft.com/office/powerpoint/2010/main" val="80923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上述代码中，我们有个</a:t>
            </a:r>
            <a:r>
              <a:rPr lang="en-US" altLang="zh-CN" dirty="0" err="1"/>
              <a:t>scc</a:t>
            </a:r>
            <a:r>
              <a:rPr lang="en-US" altLang="zh-CN" dirty="0"/>
              <a:t>[]</a:t>
            </a:r>
            <a:r>
              <a:rPr lang="zh-CN" altLang="en-US" dirty="0"/>
              <a:t>数组，表示</a:t>
            </a:r>
            <a:r>
              <a:rPr lang="en-US" altLang="zh-CN" dirty="0"/>
              <a:t>x</a:t>
            </a:r>
            <a:r>
              <a:rPr lang="zh-CN" altLang="en-US" dirty="0"/>
              <a:t>这个点所属的</a:t>
            </a:r>
            <a:r>
              <a:rPr lang="en-US" altLang="zh-CN" dirty="0" err="1"/>
              <a:t>scc</a:t>
            </a:r>
            <a:r>
              <a:rPr lang="zh-CN" altLang="en-US" dirty="0"/>
              <a:t>的编号。</a:t>
            </a:r>
            <a:endParaRPr lang="en-US" altLang="zh-CN" dirty="0"/>
          </a:p>
          <a:p>
            <a:r>
              <a:rPr lang="zh-CN" altLang="en-US" dirty="0"/>
              <a:t>那么建图的话，只需要遍历原有的边，如果边所对应的两个节点所属的</a:t>
            </a:r>
            <a:r>
              <a:rPr lang="en-US" altLang="zh-CN" dirty="0" err="1"/>
              <a:t>scc</a:t>
            </a:r>
            <a:r>
              <a:rPr lang="zh-CN" altLang="en-US" dirty="0"/>
              <a:t>编号不同，那么则添边，最后得到一个有向无环图。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缩点后重建图</a:t>
            </a:r>
          </a:p>
        </p:txBody>
      </p:sp>
    </p:spTree>
    <p:extLst>
      <p:ext uri="{BB962C8B-B14F-4D97-AF65-F5344CB8AC3E}">
        <p14:creationId xmlns:p14="http://schemas.microsoft.com/office/powerpoint/2010/main" val="405082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75598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给定一个有向图，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个点，求： </a:t>
            </a:r>
            <a:endParaRPr lang="zh-CN" altLang="en-US" sz="2400" dirty="0"/>
          </a:p>
          <a:p>
            <a:r>
              <a:rPr lang="en-US" altLang="zh-CN" sz="2400" b="1" dirty="0"/>
              <a:t>1) </a:t>
            </a:r>
            <a:r>
              <a:rPr lang="zh-CN" altLang="en-US" sz="2400" b="1" dirty="0"/>
              <a:t>至少要选几个顶点，才能做到从这些顶点出发，可以到达全部顶点</a:t>
            </a:r>
            <a:endParaRPr lang="zh-CN" altLang="en-US" sz="2400" dirty="0"/>
          </a:p>
          <a:p>
            <a:r>
              <a:rPr lang="en-US" altLang="zh-CN" sz="2400" b="1" dirty="0"/>
              <a:t>2) </a:t>
            </a:r>
            <a:r>
              <a:rPr lang="zh-CN" altLang="en-US" sz="2400" b="1" dirty="0"/>
              <a:t>至少要加多少条边，才能使得从任何一个顶点出发，都能到达全部顶点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N&lt;=100?  </a:t>
            </a:r>
          </a:p>
          <a:p>
            <a:r>
              <a:rPr lang="zh-CN" altLang="en-US" sz="2400" dirty="0"/>
              <a:t>这题数据范围比较小，实际上可以给得比较大。</a:t>
            </a:r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/>
              <a:t>O</a:t>
            </a:r>
            <a:r>
              <a:rPr lang="zh-CN" altLang="en-US" sz="2400" dirty="0"/>
              <a:t>（</a:t>
            </a:r>
            <a:r>
              <a:rPr lang="en-US" altLang="zh-CN" sz="2400" dirty="0"/>
              <a:t>N+M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POJ 1236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Tarjan</a:t>
            </a:r>
            <a:r>
              <a:rPr lang="zh-CN" altLang="en-US" dirty="0"/>
              <a:t>算法求</a:t>
            </a:r>
            <a:r>
              <a:rPr lang="en-US" altLang="zh-CN" dirty="0"/>
              <a:t>SCC</a:t>
            </a:r>
            <a:r>
              <a:rPr lang="zh-CN" altLang="en-US" dirty="0"/>
              <a:t>，并缩点建图。</a:t>
            </a:r>
            <a:endParaRPr lang="en-US" altLang="zh-CN" dirty="0"/>
          </a:p>
          <a:p>
            <a:r>
              <a:rPr lang="zh-CN" altLang="en-US" dirty="0"/>
              <a:t>那么对于问题</a:t>
            </a:r>
            <a:r>
              <a:rPr lang="en-US" altLang="zh-CN" dirty="0"/>
              <a:t>1</a:t>
            </a:r>
            <a:r>
              <a:rPr lang="zh-CN" altLang="en-US" dirty="0"/>
              <a:t>，新的图中入度为</a:t>
            </a:r>
            <a:r>
              <a:rPr lang="en-US" altLang="zh-CN" dirty="0"/>
              <a:t>0</a:t>
            </a:r>
            <a:r>
              <a:rPr lang="zh-CN" altLang="en-US" dirty="0"/>
              <a:t>点的点数即是答案。</a:t>
            </a:r>
            <a:endParaRPr lang="en-US" altLang="zh-CN" dirty="0"/>
          </a:p>
          <a:p>
            <a:r>
              <a:rPr lang="zh-CN" altLang="en-US" dirty="0"/>
              <a:t>对于问题</a:t>
            </a:r>
            <a:r>
              <a:rPr lang="en-US" altLang="zh-CN" dirty="0"/>
              <a:t>2</a:t>
            </a:r>
            <a:r>
              <a:rPr lang="zh-CN" altLang="en-US" dirty="0"/>
              <a:t>，答案为</a:t>
            </a:r>
            <a:r>
              <a:rPr lang="en-US" altLang="zh-CN" dirty="0"/>
              <a:t>max</a:t>
            </a:r>
            <a:r>
              <a:rPr lang="zh-CN" altLang="en-US" dirty="0"/>
              <a:t>（入度为</a:t>
            </a:r>
            <a:r>
              <a:rPr lang="en-US" altLang="zh-CN" dirty="0"/>
              <a:t>0</a:t>
            </a:r>
            <a:r>
              <a:rPr lang="zh-CN" altLang="en-US" dirty="0"/>
              <a:t>的点的点数，出度为</a:t>
            </a:r>
            <a:r>
              <a:rPr lang="en-US" altLang="zh-CN" dirty="0"/>
              <a:t>0</a:t>
            </a:r>
            <a:r>
              <a:rPr lang="zh-CN" altLang="en-US" dirty="0"/>
              <a:t>的点数），因为对于每个入度或出度为</a:t>
            </a:r>
            <a:r>
              <a:rPr lang="en-US" altLang="zh-CN" dirty="0"/>
              <a:t>0</a:t>
            </a:r>
            <a:r>
              <a:rPr lang="zh-CN" altLang="en-US" dirty="0"/>
              <a:t>的点，需要连一条边来解决，那么将出度为</a:t>
            </a:r>
            <a:r>
              <a:rPr lang="en-US" altLang="zh-CN" dirty="0"/>
              <a:t>0</a:t>
            </a:r>
            <a:r>
              <a:rPr lang="zh-CN" altLang="en-US" dirty="0"/>
              <a:t>的点连向入度为</a:t>
            </a:r>
            <a:r>
              <a:rPr lang="en-US" altLang="zh-CN" dirty="0"/>
              <a:t>0</a:t>
            </a:r>
            <a:r>
              <a:rPr lang="zh-CN" altLang="en-US" dirty="0"/>
              <a:t>的点是最优的。</a:t>
            </a:r>
            <a:endParaRPr lang="en-US" altLang="zh-CN" dirty="0"/>
          </a:p>
          <a:p>
            <a:r>
              <a:rPr lang="zh-CN" altLang="en-US" dirty="0"/>
              <a:t>此外，如果最后</a:t>
            </a:r>
            <a:r>
              <a:rPr lang="en-US" altLang="zh-CN" dirty="0"/>
              <a:t>SCC</a:t>
            </a:r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个，那么问题</a:t>
            </a:r>
            <a:r>
              <a:rPr lang="en-US" altLang="zh-CN" dirty="0"/>
              <a:t>2</a:t>
            </a:r>
            <a:r>
              <a:rPr lang="zh-CN" altLang="en-US" dirty="0"/>
              <a:t>的答案应该特判为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7674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无向图中，删除任意边后仍然能联通的块</a:t>
            </a:r>
            <a:endParaRPr lang="en-US" altLang="zh-CN" dirty="0"/>
          </a:p>
          <a:p>
            <a:pPr lvl="0"/>
            <a:r>
              <a:rPr lang="zh-CN" altLang="en-US" dirty="0"/>
              <a:t>那么在此分量中的边一定不是桥</a:t>
            </a:r>
            <a:endParaRPr lang="en-US" altLang="zh-CN" dirty="0"/>
          </a:p>
          <a:p>
            <a:pPr lvl="0"/>
            <a:r>
              <a:rPr lang="zh-CN" altLang="en-US" dirty="0"/>
              <a:t>同时，不在此分量中的边一定是桥</a:t>
            </a:r>
            <a:endParaRPr lang="en-US" altLang="zh-CN" dirty="0"/>
          </a:p>
          <a:p>
            <a:pPr lvl="0"/>
            <a:r>
              <a:rPr lang="zh-CN" altLang="en-US" dirty="0"/>
              <a:t>所以用这个可以用来判桥</a:t>
            </a:r>
            <a:endParaRPr lang="en-US" altLang="zh-CN" dirty="0"/>
          </a:p>
          <a:p>
            <a:r>
              <a:rPr lang="zh-CN" altLang="en-US" dirty="0"/>
              <a:t>对于每个联通分量，</a:t>
            </a:r>
            <a:r>
              <a:rPr lang="zh-CN" altLang="zh-CN" dirty="0"/>
              <a:t>删除任意一边连通性不变，其中可能含有割点，且其中的环与环不保证有公共边，但一定至少有</a:t>
            </a:r>
            <a:r>
              <a:rPr lang="en-US" altLang="zh-CN" dirty="0"/>
              <a:t>1</a:t>
            </a:r>
            <a:r>
              <a:rPr lang="zh-CN" altLang="zh-CN" dirty="0"/>
              <a:t>个公共点 。</a:t>
            </a:r>
          </a:p>
          <a:p>
            <a:pPr lvl="0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边双联通分量</a:t>
            </a:r>
          </a:p>
        </p:txBody>
      </p:sp>
    </p:spTree>
    <p:extLst>
      <p:ext uri="{BB962C8B-B14F-4D97-AF65-F5344CB8AC3E}">
        <p14:creationId xmlns:p14="http://schemas.microsoft.com/office/powerpoint/2010/main" val="25860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缩点建图后成森林，森林中的边都是桥。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</a:t>
            </a:r>
            <a:r>
              <a:rPr lang="en-US" altLang="zh-CN" dirty="0"/>
              <a:t>BCC</a:t>
            </a:r>
            <a:r>
              <a:rPr lang="zh-CN" altLang="en-US" dirty="0"/>
              <a:t>缩点建图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2" y="2770293"/>
            <a:ext cx="4067945" cy="238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62" y="3068960"/>
            <a:ext cx="3433185" cy="147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4499992" y="3398235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思路和求强连通分量差不多，在</a:t>
            </a:r>
            <a:r>
              <a:rPr lang="en-US" altLang="zh-CN" dirty="0"/>
              <a:t>DFS</a:t>
            </a:r>
            <a:r>
              <a:rPr lang="zh-CN" altLang="en-US" dirty="0"/>
              <a:t>的过程中，维护</a:t>
            </a:r>
            <a:r>
              <a:rPr lang="en-US" altLang="zh-CN" dirty="0" err="1"/>
              <a:t>dfn</a:t>
            </a:r>
            <a:r>
              <a:rPr lang="en-US" altLang="zh-CN" dirty="0"/>
              <a:t>[]</a:t>
            </a:r>
            <a:r>
              <a:rPr lang="zh-CN" altLang="en-US" dirty="0"/>
              <a:t>和</a:t>
            </a:r>
            <a:r>
              <a:rPr lang="en-US" altLang="zh-CN" dirty="0"/>
              <a:t>low[]</a:t>
            </a:r>
            <a:r>
              <a:rPr lang="zh-CN" altLang="en-US" dirty="0"/>
              <a:t>，那么当搜索到一个点</a:t>
            </a:r>
            <a:r>
              <a:rPr lang="en-US" altLang="zh-CN" dirty="0"/>
              <a:t>x</a:t>
            </a:r>
            <a:r>
              <a:rPr lang="zh-CN" altLang="en-US" dirty="0"/>
              <a:t>，其</a:t>
            </a:r>
            <a:r>
              <a:rPr lang="en-US" altLang="zh-CN" dirty="0" err="1"/>
              <a:t>dfn</a:t>
            </a:r>
            <a:r>
              <a:rPr lang="en-US" altLang="zh-CN" dirty="0"/>
              <a:t>[x]==low[x]</a:t>
            </a:r>
            <a:r>
              <a:rPr lang="zh-CN" altLang="en-US" dirty="0"/>
              <a:t>，那么说明此点在</a:t>
            </a:r>
            <a:r>
              <a:rPr lang="en-US" altLang="zh-CN" dirty="0" err="1"/>
              <a:t>dfs</a:t>
            </a:r>
            <a:r>
              <a:rPr lang="zh-CN" altLang="en-US" dirty="0"/>
              <a:t>树中，后代不能找到更浅的点，那么此点及其后代构成一个边</a:t>
            </a:r>
            <a:r>
              <a:rPr lang="en-US" altLang="zh-CN" dirty="0"/>
              <a:t>BCC</a:t>
            </a:r>
            <a:r>
              <a:rPr lang="zh-CN" altLang="en-US" dirty="0"/>
              <a:t>。同时如果</a:t>
            </a:r>
            <a:r>
              <a:rPr lang="en-US" altLang="zh-CN" dirty="0" err="1"/>
              <a:t>dfn</a:t>
            </a:r>
            <a:r>
              <a:rPr lang="en-US" altLang="zh-CN" dirty="0"/>
              <a:t>[x]&lt;low[y] (y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树中</a:t>
            </a:r>
            <a:r>
              <a:rPr lang="en-US" altLang="zh-CN" dirty="0"/>
              <a:t>x</a:t>
            </a:r>
            <a:r>
              <a:rPr lang="zh-CN" altLang="en-US" dirty="0"/>
              <a:t>儿子</a:t>
            </a:r>
            <a:r>
              <a:rPr lang="en-US" altLang="zh-CN" dirty="0"/>
              <a:t>)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的连边为桥。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建图：只需要枚举原来的边，看看两个点是否分别属于不同的</a:t>
            </a:r>
            <a:r>
              <a:rPr lang="en-US" altLang="zh-CN" dirty="0"/>
              <a:t>BCC</a:t>
            </a:r>
            <a:r>
              <a:rPr lang="zh-CN" altLang="en-US" dirty="0"/>
              <a:t>，若是，则连边。（同时此边乃桥，所以新图不会出现重边的情况）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求边</a:t>
            </a:r>
            <a:r>
              <a:rPr lang="en-US" altLang="zh-CN" dirty="0"/>
              <a:t>BCC</a:t>
            </a:r>
            <a:r>
              <a:rPr lang="zh-CN" altLang="en-US" dirty="0"/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27895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63688" y="0"/>
            <a:ext cx="7272808" cy="69847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void </a:t>
            </a:r>
            <a:r>
              <a:rPr lang="en-US" altLang="zh-CN" b="1" dirty="0" err="1"/>
              <a:t>tarjan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root){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dfn</a:t>
            </a:r>
            <a:r>
              <a:rPr lang="en-US" altLang="zh-CN" dirty="0"/>
              <a:t>[root]=low[root]=++index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;//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新点初始化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</a:t>
            </a:r>
            <a:r>
              <a:rPr lang="en-US" altLang="zh-CN" dirty="0"/>
              <a:t>[++top]=root;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节点入栈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gson</a:t>
            </a:r>
            <a:r>
              <a:rPr lang="en-US" altLang="zh-CN" dirty="0"/>
              <a:t>(</a:t>
            </a:r>
            <a:r>
              <a:rPr lang="en-US" altLang="zh-CN" dirty="0" err="1"/>
              <a:t>i,root</a:t>
            </a:r>
            <a:r>
              <a:rPr lang="en-US" altLang="zh-CN" dirty="0"/>
              <a:t>){//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遍历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root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指出去的边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v=edge[i].v;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ef</a:t>
            </a:r>
            <a:r>
              <a:rPr lang="en-US" altLang="zh-CN" dirty="0"/>
              <a:t>[i])</a:t>
            </a:r>
            <a:r>
              <a:rPr lang="en-US" altLang="zh-CN" b="1" dirty="0"/>
              <a:t>continue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ef</a:t>
            </a:r>
            <a:r>
              <a:rPr lang="en-US" altLang="zh-CN" dirty="0"/>
              <a:t>[i]=</a:t>
            </a:r>
            <a:r>
              <a:rPr lang="en-US" altLang="zh-CN" dirty="0" err="1"/>
              <a:t>ef</a:t>
            </a:r>
            <a:r>
              <a:rPr lang="en-US" altLang="zh-CN" dirty="0"/>
              <a:t>[i^1]=1;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标记走过的边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</a:t>
            </a:r>
            <a:r>
              <a:rPr lang="en-US" altLang="zh-CN" dirty="0"/>
              <a:t>(!</a:t>
            </a:r>
            <a:r>
              <a:rPr lang="en-US" altLang="zh-CN" dirty="0" err="1"/>
              <a:t>dfn</a:t>
            </a:r>
            <a:r>
              <a:rPr lang="en-US" altLang="zh-CN" dirty="0"/>
              <a:t>[v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节点未去过，搜索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</a:t>
            </a:r>
          </a:p>
          <a:p>
            <a:r>
              <a:rPr lang="en-US" altLang="zh-CN" dirty="0"/>
              <a:t>            </a:t>
            </a:r>
            <a:r>
              <a:rPr lang="en-US" altLang="zh-CN" b="1" dirty="0" err="1"/>
              <a:t>tarjan</a:t>
            </a:r>
            <a:r>
              <a:rPr lang="en-US" altLang="zh-CN" dirty="0"/>
              <a:t>(v);</a:t>
            </a:r>
            <a:endParaRPr lang="zh-CN" altLang="zh-CN" dirty="0"/>
          </a:p>
          <a:p>
            <a:r>
              <a:rPr lang="en-US" altLang="zh-CN" dirty="0"/>
              <a:t>            low[root]=</a:t>
            </a:r>
            <a:r>
              <a:rPr lang="en-US" altLang="zh-CN" b="1" dirty="0"/>
              <a:t>min</a:t>
            </a:r>
            <a:r>
              <a:rPr lang="en-US" altLang="zh-CN" dirty="0"/>
              <a:t>(low[root],low[v]);//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更新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low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值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dfn</a:t>
            </a:r>
            <a:r>
              <a:rPr lang="en-US" altLang="zh-CN" dirty="0"/>
              <a:t>[root]&lt;low[v]){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连接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root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的边是桥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注意判断时的符号</a:t>
            </a:r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else</a:t>
            </a:r>
            <a:r>
              <a:rPr lang="en-US" altLang="zh-CN" dirty="0"/>
              <a:t> low[root]=</a:t>
            </a:r>
            <a:r>
              <a:rPr lang="en-US" altLang="zh-CN" b="1" dirty="0"/>
              <a:t>min</a:t>
            </a:r>
            <a:r>
              <a:rPr lang="en-US" altLang="zh-CN" dirty="0"/>
              <a:t>(low[root],</a:t>
            </a:r>
            <a:r>
              <a:rPr lang="en-US" altLang="zh-CN" dirty="0" err="1"/>
              <a:t>dfn</a:t>
            </a:r>
            <a:r>
              <a:rPr lang="en-US" altLang="zh-CN" dirty="0"/>
              <a:t>[v]);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与有向图区分，此处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else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不需要判别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节点是否在栈内</a:t>
            </a:r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(low[root]==</a:t>
            </a:r>
            <a:r>
              <a:rPr lang="en-US" altLang="zh-CN" dirty="0" err="1"/>
              <a:t>dfn</a:t>
            </a:r>
            <a:r>
              <a:rPr lang="en-US" altLang="zh-CN" dirty="0"/>
              <a:t>[root]){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bccnum</a:t>
            </a:r>
            <a:r>
              <a:rPr lang="en-US" altLang="zh-CN" dirty="0"/>
              <a:t>++;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得到一个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BCC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b="1" dirty="0"/>
              <a:t>for</a:t>
            </a:r>
            <a:r>
              <a:rPr lang="en-US" altLang="zh-CN" dirty="0"/>
              <a:t>(;;){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x=</a:t>
            </a:r>
            <a:r>
              <a:rPr lang="en-US" altLang="zh-CN" dirty="0" err="1"/>
              <a:t>st</a:t>
            </a:r>
            <a:r>
              <a:rPr lang="en-US" altLang="zh-CN" dirty="0"/>
              <a:t>[top--];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节点出栈，并标记其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BCC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        bcc[x]=</a:t>
            </a:r>
            <a:r>
              <a:rPr lang="en-US" altLang="zh-CN" dirty="0" err="1"/>
              <a:t>bccnum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/>
              <a:t>if</a:t>
            </a:r>
            <a:r>
              <a:rPr lang="en-US" altLang="zh-CN" dirty="0"/>
              <a:t>(x==root)</a:t>
            </a:r>
            <a:r>
              <a:rPr lang="en-US" altLang="zh-CN" b="1" dirty="0"/>
              <a:t>break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1584176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23454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个牧场，</a:t>
            </a:r>
            <a:r>
              <a:rPr lang="en-US" altLang="zh-CN" dirty="0"/>
              <a:t>Bessie </a:t>
            </a:r>
            <a:r>
              <a:rPr lang="zh-CN" altLang="en-US" dirty="0"/>
              <a:t>要从一个牧场到另一个牧场，要求至少要有</a:t>
            </a:r>
            <a:r>
              <a:rPr lang="en-US" altLang="zh-CN" dirty="0"/>
              <a:t>2</a:t>
            </a:r>
            <a:r>
              <a:rPr lang="zh-CN" altLang="en-US" dirty="0"/>
              <a:t>条独立的路可以走。现已有</a:t>
            </a:r>
            <a:r>
              <a:rPr lang="en-US" altLang="zh-CN" dirty="0"/>
              <a:t>m</a:t>
            </a:r>
            <a:r>
              <a:rPr lang="zh-CN" altLang="en-US" dirty="0"/>
              <a:t>条路，求至少要新建多少条路，使得任何两个牧场之间至少有两条独立的路。两条独立的路是指：没有公共边的路，但可以经过同一个中间顶点。给出的图保证已经联通。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POJ 3177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在同一个边双连通分量中，任意两点都有至少两条独立路可达，所以同一个边双连通分量里的所有点可以看做同一个点。</a:t>
            </a:r>
            <a:endParaRPr lang="en-US" altLang="zh-CN" dirty="0"/>
          </a:p>
          <a:p>
            <a:r>
              <a:rPr lang="zh-CN" altLang="en-US" dirty="0"/>
              <a:t>缩点后，新图是一棵树，因为原图已联通。</a:t>
            </a:r>
            <a:endParaRPr lang="en-US" altLang="zh-CN" dirty="0"/>
          </a:p>
          <a:p>
            <a:r>
              <a:rPr lang="zh-CN" altLang="en-US" dirty="0"/>
              <a:t>现在就是要在树上添边，令所有点缩为一个边双联通分量。</a:t>
            </a:r>
            <a:endParaRPr lang="en-US" altLang="zh-CN" dirty="0"/>
          </a:p>
          <a:p>
            <a:r>
              <a:rPr lang="zh-CN" altLang="en-US" dirty="0"/>
              <a:t>答案就是</a:t>
            </a:r>
            <a:r>
              <a:rPr lang="en-US" altLang="zh-CN" dirty="0"/>
              <a:t>(</a:t>
            </a:r>
            <a:r>
              <a:rPr lang="zh-CN" altLang="en-US" dirty="0"/>
              <a:t>树上度为</a:t>
            </a:r>
            <a:r>
              <a:rPr lang="en-US" altLang="zh-CN" dirty="0"/>
              <a:t>1</a:t>
            </a:r>
            <a:r>
              <a:rPr lang="zh-CN" altLang="en-US" dirty="0"/>
              <a:t>的点数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r>
              <a:rPr lang="en-US" altLang="zh-CN" dirty="0"/>
              <a:t>/2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设一个度不为</a:t>
            </a:r>
            <a:r>
              <a:rPr lang="en-US" altLang="zh-CN" dirty="0"/>
              <a:t>1</a:t>
            </a:r>
            <a:r>
              <a:rPr lang="zh-CN" altLang="en-US" dirty="0"/>
              <a:t>的点为根，那么每次可以选取两个</a:t>
            </a:r>
            <a:r>
              <a:rPr lang="en-US" altLang="zh-CN" dirty="0"/>
              <a:t>LCA</a:t>
            </a:r>
            <a:r>
              <a:rPr lang="zh-CN" altLang="en-US" dirty="0"/>
              <a:t>为根的叶子点连边，如此往复，显然是最优的，因为这是答案的下界（一条边至多缩掉两个度为</a:t>
            </a:r>
            <a:r>
              <a:rPr lang="en-US" altLang="zh-CN" dirty="0"/>
              <a:t>1 </a:t>
            </a:r>
            <a:r>
              <a:rPr lang="zh-CN" altLang="en-US" dirty="0"/>
              <a:t>的点）。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20679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无向图中，删除任意点后仍然能联通的块</a:t>
            </a:r>
            <a:endParaRPr lang="en-US" altLang="zh-CN" dirty="0"/>
          </a:p>
          <a:p>
            <a:pPr lvl="0"/>
            <a:r>
              <a:rPr lang="zh-CN" altLang="en-US" dirty="0"/>
              <a:t>那么在此分量中的点一定不是割点</a:t>
            </a:r>
            <a:endParaRPr lang="en-US" altLang="zh-CN" dirty="0"/>
          </a:p>
          <a:p>
            <a:pPr lvl="0"/>
            <a:r>
              <a:rPr lang="zh-CN" altLang="en-US" dirty="0"/>
              <a:t>同时，不在此分量中的边一定是割点</a:t>
            </a:r>
            <a:endParaRPr lang="en-US" altLang="zh-CN" dirty="0"/>
          </a:p>
          <a:p>
            <a:pPr lvl="0"/>
            <a:r>
              <a:rPr lang="zh-CN" altLang="en-US" dirty="0"/>
              <a:t>所以用这个可以用来判割点</a:t>
            </a:r>
            <a:endParaRPr lang="en-US" altLang="zh-CN" dirty="0"/>
          </a:p>
          <a:p>
            <a:r>
              <a:rPr lang="zh-CN" altLang="zh-CN" dirty="0"/>
              <a:t>对于点双联通分量，删除任意一点连通性不变，其中不含桥，环与环必定含有公共边，且公共点至少两个，简单圈中的点一定属于同一个点</a:t>
            </a:r>
            <a:r>
              <a:rPr lang="en-US" altLang="zh-CN" dirty="0"/>
              <a:t>BCC</a:t>
            </a:r>
            <a:r>
              <a:rPr lang="zh-CN" altLang="zh-CN" dirty="0"/>
              <a:t>，一般题中所谓的环路（</a:t>
            </a:r>
            <a:r>
              <a:rPr lang="en-US" altLang="zh-CN" dirty="0"/>
              <a:t>circle</a:t>
            </a:r>
            <a:r>
              <a:rPr lang="zh-CN" altLang="zh-CN" dirty="0"/>
              <a:t>）是指简单圈。</a:t>
            </a:r>
          </a:p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点双联通分量</a:t>
            </a:r>
          </a:p>
        </p:txBody>
      </p:sp>
    </p:spTree>
    <p:extLst>
      <p:ext uri="{BB962C8B-B14F-4D97-AF65-F5344CB8AC3E}">
        <p14:creationId xmlns:p14="http://schemas.microsoft.com/office/powerpoint/2010/main" val="40368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已经假设你已经掌握了：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）基本建图技巧：邻接表数组 </a:t>
            </a:r>
            <a:r>
              <a:rPr lang="en-US" altLang="zh-CN" dirty="0"/>
              <a:t>&amp; </a:t>
            </a:r>
            <a:r>
              <a:rPr lang="zh-CN" altLang="en-US" b="1" dirty="0">
                <a:solidFill>
                  <a:srgbClr val="FF0000"/>
                </a:solidFill>
              </a:rPr>
              <a:t>链式前向星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-US" altLang="zh-CN" dirty="0"/>
              <a:t>2</a:t>
            </a:r>
            <a:r>
              <a:rPr lang="zh-CN" altLang="en-US" dirty="0"/>
              <a:t>）并查集判断图连通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）各式各样的</a:t>
            </a:r>
            <a:r>
              <a:rPr lang="en-US" altLang="zh-CN" dirty="0"/>
              <a:t>DFS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）最小生成树（</a:t>
            </a:r>
            <a:r>
              <a:rPr lang="en-US" altLang="zh-CN" dirty="0"/>
              <a:t>Prim</a:t>
            </a:r>
            <a:r>
              <a:rPr lang="zh-CN" altLang="en-US" dirty="0"/>
              <a:t>算法和</a:t>
            </a:r>
            <a:r>
              <a:rPr lang="en-US" altLang="zh-CN" dirty="0"/>
              <a:t>Kruskal</a:t>
            </a:r>
            <a:r>
              <a:rPr lang="zh-CN" altLang="en-US" dirty="0"/>
              <a:t>算法）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）最短路算法（</a:t>
            </a:r>
            <a:r>
              <a:rPr lang="en-US" altLang="zh-CN" dirty="0"/>
              <a:t>SPFA</a:t>
            </a:r>
            <a:r>
              <a:rPr lang="zh-CN" altLang="en-US" dirty="0"/>
              <a:t>、堆优化的</a:t>
            </a:r>
            <a:r>
              <a:rPr lang="en-US" altLang="zh-CN" dirty="0"/>
              <a:t>Dijkstra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在这之前</a:t>
            </a:r>
          </a:p>
        </p:txBody>
      </p:sp>
    </p:spTree>
    <p:extLst>
      <p:ext uri="{BB962C8B-B14F-4D97-AF65-F5344CB8AC3E}">
        <p14:creationId xmlns:p14="http://schemas.microsoft.com/office/powerpoint/2010/main" val="413990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3" y="1340768"/>
            <a:ext cx="7992887" cy="15121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/>
              <a:t>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缩点建图后成森林，原来的点被保留，</a:t>
            </a:r>
            <a:r>
              <a:rPr lang="en-US" altLang="zh-CN" dirty="0"/>
              <a:t>BCC</a:t>
            </a:r>
            <a:r>
              <a:rPr lang="zh-CN" altLang="zh-CN" dirty="0"/>
              <a:t>与</a:t>
            </a:r>
            <a:r>
              <a:rPr lang="en-US" altLang="zh-CN" dirty="0"/>
              <a:t>BCC</a:t>
            </a:r>
            <a:r>
              <a:rPr lang="zh-CN" altLang="zh-CN" dirty="0"/>
              <a:t>之间必定经过割点，割点与割点不会直连</a:t>
            </a:r>
            <a:r>
              <a:rPr lang="zh-CN" altLang="en-US" dirty="0"/>
              <a:t>，中间会连一个</a:t>
            </a:r>
            <a:r>
              <a:rPr lang="en-US" altLang="zh-CN" dirty="0"/>
              <a:t>BCC</a:t>
            </a:r>
            <a:r>
              <a:rPr lang="zh-CN" altLang="en-US" dirty="0"/>
              <a:t>虚拟点，</a:t>
            </a:r>
            <a:r>
              <a:rPr lang="zh-CN" altLang="zh-CN" dirty="0"/>
              <a:t>不能用来判桥，因为桥会缩</a:t>
            </a:r>
            <a:r>
              <a:rPr lang="zh-CN" altLang="en-US" dirty="0"/>
              <a:t>在</a:t>
            </a:r>
            <a:r>
              <a:rPr lang="en-US" altLang="zh-CN" dirty="0"/>
              <a:t>BCC</a:t>
            </a:r>
            <a:r>
              <a:rPr lang="zh-CN" altLang="en-US" dirty="0"/>
              <a:t>内</a:t>
            </a:r>
            <a:r>
              <a:rPr lang="zh-CN" altLang="zh-CN" dirty="0"/>
              <a:t>，</a:t>
            </a:r>
            <a:r>
              <a:rPr lang="zh-CN" altLang="en-US" dirty="0"/>
              <a:t>在这个树中，非割点</a:t>
            </a:r>
            <a:r>
              <a:rPr lang="zh-CN" altLang="zh-CN" dirty="0"/>
              <a:t>只有一条边，</a:t>
            </a:r>
            <a:r>
              <a:rPr lang="zh-CN" altLang="en-US" dirty="0"/>
              <a:t>其</a:t>
            </a:r>
            <a:r>
              <a:rPr lang="zh-CN" altLang="zh-CN" dirty="0"/>
              <a:t>连着</a:t>
            </a:r>
            <a:r>
              <a:rPr lang="zh-CN" altLang="en-US" dirty="0"/>
              <a:t>它</a:t>
            </a:r>
            <a:r>
              <a:rPr lang="zh-CN" altLang="zh-CN" dirty="0"/>
              <a:t>属于的</a:t>
            </a:r>
            <a:r>
              <a:rPr lang="en-US" altLang="zh-CN" dirty="0"/>
              <a:t>BCC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en-US" altLang="zh-CN" dirty="0"/>
              <a:t>BCC</a:t>
            </a:r>
            <a:r>
              <a:rPr lang="zh-CN" altLang="en-US" dirty="0"/>
              <a:t>缩点建图</a:t>
            </a:r>
          </a:p>
        </p:txBody>
      </p:sp>
      <p:pic>
        <p:nvPicPr>
          <p:cNvPr id="5" name="图片 4" descr="E:\Desktop\无标题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2" r="-10267"/>
          <a:stretch/>
        </p:blipFill>
        <p:spPr bwMode="auto">
          <a:xfrm>
            <a:off x="3923928" y="2546656"/>
            <a:ext cx="6120680" cy="27004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44760"/>
            <a:ext cx="320465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3347864" y="3645024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思路和之前的都差不多，在</a:t>
            </a:r>
            <a:r>
              <a:rPr lang="en-US" altLang="zh-CN" dirty="0"/>
              <a:t>DFS</a:t>
            </a:r>
            <a:r>
              <a:rPr lang="zh-CN" altLang="en-US" dirty="0"/>
              <a:t>的过程中，维护</a:t>
            </a:r>
            <a:r>
              <a:rPr lang="en-US" altLang="zh-CN" dirty="0" err="1"/>
              <a:t>dfn</a:t>
            </a:r>
            <a:r>
              <a:rPr lang="en-US" altLang="zh-CN" dirty="0"/>
              <a:t>[]</a:t>
            </a:r>
            <a:r>
              <a:rPr lang="zh-CN" altLang="en-US" dirty="0"/>
              <a:t>和</a:t>
            </a:r>
            <a:r>
              <a:rPr lang="en-US" altLang="zh-CN" dirty="0"/>
              <a:t>low[]</a:t>
            </a:r>
            <a:r>
              <a:rPr lang="zh-CN" altLang="en-US" dirty="0"/>
              <a:t>，但栈中存的不是点，而是边，因为一个点</a:t>
            </a:r>
            <a:r>
              <a:rPr lang="en-US" altLang="zh-CN" dirty="0"/>
              <a:t>BCC</a:t>
            </a:r>
            <a:r>
              <a:rPr lang="zh-CN" altLang="en-US" dirty="0"/>
              <a:t>分量，实际上是对边进行划分，不再是点了。同时如果</a:t>
            </a:r>
            <a:r>
              <a:rPr lang="en-US" altLang="zh-CN" dirty="0" err="1"/>
              <a:t>dfn</a:t>
            </a:r>
            <a:r>
              <a:rPr lang="en-US" altLang="zh-CN" dirty="0"/>
              <a:t>[x]&lt;=low[y] (y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树中</a:t>
            </a:r>
            <a:r>
              <a:rPr lang="en-US" altLang="zh-CN" dirty="0"/>
              <a:t>x</a:t>
            </a:r>
            <a:r>
              <a:rPr lang="zh-CN" altLang="en-US" dirty="0"/>
              <a:t>儿子</a:t>
            </a:r>
            <a:r>
              <a:rPr lang="en-US" altLang="zh-CN" dirty="0"/>
              <a:t>)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为割点，对初始点要特判至少</a:t>
            </a:r>
            <a:r>
              <a:rPr lang="en-US" altLang="zh-CN" dirty="0"/>
              <a:t>2</a:t>
            </a:r>
            <a:r>
              <a:rPr lang="zh-CN" altLang="en-US" dirty="0"/>
              <a:t>个儿子才是割点。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建图：在</a:t>
            </a:r>
            <a:r>
              <a:rPr lang="en-US" altLang="zh-CN" dirty="0"/>
              <a:t>DFS</a:t>
            </a:r>
            <a:r>
              <a:rPr lang="zh-CN" altLang="en-US" dirty="0"/>
              <a:t>的过程中，将新边存到一个数组里，到时候遍历数组重新建图。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求点</a:t>
            </a:r>
            <a:r>
              <a:rPr lang="en-US" altLang="zh-CN" dirty="0"/>
              <a:t>BCC</a:t>
            </a:r>
            <a:r>
              <a:rPr lang="zh-CN" altLang="en-US" dirty="0"/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20623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188640"/>
            <a:ext cx="5626968" cy="27404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代码比较长，分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24526"/>
            <a:ext cx="755332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19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8" y="438944"/>
            <a:ext cx="68580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50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有一个公园有</a:t>
            </a:r>
            <a:r>
              <a:rPr lang="en-US" altLang="zh-CN" dirty="0"/>
              <a:t>n</a:t>
            </a:r>
            <a:r>
              <a:rPr lang="zh-CN" altLang="en-US" dirty="0"/>
              <a:t>个景点，公园的管理员准备修建</a:t>
            </a:r>
            <a:r>
              <a:rPr lang="en-US" altLang="zh-CN" dirty="0"/>
              <a:t>m</a:t>
            </a:r>
            <a:r>
              <a:rPr lang="zh-CN" altLang="en-US" dirty="0"/>
              <a:t>条道路，并且安排一些形成回路的参观路线。如果一条道路被多条路线公用，那么这条路是冲突的；如果一条道路没在任何一个回路内，那么这条路是多余的</a:t>
            </a:r>
          </a:p>
          <a:p>
            <a:r>
              <a:rPr lang="zh-CN" altLang="en-US" dirty="0"/>
              <a:t>问分别有多少条有冲突的路和多余的路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HDU 3394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8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首先非多余的边很明显是桥，因为其不在任何一个回路中。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那么冲突边是多个回路共用的边，注意此处的回路是简单回路，那么考虑点</a:t>
            </a:r>
            <a:r>
              <a:rPr lang="en-US" altLang="zh-CN" dirty="0"/>
              <a:t>BCC</a:t>
            </a:r>
            <a:r>
              <a:rPr lang="zh-CN" altLang="en-US" dirty="0"/>
              <a:t>缩点建图，如果一个点</a:t>
            </a:r>
            <a:r>
              <a:rPr lang="en-US" altLang="zh-CN" dirty="0"/>
              <a:t>BCC</a:t>
            </a:r>
            <a:r>
              <a:rPr lang="zh-CN" altLang="en-US" dirty="0"/>
              <a:t>里的边数大于点数，那么其至少</a:t>
            </a:r>
            <a:r>
              <a:rPr lang="en-US" altLang="zh-CN" dirty="0"/>
              <a:t>2</a:t>
            </a:r>
            <a:r>
              <a:rPr lang="zh-CN" altLang="en-US" dirty="0"/>
              <a:t>个环，其中的所有边的都是冲突边。如果点数等于边数，那么只有一个大环，没有冲突变，而点</a:t>
            </a:r>
            <a:r>
              <a:rPr lang="en-US" altLang="zh-CN" dirty="0"/>
              <a:t>BCC</a:t>
            </a:r>
            <a:r>
              <a:rPr lang="zh-CN" altLang="en-US" dirty="0"/>
              <a:t>中不存在点数少于边数的情况。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398130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97200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zh-CN" altLang="zh-CN" dirty="0"/>
              <a:t>划分后的的的单元块有大环存在，但并不是每个点都在大环上。</a:t>
            </a:r>
          </a:p>
          <a:p>
            <a:pPr lvl="0"/>
            <a:r>
              <a:rPr lang="zh-CN" altLang="zh-CN" dirty="0"/>
              <a:t>对于边双联通分量，删除任意一边连通性不变，其中可能含有割点，且其中的环与环不保证有公共边，但一定至少有</a:t>
            </a:r>
            <a:r>
              <a:rPr lang="en-US" altLang="zh-CN" dirty="0"/>
              <a:t>1</a:t>
            </a:r>
            <a:r>
              <a:rPr lang="zh-CN" altLang="zh-CN" dirty="0"/>
              <a:t>个公共点 。</a:t>
            </a:r>
          </a:p>
          <a:p>
            <a:pPr lvl="0"/>
            <a:r>
              <a:rPr lang="zh-CN" altLang="zh-CN" dirty="0"/>
              <a:t>对于点双联通分量，删除任意一点连通性不变，其中不含桥，环与环必定含有公共边，且公共点至少两个，简单圈中的点一定属于同一个点</a:t>
            </a:r>
            <a:r>
              <a:rPr lang="en-US" altLang="zh-CN" dirty="0"/>
              <a:t>BCC</a:t>
            </a:r>
            <a:r>
              <a:rPr lang="zh-CN" altLang="zh-CN" dirty="0"/>
              <a:t>，一般题中所谓的环路（</a:t>
            </a:r>
            <a:r>
              <a:rPr lang="en-US" altLang="zh-CN" dirty="0"/>
              <a:t>circle</a:t>
            </a:r>
            <a:r>
              <a:rPr lang="zh-CN" altLang="zh-CN" dirty="0"/>
              <a:t>）是指简单圈。</a:t>
            </a:r>
          </a:p>
          <a:p>
            <a:pPr marL="109728" indent="0">
              <a:buNone/>
            </a:pPr>
            <a:endParaRPr lang="zh-CN" altLang="zh-CN" dirty="0"/>
          </a:p>
          <a:p>
            <a:r>
              <a:rPr lang="zh-CN" altLang="zh-CN" dirty="0"/>
              <a:t>对于缩点建图后，其结构如下：</a:t>
            </a:r>
          </a:p>
          <a:p>
            <a:pPr lvl="0"/>
            <a:r>
              <a:rPr lang="en-US" altLang="zh-CN" dirty="0"/>
              <a:t>SCC</a:t>
            </a:r>
            <a:r>
              <a:rPr lang="zh-CN" altLang="zh-CN" dirty="0"/>
              <a:t>缩点建图后，</a:t>
            </a:r>
            <a:r>
              <a:rPr lang="zh-CN" altLang="en-US" dirty="0"/>
              <a:t>是有向无环图。</a:t>
            </a:r>
            <a:endParaRPr lang="en-US" altLang="zh-CN" dirty="0"/>
          </a:p>
          <a:p>
            <a:pPr lvl="0"/>
            <a:r>
              <a:rPr lang="zh-CN" altLang="zh-CN" dirty="0"/>
              <a:t>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缩点建图后成森林，森林中的边都是桥。</a:t>
            </a:r>
          </a:p>
          <a:p>
            <a:pPr lvl="0"/>
            <a:r>
              <a:rPr lang="zh-CN" altLang="zh-CN" dirty="0"/>
              <a:t>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缩点建图后成森林，原来的点被保留，</a:t>
            </a:r>
            <a:r>
              <a:rPr lang="en-US" altLang="zh-CN" dirty="0"/>
              <a:t>BCC</a:t>
            </a:r>
            <a:r>
              <a:rPr lang="zh-CN" altLang="zh-CN" dirty="0"/>
              <a:t>与</a:t>
            </a:r>
            <a:r>
              <a:rPr lang="en-US" altLang="zh-CN" dirty="0"/>
              <a:t>BCC</a:t>
            </a:r>
            <a:r>
              <a:rPr lang="zh-CN" altLang="zh-CN" dirty="0"/>
              <a:t>之间必定经过割点，割点与割点不会直连，除了割点的原来的点只有一条边，且连着其属于的</a:t>
            </a:r>
            <a:r>
              <a:rPr lang="en-US" altLang="zh-CN" dirty="0"/>
              <a:t>BCC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联通分量就讲完啦，总结：</a:t>
            </a:r>
          </a:p>
        </p:txBody>
      </p:sp>
    </p:spTree>
    <p:extLst>
      <p:ext uri="{BB962C8B-B14F-4D97-AF65-F5344CB8AC3E}">
        <p14:creationId xmlns:p14="http://schemas.microsoft.com/office/powerpoint/2010/main" val="3026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6288" y="1556792"/>
            <a:ext cx="8638728" cy="18297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然后就是</a:t>
            </a:r>
            <a:r>
              <a:rPr lang="en-US" altLang="zh-CN" sz="4000" dirty="0"/>
              <a:t>LCA</a:t>
            </a:r>
            <a:endParaRPr lang="zh-CN" altLang="en-US" sz="4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LCA</a:t>
            </a:r>
            <a:r>
              <a:rPr lang="zh-CN" altLang="en-US" dirty="0"/>
              <a:t>？</a:t>
            </a:r>
            <a:r>
              <a:rPr lang="en-US" altLang="zh-CN" dirty="0"/>
              <a:t>LCA</a:t>
            </a:r>
            <a:r>
              <a:rPr lang="zh-CN" altLang="en-US" dirty="0"/>
              <a:t>就是所谓的树上最近公共祖先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03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示意图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141739" cy="306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 rot="11038315">
            <a:off x="4593002" y="4077072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1038315">
            <a:off x="6456418" y="4077071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292080" y="2348880"/>
            <a:ext cx="72008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）离线</a:t>
            </a:r>
            <a:r>
              <a:rPr lang="en-US" altLang="zh-CN" dirty="0" err="1"/>
              <a:t>Tarjan</a:t>
            </a:r>
            <a:r>
              <a:rPr lang="zh-CN" altLang="en-US" dirty="0"/>
              <a:t>（又是他，没错，这个人发明了超级多算法</a:t>
            </a:r>
            <a:r>
              <a:rPr lang="en-US" altLang="zh-CN" dirty="0"/>
              <a:t>..</a:t>
            </a:r>
            <a:r>
              <a:rPr lang="zh-CN" altLang="en-US" dirty="0"/>
              <a:t>）复杂度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）在线</a:t>
            </a:r>
            <a:r>
              <a:rPr lang="en-US" altLang="zh-CN" dirty="0"/>
              <a:t>ST</a:t>
            </a:r>
            <a:r>
              <a:rPr lang="zh-CN" altLang="en-US" dirty="0"/>
              <a:t>算法（这个比较烦，不推荐）复杂度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）树链剖分 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）倍增 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marL="109728" indent="0">
              <a:buNone/>
            </a:pPr>
            <a:endParaRPr lang="en-US" altLang="zh-CN" dirty="0"/>
          </a:p>
          <a:p>
            <a:r>
              <a:rPr lang="zh-CN" altLang="en-US" dirty="0"/>
              <a:t>离线</a:t>
            </a:r>
            <a:r>
              <a:rPr lang="en-US" altLang="zh-CN" dirty="0" err="1"/>
              <a:t>Tarjan</a:t>
            </a:r>
            <a:r>
              <a:rPr lang="zh-CN" altLang="en-US" dirty="0"/>
              <a:t>，在线的话推荐第</a:t>
            </a:r>
            <a:r>
              <a:rPr lang="en-US" altLang="zh-CN" dirty="0"/>
              <a:t>4</a:t>
            </a:r>
            <a:r>
              <a:rPr lang="zh-CN" altLang="en-US" dirty="0"/>
              <a:t>种写法。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LCA</a:t>
            </a:r>
            <a:r>
              <a:rPr lang="zh-CN" altLang="en-US" dirty="0"/>
              <a:t>的几种常见算法：</a:t>
            </a:r>
          </a:p>
        </p:txBody>
      </p:sp>
    </p:spTree>
    <p:extLst>
      <p:ext uri="{BB962C8B-B14F-4D97-AF65-F5344CB8AC3E}">
        <p14:creationId xmlns:p14="http://schemas.microsoft.com/office/powerpoint/2010/main" val="21188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/>
          <a:lstStyle/>
          <a:p>
            <a:r>
              <a:rPr lang="zh-CN" altLang="en-US" dirty="0"/>
              <a:t>强连通分量 （</a:t>
            </a:r>
            <a:r>
              <a:rPr lang="en-US" altLang="zh-CN" dirty="0"/>
              <a:t>SCC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双联通分量 （</a:t>
            </a:r>
            <a:r>
              <a:rPr lang="en-US" altLang="zh-CN" dirty="0"/>
              <a:t>BCC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具体又分为点双联通分量和边双连通分量。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pPr lvl="0">
              <a:buClr>
                <a:srgbClr val="2DA2BF"/>
              </a:buClr>
            </a:pPr>
            <a:r>
              <a:rPr lang="zh-CN" altLang="en-US" dirty="0">
                <a:solidFill>
                  <a:prstClr val="black"/>
                </a:solidFill>
              </a:rPr>
              <a:t>定义：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CN" dirty="0">
                <a:solidFill>
                  <a:prstClr val="black"/>
                </a:solidFill>
              </a:rPr>
              <a:t>SCC</a:t>
            </a:r>
            <a:r>
              <a:rPr lang="zh-CN" altLang="en-US" dirty="0">
                <a:solidFill>
                  <a:prstClr val="black"/>
                </a:solidFill>
              </a:rPr>
              <a:t>：有向图中任意两点能互相到达的连通块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zh-CN" altLang="en-US" dirty="0">
                <a:solidFill>
                  <a:prstClr val="black"/>
                </a:solidFill>
              </a:rPr>
              <a:t>点</a:t>
            </a:r>
            <a:r>
              <a:rPr lang="en-US" altLang="zh-CN" dirty="0">
                <a:solidFill>
                  <a:prstClr val="black"/>
                </a:solidFill>
              </a:rPr>
              <a:t>BCC</a:t>
            </a:r>
            <a:r>
              <a:rPr lang="zh-CN" altLang="en-US" dirty="0">
                <a:solidFill>
                  <a:prstClr val="black"/>
                </a:solidFill>
              </a:rPr>
              <a:t>：无向图中，删除任意点后仍然能联通的块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zh-CN" altLang="en-US" dirty="0">
                <a:solidFill>
                  <a:prstClr val="black"/>
                </a:solidFill>
              </a:rPr>
              <a:t>边</a:t>
            </a:r>
            <a:r>
              <a:rPr lang="en-US" altLang="zh-CN" dirty="0">
                <a:solidFill>
                  <a:prstClr val="black"/>
                </a:solidFill>
              </a:rPr>
              <a:t>BCC</a:t>
            </a:r>
            <a:r>
              <a:rPr lang="zh-CN" altLang="en-US" dirty="0">
                <a:solidFill>
                  <a:prstClr val="black"/>
                </a:solidFill>
              </a:rPr>
              <a:t>：无向图中，删除任意边后仍然能联通的块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连通分量（</a:t>
            </a:r>
            <a:r>
              <a:rPr lang="en-US" altLang="zh-CN" dirty="0"/>
              <a:t>Connected Component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94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所谓离线算法，是指首先读入所有的询问（求一次</a:t>
            </a:r>
            <a:r>
              <a:rPr lang="en-US" altLang="zh-CN" dirty="0"/>
              <a:t>LCA</a:t>
            </a:r>
            <a:r>
              <a:rPr lang="zh-CN" altLang="en-US" dirty="0"/>
              <a:t>叫做一次询问），然后重新组织查询处理顺序以便得到更高效的处理方法。</a:t>
            </a:r>
            <a:endParaRPr lang="en-US" altLang="zh-CN" dirty="0"/>
          </a:p>
          <a:p>
            <a:r>
              <a:rPr lang="fi-FI" altLang="zh-CN" dirty="0"/>
              <a:t>Tarjan</a:t>
            </a:r>
            <a:r>
              <a:rPr lang="zh-CN" altLang="fi-FI" dirty="0"/>
              <a:t>算法是基于并查集的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搜索到一个点</a:t>
            </a:r>
            <a:r>
              <a:rPr lang="en-US" altLang="zh-CN" dirty="0"/>
              <a:t>root</a:t>
            </a:r>
            <a:r>
              <a:rPr lang="zh-CN" altLang="en-US" dirty="0"/>
              <a:t>，设其为</a:t>
            </a:r>
            <a:r>
              <a:rPr lang="en-US" altLang="zh-CN" dirty="0"/>
              <a:t>LCA</a:t>
            </a:r>
            <a:r>
              <a:rPr lang="zh-CN" altLang="en-US" dirty="0"/>
              <a:t>，新建一个集合，每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完一个子树后，将其所有点并到当前集合中，再搜索下一个子树的时候，搜到一个点</a:t>
            </a:r>
            <a:r>
              <a:rPr lang="en-US" altLang="zh-CN" dirty="0"/>
              <a:t>x</a:t>
            </a:r>
            <a:r>
              <a:rPr lang="zh-CN" altLang="en-US" dirty="0"/>
              <a:t>，其询问的</a:t>
            </a:r>
            <a:r>
              <a:rPr lang="en-US" altLang="zh-CN" dirty="0"/>
              <a:t>y</a:t>
            </a:r>
            <a:r>
              <a:rPr lang="zh-CN" altLang="en-US" dirty="0"/>
              <a:t>已经在集合中，那么他们的</a:t>
            </a:r>
            <a:r>
              <a:rPr lang="en-US" altLang="zh-CN" dirty="0" err="1"/>
              <a:t>lca</a:t>
            </a:r>
            <a:r>
              <a:rPr lang="zh-CN" altLang="en-US" dirty="0"/>
              <a:t>就是</a:t>
            </a:r>
            <a:r>
              <a:rPr lang="en-US" altLang="zh-CN" dirty="0"/>
              <a:t>root 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算法求</a:t>
            </a:r>
            <a:r>
              <a:rPr lang="en-US" altLang="zh-CN" dirty="0"/>
              <a:t>LCA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45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672"/>
            <a:ext cx="3816424" cy="387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58112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搜索完</a:t>
            </a:r>
            <a:r>
              <a:rPr lang="en-US" altLang="zh-CN" dirty="0"/>
              <a:t>1,2,5,6</a:t>
            </a:r>
            <a:r>
              <a:rPr lang="zh-CN" altLang="en-US" dirty="0"/>
              <a:t>时，它们都并到了一个集合当中，那么询问（</a:t>
            </a:r>
            <a:r>
              <a:rPr lang="en-US" altLang="zh-CN" dirty="0"/>
              <a:t>7,2</a:t>
            </a:r>
            <a:r>
              <a:rPr lang="zh-CN" altLang="en-US" dirty="0"/>
              <a:t>）时发现</a:t>
            </a:r>
            <a:r>
              <a:rPr lang="en-US" altLang="zh-CN" dirty="0"/>
              <a:t>2</a:t>
            </a:r>
            <a:r>
              <a:rPr lang="zh-CN" altLang="en-US" dirty="0"/>
              <a:t>所在集合的父亲为</a:t>
            </a:r>
            <a:r>
              <a:rPr lang="en-US" altLang="zh-CN" dirty="0"/>
              <a:t>1</a:t>
            </a:r>
            <a:r>
              <a:rPr lang="zh-CN" altLang="en-US" dirty="0"/>
              <a:t>，那么其</a:t>
            </a:r>
            <a:r>
              <a:rPr lang="en-US" altLang="zh-CN" dirty="0"/>
              <a:t>LCA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3</a:t>
            </a:r>
            <a:r>
              <a:rPr lang="zh-CN" altLang="en-US" dirty="0"/>
              <a:t>这个子树搜索完毕的时候，将</a:t>
            </a:r>
            <a:r>
              <a:rPr lang="en-US" altLang="zh-CN" dirty="0"/>
              <a:t>3</a:t>
            </a:r>
            <a:r>
              <a:rPr lang="zh-CN" altLang="en-US" dirty="0"/>
              <a:t>所在的集合全部并到其父节点</a:t>
            </a:r>
            <a:r>
              <a:rPr lang="en-US" altLang="zh-CN" dirty="0"/>
              <a:t>1</a:t>
            </a:r>
            <a:r>
              <a:rPr lang="zh-CN" altLang="en-US" dirty="0"/>
              <a:t>中。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39752" y="1233225"/>
            <a:ext cx="3456384" cy="3168352"/>
            <a:chOff x="2195736" y="1340768"/>
            <a:chExt cx="3456384" cy="316835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95736" y="1340768"/>
              <a:ext cx="1512168" cy="30077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2195736" y="4348567"/>
              <a:ext cx="3456384" cy="1605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07904" y="1340768"/>
              <a:ext cx="1944216" cy="31683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/>
          <p:nvPr/>
        </p:nvCxnSpPr>
        <p:spPr>
          <a:xfrm flipV="1">
            <a:off x="3851920" y="836712"/>
            <a:ext cx="0" cy="39651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617894" y="1412776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73324" y="2349349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0263" y="2349349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02803" y="3284984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69106" y="3284984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620089" y="3933525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555341" y="3933525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59016" y="1511496"/>
            <a:ext cx="11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8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503" y="548680"/>
            <a:ext cx="8686800" cy="5976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x)//</a:t>
            </a:r>
            <a:r>
              <a:rPr lang="zh-CN" altLang="en-US" dirty="0"/>
              <a:t>这个是并查集找根函数，此处略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tarjan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u){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fa</a:t>
            </a:r>
            <a:r>
              <a:rPr lang="en-US" altLang="zh-CN" dirty="0"/>
              <a:t>[u]=u;</a:t>
            </a:r>
          </a:p>
          <a:p>
            <a:r>
              <a:rPr lang="en-US" altLang="zh-CN" dirty="0"/>
              <a:t>	for(i=head[u];~</a:t>
            </a:r>
            <a:r>
              <a:rPr lang="en-US" altLang="zh-CN" dirty="0" err="1"/>
              <a:t>i;i</a:t>
            </a:r>
            <a:r>
              <a:rPr lang="en-US" altLang="zh-CN" dirty="0"/>
              <a:t>=</a:t>
            </a:r>
            <a:r>
              <a:rPr lang="en-US" altLang="zh-CN" dirty="0" err="1"/>
              <a:t>ed</a:t>
            </a:r>
            <a:r>
              <a:rPr lang="en-US" altLang="zh-CN" dirty="0"/>
              <a:t>[i].next){ //</a:t>
            </a:r>
            <a:r>
              <a:rPr lang="zh-CN" altLang="en-US" dirty="0"/>
              <a:t>链式前向星写法</a:t>
            </a:r>
            <a:endParaRPr lang="en-US" altLang="zh-CN" dirty="0"/>
          </a:p>
          <a:p>
            <a:r>
              <a:rPr lang="en-US" altLang="zh-CN" dirty="0"/>
              <a:t>		v=</a:t>
            </a:r>
            <a:r>
              <a:rPr lang="en-US" altLang="zh-CN" dirty="0" err="1"/>
              <a:t>ed</a:t>
            </a:r>
            <a:r>
              <a:rPr lang="en-US" altLang="zh-CN" dirty="0"/>
              <a:t>[i].v;</a:t>
            </a:r>
          </a:p>
          <a:p>
            <a:r>
              <a:rPr lang="en-US" altLang="zh-CN" dirty="0"/>
              <a:t>		if(! </a:t>
            </a:r>
            <a:r>
              <a:rPr lang="en-US" altLang="zh-CN" dirty="0" err="1"/>
              <a:t>vis</a:t>
            </a:r>
            <a:r>
              <a:rPr lang="en-US" altLang="zh-CN" dirty="0"/>
              <a:t>[v]){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tarjan</a:t>
            </a:r>
            <a:r>
              <a:rPr lang="en-US" altLang="zh-CN" dirty="0"/>
              <a:t>(v);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fa</a:t>
            </a:r>
            <a:r>
              <a:rPr lang="en-US" altLang="zh-CN" dirty="0"/>
              <a:t>[v]=u; //</a:t>
            </a:r>
            <a:r>
              <a:rPr lang="zh-CN" altLang="en-US" dirty="0"/>
              <a:t>将此点所在集合并到父节点</a:t>
            </a:r>
            <a:endParaRPr lang="en-US" altLang="zh-CN" dirty="0"/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vis</a:t>
            </a:r>
            <a:r>
              <a:rPr lang="en-US" altLang="zh-CN" dirty="0"/>
              <a:t>[u]=1;</a:t>
            </a:r>
          </a:p>
          <a:p>
            <a:r>
              <a:rPr lang="en-US" altLang="zh-CN" dirty="0"/>
              <a:t>	for(i=1;i&lt;=</a:t>
            </a:r>
            <a:r>
              <a:rPr lang="en-US" altLang="zh-CN" dirty="0" err="1"/>
              <a:t>m;i</a:t>
            </a:r>
            <a:r>
              <a:rPr lang="en-US" altLang="zh-CN" dirty="0"/>
              <a:t>++){ //</a:t>
            </a:r>
            <a:r>
              <a:rPr lang="zh-CN" altLang="en-US" dirty="0"/>
              <a:t>处理此点的询问</a:t>
            </a:r>
            <a:endParaRPr lang="en-US" altLang="zh-CN" dirty="0"/>
          </a:p>
          <a:p>
            <a:r>
              <a:rPr lang="en-US" altLang="zh-CN" dirty="0"/>
              <a:t>	   if(u is from &amp;&amp; </a:t>
            </a:r>
            <a:r>
              <a:rPr lang="en-US" altLang="zh-CN" dirty="0" err="1"/>
              <a:t>vis</a:t>
            </a:r>
            <a:r>
              <a:rPr lang="en-US" altLang="zh-CN" dirty="0"/>
              <a:t>[ask[i].to])ask[i].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getf</a:t>
            </a:r>
            <a:r>
              <a:rPr lang="en-US" altLang="zh-CN" dirty="0"/>
              <a:t>(ask[i].to);</a:t>
            </a:r>
          </a:p>
          <a:p>
            <a:r>
              <a:rPr lang="en-US" altLang="zh-CN" dirty="0"/>
              <a:t>	   if(u is to &amp;&amp; </a:t>
            </a:r>
            <a:r>
              <a:rPr lang="en-US" altLang="zh-CN" dirty="0" err="1"/>
              <a:t>vis</a:t>
            </a:r>
            <a:r>
              <a:rPr lang="en-US" altLang="zh-CN" dirty="0"/>
              <a:t>[ask[i].from])ask[i].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getf</a:t>
            </a:r>
            <a:r>
              <a:rPr lang="en-US" altLang="zh-CN" dirty="0"/>
              <a:t>(ask[i].from);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-26377"/>
            <a:ext cx="8064896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972116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 err="1"/>
              <a:t>dep</a:t>
            </a:r>
            <a:r>
              <a:rPr lang="en-US" altLang="zh-CN" dirty="0"/>
              <a:t>[X]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点在树上的深度，</a:t>
            </a:r>
            <a:r>
              <a:rPr lang="en-US" altLang="zh-CN" dirty="0"/>
              <a:t>f[i][j]</a:t>
            </a:r>
            <a:r>
              <a:rPr lang="zh-CN" altLang="en-US" dirty="0"/>
              <a:t>是从</a:t>
            </a:r>
            <a:r>
              <a:rPr lang="en-US" altLang="zh-CN" dirty="0"/>
              <a:t>i</a:t>
            </a:r>
            <a:r>
              <a:rPr lang="zh-CN" altLang="en-US" dirty="0"/>
              <a:t>点出发，向上走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j</a:t>
            </a:r>
            <a:r>
              <a:rPr lang="zh-CN" altLang="en-US" dirty="0"/>
              <a:t>次步后的点。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f[i][0]=i;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rep(</a:t>
            </a:r>
            <a:r>
              <a:rPr lang="en-US" altLang="zh-CN" dirty="0" err="1">
                <a:solidFill>
                  <a:schemeClr val="accent2"/>
                </a:solidFill>
              </a:rPr>
              <a:t>i,a,b</a:t>
            </a:r>
            <a:r>
              <a:rPr lang="en-US" altLang="zh-CN" dirty="0">
                <a:solidFill>
                  <a:schemeClr val="accent2"/>
                </a:solidFill>
              </a:rPr>
              <a:t>) for(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i=</a:t>
            </a:r>
            <a:r>
              <a:rPr lang="en-US" altLang="zh-CN" dirty="0" err="1">
                <a:solidFill>
                  <a:schemeClr val="accent2"/>
                </a:solidFill>
              </a:rPr>
              <a:t>a;i</a:t>
            </a:r>
            <a:r>
              <a:rPr lang="en-US" altLang="zh-CN" dirty="0">
                <a:solidFill>
                  <a:schemeClr val="accent2"/>
                </a:solidFill>
              </a:rPr>
              <a:t>&lt;=</a:t>
            </a:r>
            <a:r>
              <a:rPr lang="en-US" altLang="zh-CN" dirty="0" err="1">
                <a:solidFill>
                  <a:schemeClr val="accent2"/>
                </a:solidFill>
              </a:rPr>
              <a:t>b;i</a:t>
            </a:r>
            <a:r>
              <a:rPr lang="en-US" altLang="zh-CN" dirty="0">
                <a:solidFill>
                  <a:schemeClr val="accent2"/>
                </a:solidFill>
              </a:rPr>
              <a:t>++)</a:t>
            </a:r>
          </a:p>
          <a:p>
            <a:r>
              <a:rPr lang="en-US" altLang="zh-CN" dirty="0"/>
              <a:t>r</a:t>
            </a:r>
            <a:r>
              <a:rPr lang="en-US" altLang="zh-CN" sz="2800" dirty="0"/>
              <a:t>ep</a:t>
            </a:r>
            <a:r>
              <a:rPr lang="en-US" altLang="zh-CN" dirty="0"/>
              <a:t>(k,1,16) //</a:t>
            </a:r>
            <a:r>
              <a:rPr lang="zh-CN" altLang="en-US" dirty="0"/>
              <a:t>假设</a:t>
            </a:r>
            <a:r>
              <a:rPr lang="en-US" altLang="zh-CN" dirty="0"/>
              <a:t>10W</a:t>
            </a:r>
            <a:r>
              <a:rPr lang="zh-CN" altLang="en-US" dirty="0"/>
              <a:t>个点</a:t>
            </a:r>
            <a:endParaRPr lang="en-US" altLang="zh-CN" dirty="0"/>
          </a:p>
          <a:p>
            <a:r>
              <a:rPr lang="en-US" altLang="zh-CN" dirty="0"/>
              <a:t>rep(i,1,n)f[i][k]=f[f[i][k-1]][k-1]; //</a:t>
            </a:r>
            <a:r>
              <a:rPr lang="zh-CN" altLang="en-US" dirty="0"/>
              <a:t>处理</a:t>
            </a:r>
            <a:r>
              <a:rPr lang="en-US" altLang="zh-CN" dirty="0"/>
              <a:t>f</a:t>
            </a:r>
            <a:r>
              <a:rPr lang="zh-CN" altLang="en-US" dirty="0"/>
              <a:t>数组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倍增求</a:t>
            </a:r>
            <a:r>
              <a:rPr lang="en-US" altLang="zh-CN" dirty="0"/>
              <a:t>LCA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091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pPr marL="109728" indent="0">
              <a:buNone/>
            </a:pPr>
            <a:r>
              <a:rPr lang="en-US" altLang="zh-CN" dirty="0"/>
              <a:t>    if(</a:t>
            </a:r>
            <a:r>
              <a:rPr lang="en-US" altLang="zh-CN" dirty="0" err="1"/>
              <a:t>dep</a:t>
            </a:r>
            <a:r>
              <a:rPr lang="en-US" altLang="zh-CN" dirty="0"/>
              <a:t>[x]&lt;</a:t>
            </a:r>
            <a:r>
              <a:rPr lang="en-US" altLang="zh-CN" dirty="0" err="1"/>
              <a:t>dep</a:t>
            </a:r>
            <a:r>
              <a:rPr lang="en-US" altLang="zh-CN" dirty="0"/>
              <a:t>[y])swap(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令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为深度较深的点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drep</a:t>
            </a:r>
            <a:r>
              <a:rPr lang="en-US" altLang="zh-CN" dirty="0"/>
              <a:t>(i,16,0)if(</a:t>
            </a:r>
            <a:r>
              <a:rPr lang="en-US" altLang="zh-CN" dirty="0" err="1"/>
              <a:t>dep</a:t>
            </a:r>
            <a:r>
              <a:rPr lang="en-US" altLang="zh-CN" dirty="0"/>
              <a:t>[f[x][i]]&gt;=</a:t>
            </a:r>
            <a:r>
              <a:rPr lang="en-US" altLang="zh-CN" dirty="0" err="1"/>
              <a:t>dep</a:t>
            </a:r>
            <a:r>
              <a:rPr lang="en-US" altLang="zh-CN" dirty="0"/>
              <a:t>[y])x=f[x][i];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让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向上走到与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同一深度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zh-CN" dirty="0"/>
              <a:t>    if(x==y)return x;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如果直接是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lca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，直接返回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drep</a:t>
            </a:r>
            <a:r>
              <a:rPr lang="en-US" altLang="zh-CN" dirty="0"/>
              <a:t>(i,16,0)if(f[x][i]!=f[y][i])x=f[x][i],y=f[y][i];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同时向上走，直到父节点相同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zh-CN" dirty="0"/>
              <a:t>    return f[x][0];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返回父节点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922114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5053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先来直观感受下：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G1</a:t>
            </a:r>
            <a:r>
              <a:rPr lang="zh-CN" altLang="en-US" dirty="0"/>
              <a:t>是强连通，</a:t>
            </a:r>
            <a:r>
              <a:rPr lang="en-US" altLang="zh-CN" dirty="0"/>
              <a:t>G2</a:t>
            </a:r>
            <a:r>
              <a:rPr lang="zh-CN" altLang="en-US" dirty="0"/>
              <a:t>不是强连通，因为</a:t>
            </a:r>
            <a:r>
              <a:rPr lang="en-US" altLang="zh-CN" dirty="0"/>
              <a:t>G2</a:t>
            </a:r>
            <a:r>
              <a:rPr lang="zh-CN" altLang="en-US" dirty="0"/>
              <a:t>中，点</a:t>
            </a:r>
            <a:r>
              <a:rPr lang="en-US" altLang="zh-CN" dirty="0"/>
              <a:t>2</a:t>
            </a:r>
            <a:r>
              <a:rPr lang="zh-CN" altLang="en-US" dirty="0"/>
              <a:t>不能到点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 </a:t>
            </a:r>
            <a:r>
              <a:rPr lang="en-US" altLang="zh-CN" dirty="0"/>
              <a:t>SCC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386268" cy="216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6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缩点就是把分量中的点和边用一个点来表示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强连通分量缩点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" y="2148887"/>
            <a:ext cx="3617876" cy="353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77" y="3103240"/>
            <a:ext cx="2448271" cy="169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139952" y="3915136"/>
            <a:ext cx="1080120" cy="0"/>
          </a:xfrm>
          <a:prstGeom prst="straightConnector1">
            <a:avLst/>
          </a:prstGeom>
          <a:ln w="127000"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0128" y="554468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可以发现，</a:t>
            </a:r>
            <a:r>
              <a:rPr lang="en-US" altLang="zh-CN" sz="2800" dirty="0"/>
              <a:t>SCC</a:t>
            </a:r>
            <a:r>
              <a:rPr lang="zh-CN" altLang="en-US" sz="2800" dirty="0"/>
              <a:t>缩点之后是一个</a:t>
            </a:r>
            <a:r>
              <a:rPr lang="zh-CN" altLang="en-US" sz="2800" b="1" dirty="0">
                <a:solidFill>
                  <a:srgbClr val="FF0000"/>
                </a:solidFill>
              </a:rPr>
              <a:t>有向无环图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7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本质上就是</a:t>
            </a:r>
            <a:r>
              <a:rPr lang="en-US" altLang="zh-CN" dirty="0"/>
              <a:t>DFS</a:t>
            </a:r>
          </a:p>
          <a:p>
            <a:r>
              <a:rPr lang="zh-CN" altLang="en-US" dirty="0"/>
              <a:t>需要在</a:t>
            </a:r>
            <a:r>
              <a:rPr lang="en-US" altLang="zh-CN" dirty="0"/>
              <a:t>dfs</a:t>
            </a:r>
            <a:r>
              <a:rPr lang="zh-CN" altLang="en-US" dirty="0"/>
              <a:t>的时候记录</a:t>
            </a:r>
            <a:r>
              <a:rPr lang="en-US" altLang="zh-CN" dirty="0"/>
              <a:t>2</a:t>
            </a:r>
            <a:r>
              <a:rPr lang="zh-CN" altLang="en-US" dirty="0"/>
              <a:t>个数组：</a:t>
            </a:r>
            <a:r>
              <a:rPr lang="en-US" altLang="zh-CN" dirty="0"/>
              <a:t>dfn[]</a:t>
            </a:r>
            <a:r>
              <a:rPr lang="zh-CN" altLang="en-US" dirty="0"/>
              <a:t>，</a:t>
            </a:r>
            <a:r>
              <a:rPr lang="en-US" altLang="zh-CN" dirty="0"/>
              <a:t>low[]</a:t>
            </a:r>
          </a:p>
          <a:p>
            <a:r>
              <a:rPr lang="en-US" altLang="zh-CN" dirty="0"/>
              <a:t>dfn[x]</a:t>
            </a:r>
            <a:r>
              <a:rPr lang="zh-CN" altLang="en-US" dirty="0"/>
              <a:t>代表</a:t>
            </a:r>
            <a:r>
              <a:rPr lang="en-US" altLang="zh-CN" dirty="0"/>
              <a:t>x</a:t>
            </a:r>
            <a:r>
              <a:rPr lang="zh-CN" altLang="en-US" dirty="0"/>
              <a:t>点</a:t>
            </a:r>
            <a:r>
              <a:rPr lang="en-US" altLang="zh-CN" dirty="0"/>
              <a:t>dfs</a:t>
            </a:r>
            <a:r>
              <a:rPr lang="zh-CN" altLang="en-US" dirty="0"/>
              <a:t>到的时间，即时间戳，可知在同一个</a:t>
            </a:r>
            <a:r>
              <a:rPr lang="en-US" altLang="zh-CN" dirty="0"/>
              <a:t>dfs</a:t>
            </a:r>
            <a:r>
              <a:rPr lang="zh-CN" altLang="en-US" dirty="0"/>
              <a:t>树的子树中，</a:t>
            </a:r>
            <a:r>
              <a:rPr lang="en-US" altLang="zh-CN" dirty="0"/>
              <a:t>dfn[x]</a:t>
            </a:r>
            <a:r>
              <a:rPr lang="zh-CN" altLang="en-US" dirty="0"/>
              <a:t>越小，</a:t>
            </a:r>
            <a:r>
              <a:rPr lang="zh-CN" altLang="en-US"/>
              <a:t>则其越浅</a:t>
            </a:r>
            <a:endParaRPr lang="en-US" altLang="zh-CN" dirty="0"/>
          </a:p>
          <a:p>
            <a:r>
              <a:rPr lang="en-US" altLang="zh-CN" dirty="0"/>
              <a:t>low[x]</a:t>
            </a:r>
            <a:r>
              <a:rPr lang="zh-CN" altLang="en-US" dirty="0"/>
              <a:t>代表在</a:t>
            </a:r>
            <a:r>
              <a:rPr lang="en-US" altLang="zh-CN" dirty="0"/>
              <a:t>dfs</a:t>
            </a:r>
            <a:r>
              <a:rPr lang="zh-CN" altLang="en-US" dirty="0"/>
              <a:t>树中，此点以及其后代指出去的边，能返回到的最浅的点的时间戳。</a:t>
            </a:r>
            <a:endParaRPr lang="en-US" altLang="zh-CN" dirty="0"/>
          </a:p>
          <a:p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Tarjan</a:t>
            </a:r>
            <a:r>
              <a:rPr lang="zh-CN" altLang="en-US" dirty="0"/>
              <a:t>算法求强连通分量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19934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6551"/>
            <a:ext cx="3617876" cy="353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组合 78"/>
          <p:cNvGrpSpPr/>
          <p:nvPr/>
        </p:nvGrpSpPr>
        <p:grpSpPr>
          <a:xfrm>
            <a:off x="4965901" y="1586114"/>
            <a:ext cx="3054279" cy="3977338"/>
            <a:chOff x="4767589" y="1552061"/>
            <a:chExt cx="3054279" cy="3977338"/>
          </a:xfrm>
        </p:grpSpPr>
        <p:sp>
          <p:nvSpPr>
            <p:cNvPr id="5" name="椭圆 4"/>
            <p:cNvSpPr/>
            <p:nvPr/>
          </p:nvSpPr>
          <p:spPr>
            <a:xfrm>
              <a:off x="6562043" y="155206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736032" y="220799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359123" y="309316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767589" y="408990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327210" y="407155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64668" y="507219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3"/>
              <a:endCxn id="6" idx="7"/>
            </p:cNvCxnSpPr>
            <p:nvPr/>
          </p:nvCxnSpPr>
          <p:spPr>
            <a:xfrm flipH="1">
              <a:off x="6126277" y="1942306"/>
              <a:ext cx="502721" cy="3326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0"/>
            </p:cNvCxnSpPr>
            <p:nvPr/>
          </p:nvCxnSpPr>
          <p:spPr>
            <a:xfrm flipH="1">
              <a:off x="5587723" y="2598240"/>
              <a:ext cx="215264" cy="4949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8" idx="0"/>
            </p:cNvCxnSpPr>
            <p:nvPr/>
          </p:nvCxnSpPr>
          <p:spPr>
            <a:xfrm flipH="1">
              <a:off x="4996189" y="3483413"/>
              <a:ext cx="429889" cy="606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9" idx="1"/>
            </p:cNvCxnSpPr>
            <p:nvPr/>
          </p:nvCxnSpPr>
          <p:spPr>
            <a:xfrm>
              <a:off x="5749368" y="3483413"/>
              <a:ext cx="644797" cy="655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5"/>
              <a:endCxn id="10" idx="1"/>
            </p:cNvCxnSpPr>
            <p:nvPr/>
          </p:nvCxnSpPr>
          <p:spPr>
            <a:xfrm>
              <a:off x="6717455" y="4461804"/>
              <a:ext cx="714168" cy="6773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69005" y="1639929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32948" y="2247696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72318" y="3114081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75254" y="4157524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77637" y="4133838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52320" y="5147900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23528" y="1601733"/>
            <a:ext cx="3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07567" y="176282"/>
            <a:ext cx="241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黑色数字代表</a:t>
            </a:r>
            <a:r>
              <a:rPr lang="en-US" altLang="zh-CN" dirty="0"/>
              <a:t>dfn[]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红色数字代表</a:t>
            </a:r>
            <a:r>
              <a:rPr lang="en-US" altLang="zh-CN" dirty="0">
                <a:solidFill>
                  <a:schemeClr val="accent2"/>
                </a:solidFill>
              </a:rPr>
              <a:t>low[]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25522" y="2303503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04784" y="317115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43916" y="421182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02167" y="412652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172400" y="5150186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348557" y="317115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98516" y="4212162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84120" y="5147860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93553" y="4149546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07708" y="2262961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596336" y="1619508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95" name="肘形连接符 94"/>
          <p:cNvCxnSpPr>
            <a:stCxn id="7" idx="2"/>
            <a:endCxn id="5" idx="1"/>
          </p:cNvCxnSpPr>
          <p:nvPr/>
        </p:nvCxnSpPr>
        <p:spPr>
          <a:xfrm rot="10800000" flipH="1">
            <a:off x="5557434" y="1653069"/>
            <a:ext cx="1269875" cy="1702752"/>
          </a:xfrm>
          <a:prstGeom prst="bentConnector4">
            <a:avLst>
              <a:gd name="adj1" fmla="val -18002"/>
              <a:gd name="adj2" fmla="val 117357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10" idx="6"/>
            <a:endCxn id="9" idx="0"/>
          </p:cNvCxnSpPr>
          <p:nvPr/>
        </p:nvCxnSpPr>
        <p:spPr>
          <a:xfrm flipH="1" flipV="1">
            <a:off x="6754122" y="4105612"/>
            <a:ext cx="1266058" cy="1229240"/>
          </a:xfrm>
          <a:prstGeom prst="bentConnector4">
            <a:avLst>
              <a:gd name="adj1" fmla="val -18056"/>
              <a:gd name="adj2" fmla="val 118597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" idx="4"/>
            <a:endCxn id="8" idx="2"/>
          </p:cNvCxnSpPr>
          <p:nvPr/>
        </p:nvCxnSpPr>
        <p:spPr>
          <a:xfrm rot="5400000" flipH="1">
            <a:off x="4965901" y="4352557"/>
            <a:ext cx="228600" cy="228600"/>
          </a:xfrm>
          <a:prstGeom prst="bentConnector4">
            <a:avLst>
              <a:gd name="adj1" fmla="val -100000"/>
              <a:gd name="adj2" fmla="val 2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DFS</a:t>
            </a:r>
            <a:r>
              <a:rPr lang="zh-CN" altLang="en-US" dirty="0"/>
              <a:t>的过程中，维护</a:t>
            </a:r>
            <a:r>
              <a:rPr lang="en-US" altLang="zh-CN" dirty="0"/>
              <a:t>dfn[]</a:t>
            </a:r>
            <a:r>
              <a:rPr lang="zh-CN" altLang="en-US" dirty="0"/>
              <a:t>和</a:t>
            </a:r>
            <a:r>
              <a:rPr lang="en-US" altLang="zh-CN" dirty="0"/>
              <a:t>low[]</a:t>
            </a:r>
            <a:r>
              <a:rPr lang="zh-CN" altLang="en-US" dirty="0"/>
              <a:t>，那么当搜索到一个点</a:t>
            </a:r>
            <a:r>
              <a:rPr lang="en-US" altLang="zh-CN" dirty="0"/>
              <a:t>x</a:t>
            </a:r>
            <a:r>
              <a:rPr lang="zh-CN" altLang="en-US" dirty="0"/>
              <a:t>，其</a:t>
            </a:r>
            <a:r>
              <a:rPr lang="en-US" altLang="zh-CN" dirty="0"/>
              <a:t>dfn[x]==low[x]</a:t>
            </a:r>
            <a:r>
              <a:rPr lang="zh-CN" altLang="en-US" dirty="0"/>
              <a:t>，那么说明此点在</a:t>
            </a:r>
            <a:r>
              <a:rPr lang="en-US" altLang="zh-CN" dirty="0"/>
              <a:t>dfs</a:t>
            </a:r>
            <a:r>
              <a:rPr lang="zh-CN" altLang="en-US" dirty="0"/>
              <a:t>树中，后代不能找到更浅的点，那么此点及其后代构成一个</a:t>
            </a:r>
            <a:r>
              <a:rPr lang="en-US" altLang="zh-CN" dirty="0"/>
              <a:t>SCC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具体的，我们用</a:t>
            </a:r>
            <a:r>
              <a:rPr lang="en-US" altLang="zh-CN" dirty="0"/>
              <a:t>dfs+</a:t>
            </a:r>
            <a:r>
              <a:rPr lang="zh-CN" altLang="en-US" dirty="0"/>
              <a:t>栈就可以轻松维护啦。</a:t>
            </a:r>
            <a:endParaRPr lang="en-US" altLang="zh-CN" dirty="0"/>
          </a:p>
          <a:p>
            <a:r>
              <a:rPr lang="zh-CN" altLang="en-US" dirty="0"/>
              <a:t>栈用来维护一个</a:t>
            </a:r>
            <a:r>
              <a:rPr lang="en-US" altLang="zh-CN" dirty="0" err="1"/>
              <a:t>scc</a:t>
            </a:r>
            <a:r>
              <a:rPr lang="zh-CN" altLang="en-US" dirty="0"/>
              <a:t>中有哪些点。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Tarjan</a:t>
            </a:r>
            <a:r>
              <a:rPr lang="zh-CN" altLang="en-US" dirty="0"/>
              <a:t>算法求强连通分量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11041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483488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95" y="476671"/>
            <a:ext cx="7396285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10734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#define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gson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i,root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for(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i=head[root];~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i;i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[i].next)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7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</TotalTime>
  <Words>2490</Words>
  <Application>Microsoft Office PowerPoint</Application>
  <PresentationFormat>全屏显示(4:3)</PresentationFormat>
  <Paragraphs>223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宋体</vt:lpstr>
      <vt:lpstr>Calibri</vt:lpstr>
      <vt:lpstr>Lucida Sans Unicode</vt:lpstr>
      <vt:lpstr>Verdana</vt:lpstr>
      <vt:lpstr>Wingdings 2</vt:lpstr>
      <vt:lpstr>Wingdings 3</vt:lpstr>
      <vt:lpstr>聚合</vt:lpstr>
      <vt:lpstr>连通分量 &amp; LCA</vt:lpstr>
      <vt:lpstr>在这之前</vt:lpstr>
      <vt:lpstr>连通分量（Connected Component）</vt:lpstr>
      <vt:lpstr>强连通分量 SCC</vt:lpstr>
      <vt:lpstr>强连通分量缩点</vt:lpstr>
      <vt:lpstr>Tarjan算法求强连通分量</vt:lpstr>
      <vt:lpstr>PowerPoint 演示文稿</vt:lpstr>
      <vt:lpstr>Tarjan算法求强连通分量</vt:lpstr>
      <vt:lpstr>代码</vt:lpstr>
      <vt:lpstr>缩点后重建图</vt:lpstr>
      <vt:lpstr>例题：POJ 1236</vt:lpstr>
      <vt:lpstr>思路</vt:lpstr>
      <vt:lpstr>边双联通分量</vt:lpstr>
      <vt:lpstr>边BCC缩点建图</vt:lpstr>
      <vt:lpstr>Tarjan求边BCC分量</vt:lpstr>
      <vt:lpstr>代码</vt:lpstr>
      <vt:lpstr>例题 POJ 3177</vt:lpstr>
      <vt:lpstr>思路</vt:lpstr>
      <vt:lpstr>点双联通分量</vt:lpstr>
      <vt:lpstr>点BCC缩点建图</vt:lpstr>
      <vt:lpstr>Tarjan求点BCC分量</vt:lpstr>
      <vt:lpstr>代码比较长，分2个PPT</vt:lpstr>
      <vt:lpstr> </vt:lpstr>
      <vt:lpstr>例题 HDU 3394</vt:lpstr>
      <vt:lpstr>思路</vt:lpstr>
      <vt:lpstr>联通分量就讲完啦，总结：</vt:lpstr>
      <vt:lpstr>然后就是LCA</vt:lpstr>
      <vt:lpstr>示意图</vt:lpstr>
      <vt:lpstr>求LCA的几种常见算法：</vt:lpstr>
      <vt:lpstr>Tarjan算法求LCA</vt:lpstr>
      <vt:lpstr> </vt:lpstr>
      <vt:lpstr>代码</vt:lpstr>
      <vt:lpstr>倍增求LCA</vt:lpstr>
      <vt:lpstr>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连通分量 &amp; LCA &amp;最小树形图 </dc:title>
  <dc:creator>Aliange</dc:creator>
  <cp:lastModifiedBy>acm-1</cp:lastModifiedBy>
  <cp:revision>25</cp:revision>
  <dcterms:created xsi:type="dcterms:W3CDTF">2016-07-18T12:06:21Z</dcterms:created>
  <dcterms:modified xsi:type="dcterms:W3CDTF">2018-07-23T12:58:54Z</dcterms:modified>
</cp:coreProperties>
</file>