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2" r:id="rId5"/>
    <p:sldId id="263" r:id="rId6"/>
    <p:sldId id="261" r:id="rId7"/>
    <p:sldId id="258" r:id="rId8"/>
    <p:sldId id="264" r:id="rId9"/>
    <p:sldId id="266" r:id="rId10"/>
    <p:sldId id="267" r:id="rId11"/>
    <p:sldId id="270"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fld id="{5DD9EC79-41E1-4692-A0FB-07B140A2398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9893639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fld id="{8A7EA48B-EA02-4953-85CC-803086484AD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830333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1"/>
            <a:ext cx="2669116" cy="6003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1"/>
            <a:ext cx="7806267" cy="60039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fld id="{D83F7372-60D0-4F0B-A7F9-049D3AA19EE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5840264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676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341439"/>
            <a:ext cx="52324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341439"/>
            <a:ext cx="52324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fld id="{AF877277-83F3-424D-AACF-4955E1E62F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805168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6233" y="304801"/>
            <a:ext cx="10668000" cy="6762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55651" y="1341438"/>
            <a:ext cx="5232400" cy="2406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1251" y="1341438"/>
            <a:ext cx="5232400" cy="2406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55651" y="3900489"/>
            <a:ext cx="5232400" cy="240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1251" y="3900489"/>
            <a:ext cx="5232400" cy="240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fld id="{AD53E6CE-2982-4895-A40F-BCB8E3E879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33686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fld id="{FE104651-AB07-426E-8587-04AD6A19074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827669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fld id="{25C8FFB2-C1AE-4696-BE7B-C9237D71B6D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31230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341439"/>
            <a:ext cx="52324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341439"/>
            <a:ext cx="5232400" cy="4967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fld id="{BC2E72AD-1E5B-49FD-8F7D-23F410BB86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3963868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fld id="{94F0CE13-A624-4FC8-9A52-A6645321F8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709107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fld id="{67325021-31CE-4C59-B424-86B35641B2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5348413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fld id="{242B2189-E482-4ECB-90E0-23F0118D51F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5251318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fld id="{500D0DA9-85DB-4F76-A52C-6685E40FBC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10996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fld id="{8BB38621-DEC1-4C98-8D5C-94DB6CE6B26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534038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66233" y="304801"/>
            <a:ext cx="10668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755651" y="1341439"/>
            <a:ext cx="10668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日期占位符 3"/>
          <p:cNvSpPr>
            <a:spLocks noGrp="1" noChangeArrowheads="1"/>
          </p:cNvSpPr>
          <p:nvPr>
            <p:ph type="dt" sz="half" idx="2"/>
          </p:nvPr>
        </p:nvSpPr>
        <p:spPr bwMode="auto">
          <a:xfrm>
            <a:off x="812800" y="6245225"/>
            <a:ext cx="2641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Verdana" panose="020B0604030504040204" pitchFamily="34" charset="0"/>
              </a:defRPr>
            </a:lvl1pPr>
          </a:lstStyle>
          <a:p>
            <a:pPr fontAlgn="base">
              <a:spcBef>
                <a:spcPct val="0"/>
              </a:spcBef>
              <a:spcAft>
                <a:spcPct val="0"/>
              </a:spcAft>
              <a:defRPr/>
            </a:pPr>
            <a:endParaRPr lang="en-US">
              <a:solidFill>
                <a:srgbClr val="000000"/>
              </a:solidFill>
              <a:ea typeface="宋体" panose="02010600030101010101" pitchFamily="2" charset="-122"/>
            </a:endParaRPr>
          </a:p>
        </p:txBody>
      </p:sp>
      <p:sp>
        <p:nvSpPr>
          <p:cNvPr id="3077" name="页脚占位符 4"/>
          <p:cNvSpPr>
            <a:spLocks noGrp="1" noChangeArrowheads="1"/>
          </p:cNvSpPr>
          <p:nvPr>
            <p:ph type="ftr" sz="quarter" idx="3"/>
          </p:nvPr>
        </p:nvSpPr>
        <p:spPr bwMode="auto">
          <a:xfrm>
            <a:off x="9588501" y="6381750"/>
            <a:ext cx="2603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Verdana" panose="020B0604030504040204" pitchFamily="34" charset="0"/>
              </a:defRPr>
            </a:lvl1pPr>
          </a:lstStyle>
          <a:p>
            <a:pPr fontAlgn="base">
              <a:spcBef>
                <a:spcPct val="0"/>
              </a:spcBef>
              <a:spcAft>
                <a:spcPct val="0"/>
              </a:spcAft>
              <a:defRPr/>
            </a:pPr>
            <a:fld id="{E7947FB1-5D7B-475C-A41D-74C9BAAAF03C}" type="slidenum">
              <a:rPr lang="en-US">
                <a:solidFill>
                  <a:srgbClr val="000000"/>
                </a:solidFill>
                <a:ea typeface="宋体" panose="02010600030101010101" pitchFamily="2" charset="-122"/>
              </a:rPr>
              <a:pPr fontAlgn="base">
                <a:spcBef>
                  <a:spcPct val="0"/>
                </a:spcBef>
                <a:spcAft>
                  <a:spcPct val="0"/>
                </a:spcAft>
                <a:defRPr/>
              </a:pPr>
              <a:t>‹#›</a:t>
            </a:fld>
            <a:endParaRPr lang="en-US">
              <a:solidFill>
                <a:srgbClr val="000000"/>
              </a:solidFill>
              <a:ea typeface="宋体" panose="02010600030101010101" pitchFamily="2" charset="-122"/>
            </a:endParaRPr>
          </a:p>
        </p:txBody>
      </p:sp>
    </p:spTree>
    <p:extLst>
      <p:ext uri="{BB962C8B-B14F-4D97-AF65-F5344CB8AC3E}">
        <p14:creationId xmlns:p14="http://schemas.microsoft.com/office/powerpoint/2010/main" val="494234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hf sldNum="0" hdr="0" dt="0"/>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49"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kern="1200">
          <a:solidFill>
            <a:srgbClr val="0033CC"/>
          </a:solidFill>
          <a:latin typeface="+mn-lt"/>
          <a:ea typeface="+mn-ea"/>
          <a:cs typeface="+mn-cs"/>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kern="1200">
          <a:solidFill>
            <a:srgbClr val="009900"/>
          </a:solidFill>
          <a:latin typeface="+mn-lt"/>
          <a:ea typeface="+mn-ea"/>
          <a:cs typeface="+mn-cs"/>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Splay%20Tree/&#26700;&#38754;/Splay%20Tree.ht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4"/>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9EA54E-B3F8-4B4C-A84B-97744B74CE5A}" type="slidenum">
              <a:rPr lang="en-US" altLang="zh-CN" smtClean="0">
                <a:solidFill>
                  <a:srgbClr val="000000"/>
                </a:solidFill>
                <a:latin typeface="Verdana" panose="020B0604030504040204" pitchFamily="34" charset="0"/>
              </a:rPr>
              <a:pPr/>
              <a:t>1</a:t>
            </a:fld>
            <a:endParaRPr lang="en-US" altLang="zh-CN" smtClean="0">
              <a:solidFill>
                <a:srgbClr val="000000"/>
              </a:solidFill>
              <a:latin typeface="Verdana" panose="020B0604030504040204" pitchFamily="34" charset="0"/>
            </a:endParaRPr>
          </a:p>
        </p:txBody>
      </p:sp>
      <p:sp>
        <p:nvSpPr>
          <p:cNvPr id="130051" name="Rectangle 2"/>
          <p:cNvSpPr>
            <a:spLocks noGrp="1" noChangeArrowheads="1"/>
          </p:cNvSpPr>
          <p:nvPr>
            <p:ph type="title"/>
          </p:nvPr>
        </p:nvSpPr>
        <p:spPr>
          <a:xfrm>
            <a:off x="2063750" y="333376"/>
            <a:ext cx="8001000" cy="676275"/>
          </a:xfrm>
        </p:spPr>
        <p:txBody>
          <a:bodyPr/>
          <a:lstStyle/>
          <a:p>
            <a:r>
              <a:rPr lang="zh-CN" altLang="en-US" sz="3800"/>
              <a:t>伸展树</a:t>
            </a:r>
            <a:r>
              <a:rPr lang="en-US" altLang="zh-CN" sz="3800"/>
              <a:t>(Splay Tree)</a:t>
            </a:r>
          </a:p>
        </p:txBody>
      </p:sp>
      <p:sp>
        <p:nvSpPr>
          <p:cNvPr id="130052" name="Rectangle 3"/>
          <p:cNvSpPr>
            <a:spLocks noGrp="1" noChangeArrowheads="1"/>
          </p:cNvSpPr>
          <p:nvPr>
            <p:ph type="body" idx="1"/>
          </p:nvPr>
        </p:nvSpPr>
        <p:spPr>
          <a:xfrm>
            <a:off x="2063751" y="1052514"/>
            <a:ext cx="8424863" cy="5545137"/>
          </a:xfrm>
        </p:spPr>
        <p:txBody>
          <a:bodyPr/>
          <a:lstStyle/>
          <a:p>
            <a:r>
              <a:rPr lang="zh-CN" altLang="en-US" sz="2400" dirty="0"/>
              <a:t>功能</a:t>
            </a:r>
          </a:p>
          <a:p>
            <a:pPr lvl="1"/>
            <a:r>
              <a:rPr lang="en-US" altLang="zh-CN" dirty="0" smtClean="0"/>
              <a:t>O(</a:t>
            </a:r>
            <a:r>
              <a:rPr lang="en-US" altLang="zh-CN" dirty="0" err="1" smtClean="0"/>
              <a:t>logN</a:t>
            </a:r>
            <a:r>
              <a:rPr lang="en-US" altLang="zh-CN" dirty="0" smtClean="0"/>
              <a:t>)</a:t>
            </a:r>
            <a:r>
              <a:rPr lang="zh-CN" altLang="en-US" dirty="0" smtClean="0"/>
              <a:t>时间复杂度实现二叉树查找操作的数据结构</a:t>
            </a:r>
          </a:p>
          <a:p>
            <a:r>
              <a:rPr lang="zh-CN" altLang="en-US" sz="2400" dirty="0" smtClean="0"/>
              <a:t>概念</a:t>
            </a:r>
          </a:p>
          <a:p>
            <a:pPr lvl="1"/>
            <a:r>
              <a:rPr lang="zh-CN" altLang="en-US" dirty="0" smtClean="0"/>
              <a:t>伸展树本质上是一颗平衡二叉搜索树，与</a:t>
            </a:r>
            <a:r>
              <a:rPr lang="en-US" altLang="zh-CN" dirty="0" err="1" smtClean="0"/>
              <a:t>Treap</a:t>
            </a:r>
            <a:r>
              <a:rPr lang="zh-CN" altLang="en-US" dirty="0" smtClean="0"/>
              <a:t>不同的是，它不需要维护堆的性质，它是通过每次查询、插入处理到的结点进行提根</a:t>
            </a:r>
            <a:r>
              <a:rPr lang="en-US" altLang="zh-CN" dirty="0" smtClean="0"/>
              <a:t>(Splay)</a:t>
            </a:r>
            <a:r>
              <a:rPr lang="zh-CN" altLang="en-US" dirty="0" smtClean="0"/>
              <a:t>操作来实现的。</a:t>
            </a:r>
          </a:p>
          <a:p>
            <a:r>
              <a:rPr lang="zh-CN" altLang="en-US" sz="2400" dirty="0"/>
              <a:t>算法</a:t>
            </a:r>
          </a:p>
          <a:p>
            <a:pPr lvl="1"/>
            <a:r>
              <a:rPr lang="zh-CN" altLang="en-US" dirty="0" smtClean="0"/>
              <a:t>伸展树的精髓在于</a:t>
            </a:r>
            <a:r>
              <a:rPr lang="en-US" altLang="zh-CN" dirty="0" smtClean="0"/>
              <a:t>Splay</a:t>
            </a:r>
            <a:r>
              <a:rPr lang="zh-CN" altLang="en-US" dirty="0" smtClean="0"/>
              <a:t>操作，它是通过不断的双旋来提根。</a:t>
            </a:r>
          </a:p>
          <a:p>
            <a:r>
              <a:rPr lang="en-US" altLang="zh-CN" sz="2400" dirty="0"/>
              <a:t>splay </a:t>
            </a:r>
            <a:r>
              <a:rPr lang="zh-CN" altLang="en-US" sz="2400" dirty="0"/>
              <a:t>强大之处在于对它可以快速的对区间进行操作，比如对序列的指定子序列进行反转或者把它们整体移动到一个新的位置。还对在区间的指定位置处随意插入、删除、更新元素，同时可以很快取得指定子区间的和、指定子区间的连续或者区间内的最大、最小值。</a:t>
            </a:r>
          </a:p>
        </p:txBody>
      </p:sp>
    </p:spTree>
    <p:extLst>
      <p:ext uri="{BB962C8B-B14F-4D97-AF65-F5344CB8AC3E}">
        <p14:creationId xmlns:p14="http://schemas.microsoft.com/office/powerpoint/2010/main" val="25933127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r>
              <a:rPr lang="fr-FR" altLang="zh-CN" dirty="0" smtClean="0"/>
              <a:t>POJ </a:t>
            </a:r>
            <a:r>
              <a:rPr lang="fr-FR" altLang="zh-CN" dirty="0"/>
              <a:t>3481 Double Queue [splay]</a:t>
            </a:r>
            <a:endParaRPr lang="zh-CN" altLang="en-US" dirty="0"/>
          </a:p>
        </p:txBody>
      </p:sp>
      <p:sp>
        <p:nvSpPr>
          <p:cNvPr id="5" name="页脚占位符 4"/>
          <p:cNvSpPr>
            <a:spLocks noGrp="1"/>
          </p:cNvSpPr>
          <p:nvPr>
            <p:ph type="ftr" sz="quarter" idx="11"/>
          </p:nvPr>
        </p:nvSpPr>
        <p:spPr/>
        <p:txBody>
          <a:bodyPr/>
          <a:lstStyle/>
          <a:p>
            <a:pPr>
              <a:defRPr/>
            </a:pPr>
            <a:fld id="{BC2E72AD-1E5B-49FD-8F7D-23F410BB86A8}" type="slidenum">
              <a:rPr lang="en-US" smtClean="0">
                <a:solidFill>
                  <a:srgbClr val="000000"/>
                </a:solidFill>
              </a:rPr>
              <a:pPr>
                <a:defRPr/>
              </a:pPr>
              <a:t>10</a:t>
            </a:fld>
            <a:endParaRPr lang="en-US">
              <a:solidFill>
                <a:srgbClr val="000000"/>
              </a:solidFill>
            </a:endParaRPr>
          </a:p>
        </p:txBody>
      </p:sp>
      <p:sp>
        <p:nvSpPr>
          <p:cNvPr id="10" name="文本框 9"/>
          <p:cNvSpPr txBox="1"/>
          <p:nvPr/>
        </p:nvSpPr>
        <p:spPr>
          <a:xfrm>
            <a:off x="766233" y="1465421"/>
            <a:ext cx="5724644" cy="1846659"/>
          </a:xfrm>
          <a:prstGeom prst="rect">
            <a:avLst/>
          </a:prstGeom>
          <a:noFill/>
        </p:spPr>
        <p:txBody>
          <a:bodyPr wrap="none" rtlCol="0">
            <a:spAutoFit/>
          </a:bodyPr>
          <a:lstStyle/>
          <a:p>
            <a:r>
              <a:rPr lang="zh-CN" altLang="en-US" sz="2400" dirty="0"/>
              <a:t>题意：有三种操作</a:t>
            </a:r>
            <a:r>
              <a:rPr lang="zh-CN" altLang="en-US" sz="2400" dirty="0" smtClean="0"/>
              <a:t>：</a:t>
            </a:r>
            <a:endParaRPr lang="en-US" altLang="zh-CN" sz="2400" dirty="0" smtClean="0"/>
          </a:p>
          <a:p>
            <a:r>
              <a:rPr lang="en-US" altLang="zh-CN" sz="2400" dirty="0" smtClean="0"/>
              <a:t>1</a:t>
            </a:r>
            <a:r>
              <a:rPr lang="en-US" altLang="zh-CN" sz="2400" dirty="0"/>
              <a:t>.</a:t>
            </a:r>
            <a:r>
              <a:rPr lang="zh-CN" altLang="en-US" sz="2400" dirty="0"/>
              <a:t>将权值为</a:t>
            </a:r>
            <a:r>
              <a:rPr lang="en-US" altLang="zh-CN" sz="2400" dirty="0"/>
              <a:t>p</a:t>
            </a:r>
            <a:r>
              <a:rPr lang="zh-CN" altLang="en-US" sz="2400" dirty="0"/>
              <a:t>名称为</a:t>
            </a:r>
            <a:r>
              <a:rPr lang="en-US" altLang="zh-CN" sz="2400" dirty="0"/>
              <a:t>k</a:t>
            </a:r>
            <a:r>
              <a:rPr lang="zh-CN" altLang="en-US" sz="2400" dirty="0"/>
              <a:t>的顾客加入队列 </a:t>
            </a:r>
            <a:endParaRPr lang="en-US" altLang="zh-CN" sz="2400" dirty="0" smtClean="0"/>
          </a:p>
          <a:p>
            <a:r>
              <a:rPr lang="en-US" altLang="zh-CN" sz="2400" dirty="0" smtClean="0"/>
              <a:t>2</a:t>
            </a:r>
            <a:r>
              <a:rPr lang="en-US" altLang="zh-CN" sz="2400" dirty="0"/>
              <a:t>.</a:t>
            </a:r>
            <a:r>
              <a:rPr lang="zh-CN" altLang="en-US" sz="2400" dirty="0"/>
              <a:t>从队列中取出权值较高的顾客，并输出 </a:t>
            </a:r>
            <a:endParaRPr lang="en-US" altLang="zh-CN" sz="2400" dirty="0" smtClean="0"/>
          </a:p>
          <a:p>
            <a:r>
              <a:rPr lang="en-US" altLang="zh-CN" sz="2400" dirty="0" smtClean="0"/>
              <a:t>3</a:t>
            </a:r>
            <a:r>
              <a:rPr lang="en-US" altLang="zh-CN" sz="2400" dirty="0"/>
              <a:t>.</a:t>
            </a:r>
            <a:r>
              <a:rPr lang="zh-CN" altLang="en-US" sz="2400" dirty="0"/>
              <a:t>从队列中取出权值较低的顾客并输出</a:t>
            </a:r>
          </a:p>
          <a:p>
            <a:endParaRPr lang="zh-CN" altLang="en-US" dirty="0"/>
          </a:p>
        </p:txBody>
      </p:sp>
      <p:sp>
        <p:nvSpPr>
          <p:cNvPr id="11" name="文本框 10"/>
          <p:cNvSpPr txBox="1"/>
          <p:nvPr/>
        </p:nvSpPr>
        <p:spPr>
          <a:xfrm>
            <a:off x="850315" y="3611759"/>
            <a:ext cx="4688636" cy="369332"/>
          </a:xfrm>
          <a:prstGeom prst="rect">
            <a:avLst/>
          </a:prstGeom>
          <a:noFill/>
        </p:spPr>
        <p:txBody>
          <a:bodyPr wrap="square" rtlCol="0">
            <a:spAutoFit/>
          </a:bodyPr>
          <a:lstStyle/>
          <a:p>
            <a:r>
              <a:rPr lang="zh-CN" altLang="en-US" dirty="0"/>
              <a:t>题解：用</a:t>
            </a:r>
            <a:r>
              <a:rPr lang="en-US" altLang="zh-CN" dirty="0"/>
              <a:t>splay</a:t>
            </a:r>
            <a:r>
              <a:rPr lang="zh-CN" altLang="en-US" dirty="0"/>
              <a:t>维护权值</a:t>
            </a:r>
            <a:r>
              <a:rPr lang="zh-CN" altLang="en-US" dirty="0" smtClean="0"/>
              <a:t>，</a:t>
            </a:r>
            <a:r>
              <a:rPr lang="zh-CN" altLang="en-US" dirty="0"/>
              <a:t>询问</a:t>
            </a:r>
            <a:r>
              <a:rPr lang="zh-CN" altLang="en-US" dirty="0" smtClean="0"/>
              <a:t>时查找输出</a:t>
            </a:r>
            <a:endParaRPr lang="zh-CN" altLang="en-US" dirty="0"/>
          </a:p>
        </p:txBody>
      </p:sp>
    </p:spTree>
    <p:extLst>
      <p:ext uri="{BB962C8B-B14F-4D97-AF65-F5344CB8AC3E}">
        <p14:creationId xmlns:p14="http://schemas.microsoft.com/office/powerpoint/2010/main" val="2199153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80">
                                          <p:stCondLst>
                                            <p:cond delay="0"/>
                                          </p:stCondLst>
                                        </p:cTn>
                                        <p:tgtEl>
                                          <p:spTgt spid="11"/>
                                        </p:tgtEl>
                                      </p:cBhvr>
                                    </p:animEffect>
                                    <p:anim calcmode="lin" valueType="num">
                                      <p:cBhvr>
                                        <p:cTn id="1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gtEl>
                                      </p:cBhvr>
                                      <p:to x="100000" y="60000"/>
                                    </p:animScale>
                                    <p:animScale>
                                      <p:cBhvr>
                                        <p:cTn id="19" dur="166" decel="50000">
                                          <p:stCondLst>
                                            <p:cond delay="676"/>
                                          </p:stCondLst>
                                        </p:cTn>
                                        <p:tgtEl>
                                          <p:spTgt spid="11"/>
                                        </p:tgtEl>
                                      </p:cBhvr>
                                      <p:to x="100000" y="100000"/>
                                    </p:animScale>
                                    <p:animScale>
                                      <p:cBhvr>
                                        <p:cTn id="20" dur="26">
                                          <p:stCondLst>
                                            <p:cond delay="1312"/>
                                          </p:stCondLst>
                                        </p:cTn>
                                        <p:tgtEl>
                                          <p:spTgt spid="11"/>
                                        </p:tgtEl>
                                      </p:cBhvr>
                                      <p:to x="100000" y="80000"/>
                                    </p:animScale>
                                    <p:animScale>
                                      <p:cBhvr>
                                        <p:cTn id="21" dur="166" decel="50000">
                                          <p:stCondLst>
                                            <p:cond delay="1338"/>
                                          </p:stCondLst>
                                        </p:cTn>
                                        <p:tgtEl>
                                          <p:spTgt spid="11"/>
                                        </p:tgtEl>
                                      </p:cBhvr>
                                      <p:to x="100000" y="100000"/>
                                    </p:animScale>
                                    <p:animScale>
                                      <p:cBhvr>
                                        <p:cTn id="22" dur="26">
                                          <p:stCondLst>
                                            <p:cond delay="1642"/>
                                          </p:stCondLst>
                                        </p:cTn>
                                        <p:tgtEl>
                                          <p:spTgt spid="11"/>
                                        </p:tgtEl>
                                      </p:cBhvr>
                                      <p:to x="100000" y="90000"/>
                                    </p:animScale>
                                    <p:animScale>
                                      <p:cBhvr>
                                        <p:cTn id="23" dur="166" decel="50000">
                                          <p:stCondLst>
                                            <p:cond delay="1668"/>
                                          </p:stCondLst>
                                        </p:cTn>
                                        <p:tgtEl>
                                          <p:spTgt spid="11"/>
                                        </p:tgtEl>
                                      </p:cBhvr>
                                      <p:to x="100000" y="100000"/>
                                    </p:animScale>
                                    <p:animScale>
                                      <p:cBhvr>
                                        <p:cTn id="24" dur="26">
                                          <p:stCondLst>
                                            <p:cond delay="1808"/>
                                          </p:stCondLst>
                                        </p:cTn>
                                        <p:tgtEl>
                                          <p:spTgt spid="11"/>
                                        </p:tgtEl>
                                      </p:cBhvr>
                                      <p:to x="100000" y="95000"/>
                                    </p:animScale>
                                    <p:animScale>
                                      <p:cBhvr>
                                        <p:cTn id="2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HYSBZ </a:t>
            </a:r>
            <a:r>
              <a:rPr lang="en-US" altLang="zh-CN" dirty="0" smtClean="0"/>
              <a:t>– 1588 </a:t>
            </a:r>
            <a:r>
              <a:rPr lang="zh-CN" altLang="en-US" dirty="0" smtClean="0"/>
              <a:t>营业额统计</a:t>
            </a:r>
            <a:endParaRPr lang="zh-CN" altLang="en-US" dirty="0"/>
          </a:p>
        </p:txBody>
      </p:sp>
      <p:sp>
        <p:nvSpPr>
          <p:cNvPr id="5" name="页脚占位符 4"/>
          <p:cNvSpPr>
            <a:spLocks noGrp="1"/>
          </p:cNvSpPr>
          <p:nvPr>
            <p:ph type="ftr" sz="quarter" idx="11"/>
          </p:nvPr>
        </p:nvSpPr>
        <p:spPr/>
        <p:txBody>
          <a:bodyPr/>
          <a:lstStyle/>
          <a:p>
            <a:pPr>
              <a:defRPr/>
            </a:pPr>
            <a:fld id="{BC2E72AD-1E5B-49FD-8F7D-23F410BB86A8}" type="slidenum">
              <a:rPr lang="en-US" smtClean="0">
                <a:solidFill>
                  <a:srgbClr val="000000"/>
                </a:solidFill>
              </a:rPr>
              <a:pPr>
                <a:defRPr/>
              </a:pPr>
              <a:t>11</a:t>
            </a:fld>
            <a:endParaRPr lang="en-US">
              <a:solidFill>
                <a:srgbClr val="000000"/>
              </a:solidFill>
            </a:endParaRPr>
          </a:p>
        </p:txBody>
      </p:sp>
      <p:sp>
        <p:nvSpPr>
          <p:cNvPr id="6" name="文本框 5"/>
          <p:cNvSpPr txBox="1"/>
          <p:nvPr/>
        </p:nvSpPr>
        <p:spPr>
          <a:xfrm>
            <a:off x="648909" y="1416331"/>
            <a:ext cx="10218788" cy="4154984"/>
          </a:xfrm>
          <a:prstGeom prst="rect">
            <a:avLst/>
          </a:prstGeom>
          <a:noFill/>
        </p:spPr>
        <p:txBody>
          <a:bodyPr wrap="square" rtlCol="0">
            <a:spAutoFit/>
          </a:bodyPr>
          <a:lstStyle/>
          <a:p>
            <a:r>
              <a:rPr lang="zh-CN" altLang="en-US" dirty="0" smtClean="0"/>
              <a:t>        </a:t>
            </a:r>
            <a:r>
              <a:rPr lang="zh-CN" altLang="en-US" sz="2400" dirty="0" smtClean="0"/>
              <a:t>营业额</a:t>
            </a:r>
            <a:r>
              <a:rPr lang="zh-CN" altLang="en-US" sz="2400" dirty="0"/>
              <a:t>统计 </a:t>
            </a:r>
            <a:r>
              <a:rPr lang="en-US" altLang="zh-CN" sz="2400" dirty="0"/>
              <a:t>Tiger</a:t>
            </a:r>
            <a:r>
              <a:rPr lang="zh-CN" altLang="en-US" sz="2400" dirty="0"/>
              <a:t>最近被公司升任为营业部经理，他上任后接受公司交给的第一项</a:t>
            </a:r>
            <a:r>
              <a:rPr lang="zh-CN" altLang="en-US" sz="2400" dirty="0" smtClean="0"/>
              <a:t>任务便是</a:t>
            </a:r>
            <a:r>
              <a:rPr lang="zh-CN" altLang="en-US" sz="2400" dirty="0"/>
              <a:t>统计并分析公司成立以来的营业情况。 </a:t>
            </a:r>
            <a:r>
              <a:rPr lang="en-US" altLang="zh-CN" sz="2400" dirty="0"/>
              <a:t>Tiger</a:t>
            </a:r>
            <a:r>
              <a:rPr lang="zh-CN" altLang="en-US" sz="2400" dirty="0"/>
              <a:t>拿出了公司的账本，账本上记录了</a:t>
            </a:r>
            <a:r>
              <a:rPr lang="zh-CN" altLang="en-US" sz="2400" dirty="0" smtClean="0"/>
              <a:t>公司</a:t>
            </a:r>
            <a:r>
              <a:rPr lang="zh-CN" altLang="en-US" sz="2400" dirty="0"/>
              <a:t>成立以来每天的营业额。分析营业情况是一项相当复杂的工作。由于节假日，大</a:t>
            </a:r>
            <a:r>
              <a:rPr lang="zh-CN" altLang="en-US" sz="2400" dirty="0" smtClean="0"/>
              <a:t>减价</a:t>
            </a:r>
            <a:r>
              <a:rPr lang="zh-CN" altLang="en-US" sz="2400" dirty="0"/>
              <a:t>或者是其他情况的时候，营业额会出现一定的波动，当然一定的波动是能够接受的</a:t>
            </a:r>
            <a:r>
              <a:rPr lang="zh-CN" altLang="en-US" sz="2400" dirty="0" smtClean="0"/>
              <a:t>，但是</a:t>
            </a:r>
            <a:r>
              <a:rPr lang="zh-CN" altLang="en-US" sz="2400" dirty="0"/>
              <a:t>在某些时候营业额突变得很高或是很低，这就证明公司此时的经营状况出现了</a:t>
            </a:r>
            <a:r>
              <a:rPr lang="zh-CN" altLang="en-US" sz="2400" dirty="0" smtClean="0"/>
              <a:t>问题</a:t>
            </a:r>
            <a:r>
              <a:rPr lang="zh-CN" altLang="en-US" sz="2400" dirty="0"/>
              <a:t>。经济管理学上定义了一种最小波动值来衡量这种情况： 该天的最小波动</a:t>
            </a:r>
            <a:r>
              <a:rPr lang="zh-CN" altLang="en-US" sz="2400" dirty="0" smtClean="0"/>
              <a:t>值当最小波动</a:t>
            </a:r>
            <a:r>
              <a:rPr lang="zh-CN" altLang="en-US" sz="2400" dirty="0"/>
              <a:t>值越大时，就说明营业情况越不稳定。 而分析整个公司的从成立到现在营业</a:t>
            </a:r>
            <a:r>
              <a:rPr lang="zh-CN" altLang="en-US" sz="2400" dirty="0" smtClean="0"/>
              <a:t>情况是否</a:t>
            </a:r>
            <a:r>
              <a:rPr lang="zh-CN" altLang="en-US" sz="2400" dirty="0"/>
              <a:t>稳定，只需要把每一天的最小波动值加起来就可以了。你的任务就是编写一个</a:t>
            </a:r>
            <a:r>
              <a:rPr lang="zh-CN" altLang="en-US" sz="2400" dirty="0" smtClean="0"/>
              <a:t>程序</a:t>
            </a:r>
            <a:r>
              <a:rPr lang="zh-CN" altLang="en-US" sz="2400" dirty="0"/>
              <a:t>帮助</a:t>
            </a:r>
            <a:r>
              <a:rPr lang="en-US" altLang="zh-CN" sz="2400" dirty="0"/>
              <a:t>Tiger</a:t>
            </a:r>
            <a:r>
              <a:rPr lang="zh-CN" altLang="en-US" sz="2400" dirty="0"/>
              <a:t>来计算这一个值。 第一天的最小波动值为第一天的营业额。  </a:t>
            </a:r>
            <a:r>
              <a:rPr lang="zh-CN" altLang="en-US" sz="2400" dirty="0" smtClean="0"/>
              <a:t>输入输出要求</a:t>
            </a:r>
            <a:endParaRPr lang="zh-CN" altLang="en-US" sz="2400" dirty="0"/>
          </a:p>
        </p:txBody>
      </p:sp>
    </p:spTree>
    <p:extLst>
      <p:ext uri="{BB962C8B-B14F-4D97-AF65-F5344CB8AC3E}">
        <p14:creationId xmlns:p14="http://schemas.microsoft.com/office/powerpoint/2010/main" val="4786976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a:t>
            </a:r>
            <a:r>
              <a:rPr lang="en-US" altLang="zh-CN" dirty="0"/>
              <a:t>1890 Robotic Sort</a:t>
            </a:r>
            <a:endParaRPr lang="zh-CN" altLang="en-US" dirty="0"/>
          </a:p>
        </p:txBody>
      </p:sp>
      <p:sp>
        <p:nvSpPr>
          <p:cNvPr id="5" name="页脚占位符 4"/>
          <p:cNvSpPr>
            <a:spLocks noGrp="1"/>
          </p:cNvSpPr>
          <p:nvPr>
            <p:ph type="ftr" sz="quarter" idx="11"/>
          </p:nvPr>
        </p:nvSpPr>
        <p:spPr/>
        <p:txBody>
          <a:bodyPr/>
          <a:lstStyle/>
          <a:p>
            <a:pPr>
              <a:defRPr/>
            </a:pPr>
            <a:fld id="{BC2E72AD-1E5B-49FD-8F7D-23F410BB86A8}" type="slidenum">
              <a:rPr lang="en-US" smtClean="0">
                <a:solidFill>
                  <a:srgbClr val="000000"/>
                </a:solidFill>
              </a:rPr>
              <a:pPr>
                <a:defRPr/>
              </a:pPr>
              <a:t>12</a:t>
            </a:fld>
            <a:endParaRPr lang="en-US">
              <a:solidFill>
                <a:srgbClr val="000000"/>
              </a:solidFill>
            </a:endParaRPr>
          </a:p>
        </p:txBody>
      </p:sp>
      <p:sp>
        <p:nvSpPr>
          <p:cNvPr id="6" name="文本框 5"/>
          <p:cNvSpPr txBox="1"/>
          <p:nvPr/>
        </p:nvSpPr>
        <p:spPr>
          <a:xfrm>
            <a:off x="766233" y="1597572"/>
            <a:ext cx="10187404" cy="830997"/>
          </a:xfrm>
          <a:prstGeom prst="rect">
            <a:avLst/>
          </a:prstGeom>
          <a:noFill/>
        </p:spPr>
        <p:txBody>
          <a:bodyPr wrap="none" rtlCol="0">
            <a:spAutoFit/>
          </a:bodyPr>
          <a:lstStyle/>
          <a:p>
            <a:r>
              <a:rPr lang="zh-CN" altLang="en-US" sz="2400" dirty="0" smtClean="0"/>
              <a:t>题意：给</a:t>
            </a:r>
            <a:r>
              <a:rPr lang="zh-CN" altLang="en-US" sz="2400" dirty="0"/>
              <a:t>出</a:t>
            </a:r>
            <a:r>
              <a:rPr lang="en-US" altLang="zh-CN" sz="2400" dirty="0"/>
              <a:t>n</a:t>
            </a:r>
            <a:r>
              <a:rPr lang="zh-CN" altLang="en-US" sz="2400" dirty="0"/>
              <a:t>个数的数组，按照要求排序，每次找到最小的那个数的位置</a:t>
            </a:r>
            <a:r>
              <a:rPr lang="zh-CN" altLang="en-US" sz="2400" dirty="0" smtClean="0"/>
              <a:t>，</a:t>
            </a:r>
            <a:endParaRPr lang="en-US" altLang="zh-CN" sz="2400" dirty="0" smtClean="0"/>
          </a:p>
          <a:p>
            <a:r>
              <a:rPr lang="zh-CN" altLang="en-US" sz="2400" dirty="0" smtClean="0"/>
              <a:t>然后</a:t>
            </a:r>
            <a:r>
              <a:rPr lang="zh-CN" altLang="en-US" sz="2400" dirty="0"/>
              <a:t>翻转</a:t>
            </a:r>
            <a:r>
              <a:rPr lang="en-US" altLang="zh-CN" sz="2400" dirty="0" err="1"/>
              <a:t>i~pos</a:t>
            </a:r>
            <a:r>
              <a:rPr lang="zh-CN" altLang="en-US" sz="2400" dirty="0"/>
              <a:t>（</a:t>
            </a:r>
            <a:r>
              <a:rPr lang="en-US" altLang="zh-CN" sz="2400" dirty="0" err="1"/>
              <a:t>i</a:t>
            </a:r>
            <a:r>
              <a:rPr lang="zh-CN" altLang="en-US" sz="2400" dirty="0"/>
              <a:t>是第</a:t>
            </a:r>
            <a:r>
              <a:rPr lang="en-US" altLang="zh-CN" sz="2400" dirty="0" err="1"/>
              <a:t>i</a:t>
            </a:r>
            <a:r>
              <a:rPr lang="zh-CN" altLang="en-US" sz="2400" dirty="0"/>
              <a:t>次查找最小的数）</a:t>
            </a:r>
          </a:p>
        </p:txBody>
      </p:sp>
      <p:sp>
        <p:nvSpPr>
          <p:cNvPr id="7" name="文本框 6"/>
          <p:cNvSpPr txBox="1"/>
          <p:nvPr/>
        </p:nvSpPr>
        <p:spPr>
          <a:xfrm>
            <a:off x="766233" y="2814232"/>
            <a:ext cx="10475945" cy="461665"/>
          </a:xfrm>
          <a:prstGeom prst="rect">
            <a:avLst/>
          </a:prstGeom>
          <a:noFill/>
        </p:spPr>
        <p:txBody>
          <a:bodyPr wrap="none" rtlCol="0">
            <a:spAutoFit/>
          </a:bodyPr>
          <a:lstStyle/>
          <a:p>
            <a:r>
              <a:rPr lang="zh-CN" altLang="en-US" sz="2400" dirty="0" smtClean="0"/>
              <a:t>题解：</a:t>
            </a:r>
            <a:r>
              <a:rPr lang="zh-CN" altLang="en-US" sz="2400" dirty="0"/>
              <a:t>用</a:t>
            </a:r>
            <a:r>
              <a:rPr lang="en-US" altLang="zh-CN" sz="2400" dirty="0"/>
              <a:t>splay</a:t>
            </a:r>
            <a:r>
              <a:rPr lang="zh-CN" altLang="en-US" sz="2400" dirty="0"/>
              <a:t>维护区间最小值，</a:t>
            </a:r>
            <a:r>
              <a:rPr lang="en-US" altLang="zh-CN" sz="2400" dirty="0" err="1"/>
              <a:t>val</a:t>
            </a:r>
            <a:r>
              <a:rPr lang="zh-CN" altLang="en-US" sz="2400" dirty="0"/>
              <a:t>存实际数的大小，用位置为键值建立</a:t>
            </a:r>
            <a:r>
              <a:rPr lang="en-US" altLang="zh-CN" sz="2400" dirty="0"/>
              <a:t>splay</a:t>
            </a:r>
            <a:endParaRPr lang="zh-CN" altLang="en-US" sz="2400" dirty="0"/>
          </a:p>
        </p:txBody>
      </p:sp>
    </p:spTree>
    <p:extLst>
      <p:ext uri="{BB962C8B-B14F-4D97-AF65-F5344CB8AC3E}">
        <p14:creationId xmlns:p14="http://schemas.microsoft.com/office/powerpoint/2010/main" val="115659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a:t>
            </a:r>
            <a:r>
              <a:rPr lang="en-US" altLang="zh-CN" dirty="0"/>
              <a:t>3487 Play with Chain </a:t>
            </a:r>
            <a:endParaRPr lang="zh-CN" altLang="en-US" dirty="0"/>
          </a:p>
        </p:txBody>
      </p:sp>
      <p:sp>
        <p:nvSpPr>
          <p:cNvPr id="5" name="页脚占位符 4"/>
          <p:cNvSpPr>
            <a:spLocks noGrp="1"/>
          </p:cNvSpPr>
          <p:nvPr>
            <p:ph type="ftr" sz="quarter" idx="11"/>
          </p:nvPr>
        </p:nvSpPr>
        <p:spPr/>
        <p:txBody>
          <a:bodyPr/>
          <a:lstStyle/>
          <a:p>
            <a:pPr>
              <a:defRPr/>
            </a:pPr>
            <a:fld id="{BC2E72AD-1E5B-49FD-8F7D-23F410BB86A8}" type="slidenum">
              <a:rPr lang="en-US" smtClean="0">
                <a:solidFill>
                  <a:srgbClr val="000000"/>
                </a:solidFill>
              </a:rPr>
              <a:pPr>
                <a:defRPr/>
              </a:pPr>
              <a:t>13</a:t>
            </a:fld>
            <a:endParaRPr lang="en-US">
              <a:solidFill>
                <a:srgbClr val="000000"/>
              </a:solidFill>
            </a:endParaRPr>
          </a:p>
        </p:txBody>
      </p:sp>
      <p:sp>
        <p:nvSpPr>
          <p:cNvPr id="6" name="文本框 5"/>
          <p:cNvSpPr txBox="1"/>
          <p:nvPr/>
        </p:nvSpPr>
        <p:spPr>
          <a:xfrm>
            <a:off x="766233" y="1734207"/>
            <a:ext cx="10657085" cy="1200329"/>
          </a:xfrm>
          <a:prstGeom prst="rect">
            <a:avLst/>
          </a:prstGeom>
          <a:noFill/>
        </p:spPr>
        <p:txBody>
          <a:bodyPr wrap="none" rtlCol="0">
            <a:spAutoFit/>
          </a:bodyPr>
          <a:lstStyle/>
          <a:p>
            <a:r>
              <a:rPr lang="zh-CN" altLang="en-US" sz="2400" dirty="0"/>
              <a:t>题意：给一个</a:t>
            </a:r>
            <a:r>
              <a:rPr lang="en-US" altLang="zh-CN" sz="2400" dirty="0"/>
              <a:t>1</a:t>
            </a:r>
            <a:r>
              <a:rPr lang="zh-CN" altLang="en-US" sz="2400" dirty="0"/>
              <a:t>到</a:t>
            </a:r>
            <a:r>
              <a:rPr lang="en-US" altLang="zh-CN" sz="2400" dirty="0"/>
              <a:t>n</a:t>
            </a:r>
            <a:r>
              <a:rPr lang="zh-CN" altLang="en-US" sz="2400" dirty="0"/>
              <a:t>的序列，有两种操作：</a:t>
            </a:r>
          </a:p>
          <a:p>
            <a:r>
              <a:rPr lang="zh-CN" altLang="en-US" sz="2400" dirty="0"/>
              <a:t>①将区间</a:t>
            </a:r>
            <a:r>
              <a:rPr lang="en-US" altLang="zh-CN" sz="2400" dirty="0"/>
              <a:t>【L,R】</a:t>
            </a:r>
            <a:r>
              <a:rPr lang="zh-CN" altLang="en-US" sz="2400" dirty="0"/>
              <a:t>的序列截下来，放到截下来的之后的序列的第</a:t>
            </a:r>
            <a:r>
              <a:rPr lang="en-US" altLang="zh-CN" sz="2400" dirty="0"/>
              <a:t>k</a:t>
            </a:r>
            <a:r>
              <a:rPr lang="zh-CN" altLang="en-US" sz="2400" dirty="0"/>
              <a:t>个位置后面。</a:t>
            </a:r>
          </a:p>
          <a:p>
            <a:r>
              <a:rPr lang="zh-CN" altLang="en-US" sz="2400" dirty="0"/>
              <a:t>②将区间</a:t>
            </a:r>
            <a:r>
              <a:rPr lang="en-US" altLang="zh-CN" sz="2400" dirty="0"/>
              <a:t>【L,R】</a:t>
            </a:r>
            <a:r>
              <a:rPr lang="zh-CN" altLang="en-US" sz="2400" dirty="0"/>
              <a:t>的序列翻转。</a:t>
            </a:r>
          </a:p>
        </p:txBody>
      </p:sp>
      <p:sp>
        <p:nvSpPr>
          <p:cNvPr id="7" name="文本框 6"/>
          <p:cNvSpPr txBox="1"/>
          <p:nvPr/>
        </p:nvSpPr>
        <p:spPr>
          <a:xfrm>
            <a:off x="766233" y="3035081"/>
            <a:ext cx="10621819" cy="1200329"/>
          </a:xfrm>
          <a:prstGeom prst="rect">
            <a:avLst/>
          </a:prstGeom>
          <a:noFill/>
        </p:spPr>
        <p:txBody>
          <a:bodyPr wrap="none" rtlCol="0">
            <a:spAutoFit/>
          </a:bodyPr>
          <a:lstStyle/>
          <a:p>
            <a:r>
              <a:rPr lang="zh-CN" altLang="en-US" sz="2400" dirty="0"/>
              <a:t>题解：（注意要加首尾节点）要取区间的时候要先将</a:t>
            </a:r>
            <a:r>
              <a:rPr lang="en-US" altLang="zh-CN" sz="2400" dirty="0"/>
              <a:t>L</a:t>
            </a:r>
            <a:r>
              <a:rPr lang="zh-CN" altLang="en-US" sz="2400" dirty="0"/>
              <a:t>的前驱</a:t>
            </a:r>
            <a:r>
              <a:rPr lang="en-US" altLang="zh-CN" sz="2400" dirty="0"/>
              <a:t>splay</a:t>
            </a:r>
            <a:r>
              <a:rPr lang="zh-CN" altLang="en-US" sz="2400" dirty="0"/>
              <a:t>到根节点</a:t>
            </a:r>
            <a:r>
              <a:rPr lang="zh-CN" altLang="en-US" sz="2400" dirty="0" smtClean="0"/>
              <a:t>，</a:t>
            </a:r>
            <a:endParaRPr lang="en-US" altLang="zh-CN" sz="2400" dirty="0" smtClean="0"/>
          </a:p>
          <a:p>
            <a:r>
              <a:rPr lang="en-US" altLang="zh-CN" sz="2400" dirty="0" smtClean="0"/>
              <a:t>R</a:t>
            </a:r>
            <a:r>
              <a:rPr lang="zh-CN" altLang="en-US" sz="2400" dirty="0"/>
              <a:t>的后继</a:t>
            </a:r>
            <a:r>
              <a:rPr lang="en-US" altLang="zh-CN" sz="2400" dirty="0"/>
              <a:t>splay</a:t>
            </a:r>
            <a:r>
              <a:rPr lang="zh-CN" altLang="en-US" sz="2400" dirty="0"/>
              <a:t>到根的儿子节点</a:t>
            </a:r>
            <a:r>
              <a:rPr lang="zh-CN" altLang="en-US" sz="2400" dirty="0" smtClean="0"/>
              <a:t>，之后</a:t>
            </a:r>
            <a:r>
              <a:rPr lang="en-US" altLang="zh-CN" sz="2400" dirty="0"/>
              <a:t>root</a:t>
            </a:r>
            <a:r>
              <a:rPr lang="zh-CN" altLang="en-US" sz="2400" dirty="0"/>
              <a:t>的右儿子的左儿子就是区间</a:t>
            </a:r>
            <a:r>
              <a:rPr lang="en-US" altLang="zh-CN" sz="2400" dirty="0"/>
              <a:t>【L,R】</a:t>
            </a:r>
            <a:r>
              <a:rPr lang="zh-CN" altLang="en-US" sz="2400" dirty="0" smtClean="0"/>
              <a:t>，</a:t>
            </a:r>
            <a:endParaRPr lang="en-US" altLang="zh-CN" sz="2400" dirty="0" smtClean="0"/>
          </a:p>
          <a:p>
            <a:r>
              <a:rPr lang="zh-CN" altLang="en-US" sz="2400" dirty="0" smtClean="0"/>
              <a:t>然后</a:t>
            </a:r>
            <a:r>
              <a:rPr lang="zh-CN" altLang="en-US" sz="2400" dirty="0"/>
              <a:t>打上翻转标记即可。</a:t>
            </a:r>
          </a:p>
        </p:txBody>
      </p:sp>
    </p:spTree>
    <p:extLst>
      <p:ext uri="{BB962C8B-B14F-4D97-AF65-F5344CB8AC3E}">
        <p14:creationId xmlns:p14="http://schemas.microsoft.com/office/powerpoint/2010/main" val="536069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页脚占位符 4"/>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BD6C1F-87F2-4DA0-A66D-404645D3DE5F}" type="slidenum">
              <a:rPr lang="en-US" altLang="zh-CN" smtClean="0">
                <a:solidFill>
                  <a:srgbClr val="000000"/>
                </a:solidFill>
                <a:latin typeface="Verdana" panose="020B0604030504040204" pitchFamily="34" charset="0"/>
              </a:rPr>
              <a:pPr/>
              <a:t>2</a:t>
            </a:fld>
            <a:endParaRPr lang="en-US" altLang="zh-CN" smtClean="0">
              <a:solidFill>
                <a:srgbClr val="000000"/>
              </a:solidFill>
              <a:latin typeface="Verdana" panose="020B0604030504040204" pitchFamily="34" charset="0"/>
            </a:endParaRPr>
          </a:p>
        </p:txBody>
      </p:sp>
      <p:sp>
        <p:nvSpPr>
          <p:cNvPr id="132099" name="Rectangle 2"/>
          <p:cNvSpPr>
            <a:spLocks noGrp="1" noRot="1" noChangeArrowheads="1"/>
          </p:cNvSpPr>
          <p:nvPr>
            <p:ph type="title"/>
          </p:nvPr>
        </p:nvSpPr>
        <p:spPr>
          <a:xfrm>
            <a:off x="2135188" y="333376"/>
            <a:ext cx="8001000" cy="676275"/>
          </a:xfrm>
        </p:spPr>
        <p:txBody>
          <a:bodyPr/>
          <a:lstStyle/>
          <a:p>
            <a:r>
              <a:rPr lang="zh-CN" altLang="en-US" smtClean="0"/>
              <a:t>伸展操作</a:t>
            </a:r>
            <a:r>
              <a:rPr lang="en-US" altLang="zh-CN" smtClean="0"/>
              <a:t>Splay(x,S)</a:t>
            </a:r>
          </a:p>
        </p:txBody>
      </p:sp>
      <p:sp>
        <p:nvSpPr>
          <p:cNvPr id="2" name="Rectangle 3"/>
          <p:cNvSpPr>
            <a:spLocks noGrp="1" noRot="1" noChangeArrowheads="1"/>
          </p:cNvSpPr>
          <p:nvPr>
            <p:ph type="body" idx="1"/>
          </p:nvPr>
        </p:nvSpPr>
        <p:spPr/>
        <p:txBody>
          <a:bodyPr/>
          <a:lstStyle/>
          <a:p>
            <a:r>
              <a:rPr lang="zh-CN" altLang="en-US" b="1" smtClean="0">
                <a:solidFill>
                  <a:srgbClr val="6600CC"/>
                </a:solidFill>
              </a:rPr>
              <a:t>伸展操作</a:t>
            </a:r>
            <a:r>
              <a:rPr lang="en-US" altLang="zh-CN" b="1" smtClean="0">
                <a:solidFill>
                  <a:srgbClr val="6600CC"/>
                </a:solidFill>
                <a:ea typeface="仿宋_GB2312" panose="02010609030101010101" pitchFamily="49" charset="-122"/>
              </a:rPr>
              <a:t>Splay(x,S)</a:t>
            </a:r>
            <a:r>
              <a:rPr lang="zh-CN" altLang="en-US" b="1" smtClean="0">
                <a:solidFill>
                  <a:srgbClr val="000066"/>
                </a:solidFill>
                <a:ea typeface="仿宋_GB2312" panose="02010609030101010101" pitchFamily="49" charset="-122"/>
              </a:rPr>
              <a:t>是在保持伸展树有序性的前提下，通过一系列旋转操作将伸展树</a:t>
            </a:r>
            <a:r>
              <a:rPr lang="en-US" altLang="zh-CN" b="1" smtClean="0">
                <a:solidFill>
                  <a:srgbClr val="000066"/>
                </a:solidFill>
                <a:ea typeface="仿宋_GB2312" panose="02010609030101010101" pitchFamily="49" charset="-122"/>
              </a:rPr>
              <a:t>S</a:t>
            </a:r>
            <a:r>
              <a:rPr lang="zh-CN" altLang="en-US" b="1" smtClean="0">
                <a:solidFill>
                  <a:srgbClr val="000066"/>
                </a:solidFill>
                <a:ea typeface="仿宋_GB2312" panose="02010609030101010101" pitchFamily="49" charset="-122"/>
              </a:rPr>
              <a:t>中的元素</a:t>
            </a:r>
            <a:r>
              <a:rPr lang="en-US" altLang="zh-CN" b="1" smtClean="0">
                <a:solidFill>
                  <a:srgbClr val="000066"/>
                </a:solidFill>
                <a:ea typeface="仿宋_GB2312" panose="02010609030101010101" pitchFamily="49" charset="-122"/>
              </a:rPr>
              <a:t>x</a:t>
            </a:r>
            <a:r>
              <a:rPr lang="zh-CN" altLang="en-US" b="1" smtClean="0">
                <a:solidFill>
                  <a:srgbClr val="000066"/>
                </a:solidFill>
                <a:ea typeface="仿宋_GB2312" panose="02010609030101010101" pitchFamily="49" charset="-122"/>
              </a:rPr>
              <a:t>调整至树的根部的操作。</a:t>
            </a:r>
          </a:p>
          <a:p>
            <a:endParaRPr lang="zh-CN" altLang="en-US" b="1" smtClean="0">
              <a:solidFill>
                <a:srgbClr val="000066"/>
              </a:solidFill>
              <a:latin typeface="仿宋_GB2312" panose="02010609030101010101" pitchFamily="49" charset="-122"/>
              <a:ea typeface="仿宋_GB2312" panose="02010609030101010101" pitchFamily="49" charset="-122"/>
            </a:endParaRPr>
          </a:p>
          <a:p>
            <a:r>
              <a:rPr lang="zh-CN" altLang="en-US" b="1" smtClean="0">
                <a:solidFill>
                  <a:srgbClr val="000066"/>
                </a:solidFill>
                <a:ea typeface="仿宋_GB2312" panose="02010609030101010101" pitchFamily="49" charset="-122"/>
              </a:rPr>
              <a:t>在旋转的过程中，要分三种情况分别处理：</a:t>
            </a:r>
          </a:p>
          <a:p>
            <a:pPr>
              <a:buFont typeface="Wingdings" panose="05000000000000000000" pitchFamily="2" charset="2"/>
              <a:buNone/>
            </a:pPr>
            <a:r>
              <a:rPr lang="zh-CN" altLang="en-US" sz="2400" b="1">
                <a:solidFill>
                  <a:srgbClr val="000066"/>
                </a:solidFill>
              </a:rPr>
              <a:t>    1)</a:t>
            </a:r>
            <a:r>
              <a:rPr lang="en-US" altLang="zh-CN" sz="2400" b="1">
                <a:solidFill>
                  <a:srgbClr val="000066"/>
                </a:solidFill>
              </a:rPr>
              <a:t>Zig </a:t>
            </a:r>
            <a:r>
              <a:rPr lang="zh-CN" altLang="en-US" sz="2400" b="1">
                <a:solidFill>
                  <a:srgbClr val="000066"/>
                </a:solidFill>
              </a:rPr>
              <a:t>或 </a:t>
            </a:r>
            <a:r>
              <a:rPr lang="en-US" altLang="zh-CN" sz="2400" b="1">
                <a:solidFill>
                  <a:srgbClr val="000066"/>
                </a:solidFill>
              </a:rPr>
              <a:t>Zag</a:t>
            </a:r>
          </a:p>
          <a:p>
            <a:pPr>
              <a:buFont typeface="Wingdings" panose="05000000000000000000" pitchFamily="2" charset="2"/>
              <a:buNone/>
            </a:pPr>
            <a:r>
              <a:rPr lang="en-US" altLang="zh-CN" sz="2400" b="1">
                <a:solidFill>
                  <a:srgbClr val="000066"/>
                </a:solidFill>
              </a:rPr>
              <a:t>    2)Zig-Zig </a:t>
            </a:r>
            <a:r>
              <a:rPr lang="zh-CN" altLang="en-US" sz="2400" b="1">
                <a:solidFill>
                  <a:srgbClr val="000066"/>
                </a:solidFill>
              </a:rPr>
              <a:t>或 </a:t>
            </a:r>
            <a:r>
              <a:rPr lang="en-US" altLang="zh-CN" sz="2400" b="1">
                <a:solidFill>
                  <a:srgbClr val="000066"/>
                </a:solidFill>
              </a:rPr>
              <a:t>Zag-Zag</a:t>
            </a:r>
          </a:p>
          <a:p>
            <a:pPr>
              <a:buFont typeface="Wingdings" panose="05000000000000000000" pitchFamily="2" charset="2"/>
              <a:buNone/>
            </a:pPr>
            <a:r>
              <a:rPr lang="en-US" altLang="zh-CN" sz="2400" b="1">
                <a:solidFill>
                  <a:srgbClr val="000066"/>
                </a:solidFill>
              </a:rPr>
              <a:t>    3)Zig-Zag </a:t>
            </a:r>
            <a:r>
              <a:rPr lang="zh-CN" altLang="en-US" sz="2400" b="1">
                <a:solidFill>
                  <a:srgbClr val="000066"/>
                </a:solidFill>
              </a:rPr>
              <a:t>或 </a:t>
            </a:r>
            <a:r>
              <a:rPr lang="en-US" altLang="zh-CN" sz="2400" b="1">
                <a:solidFill>
                  <a:srgbClr val="000066"/>
                </a:solidFill>
              </a:rPr>
              <a:t>Zag-Zig </a:t>
            </a:r>
          </a:p>
        </p:txBody>
      </p:sp>
    </p:spTree>
    <p:extLst>
      <p:ext uri="{BB962C8B-B14F-4D97-AF65-F5344CB8AC3E}">
        <p14:creationId xmlns:p14="http://schemas.microsoft.com/office/powerpoint/2010/main" val="1156748142"/>
      </p:ext>
    </p:extLst>
  </p:cSld>
  <p:clrMapOvr>
    <a:masterClrMapping/>
  </p:clrMapOvr>
  <p:transition advTm="488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9" presetClass="entr" presetSubtype="0" accel="10000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p:cTn id="17" dur="500" fill="hold"/>
                                        <p:tgtEl>
                                          <p:spTgt spid="2">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2">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2">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39" presetClass="entr" presetSubtype="0" accel="10000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p:cTn id="23" dur="500" fill="hold"/>
                                        <p:tgtEl>
                                          <p:spTgt spid="2">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2">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2">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2">
                                            <p:txEl>
                                              <p:pRg st="4" end="4"/>
                                            </p:txEl>
                                          </p:spTgt>
                                        </p:tgtEl>
                                        <p:attrNameLst>
                                          <p:attrName>ppt_y</p:attrName>
                                        </p:attrNameLst>
                                      </p:cBhvr>
                                      <p:tavLst>
                                        <p:tav tm="0">
                                          <p:val>
                                            <p:strVal val="#ppt_y"/>
                                          </p:val>
                                        </p:tav>
                                        <p:tav tm="100000">
                                          <p:val>
                                            <p:strVal val="#ppt_y"/>
                                          </p:val>
                                        </p:tav>
                                      </p:tavLst>
                                    </p:anim>
                                  </p:childTnLst>
                                </p:cTn>
                              </p:par>
                              <p:par>
                                <p:cTn id="27" presetID="39" presetClass="entr" presetSubtype="0" accel="10000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p:cTn id="29" dur="500" fill="hold"/>
                                        <p:tgtEl>
                                          <p:spTgt spid="2">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2">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2">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页脚占位符 5"/>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820CEA-9BCF-4123-9F05-FD11CF5BF1CC}" type="slidenum">
              <a:rPr lang="en-US" altLang="zh-CN" smtClean="0">
                <a:solidFill>
                  <a:srgbClr val="000000"/>
                </a:solidFill>
                <a:latin typeface="Verdana" panose="020B0604030504040204" pitchFamily="34" charset="0"/>
              </a:rPr>
              <a:pPr/>
              <a:t>3</a:t>
            </a:fld>
            <a:endParaRPr lang="en-US" altLang="zh-CN" smtClean="0">
              <a:solidFill>
                <a:srgbClr val="000000"/>
              </a:solidFill>
              <a:latin typeface="Verdana" panose="020B0604030504040204" pitchFamily="34" charset="0"/>
            </a:endParaRPr>
          </a:p>
        </p:txBody>
      </p:sp>
      <p:sp>
        <p:nvSpPr>
          <p:cNvPr id="133123" name="Rectangle 2"/>
          <p:cNvSpPr>
            <a:spLocks noGrp="1" noRot="1" noChangeArrowheads="1"/>
          </p:cNvSpPr>
          <p:nvPr>
            <p:ph type="title"/>
          </p:nvPr>
        </p:nvSpPr>
        <p:spPr/>
        <p:txBody>
          <a:bodyPr/>
          <a:lstStyle/>
          <a:p>
            <a:r>
              <a:rPr lang="zh-CN" altLang="en-US" smtClean="0"/>
              <a:t>伸展操作</a:t>
            </a:r>
            <a:r>
              <a:rPr lang="en-US" altLang="zh-CN" smtClean="0"/>
              <a:t>Splay(x,S) </a:t>
            </a:r>
            <a:r>
              <a:rPr lang="zh-CN" altLang="en-US" smtClean="0"/>
              <a:t>情况</a:t>
            </a:r>
            <a:r>
              <a:rPr lang="en-US" altLang="zh-CN" smtClean="0"/>
              <a:t>1</a:t>
            </a:r>
          </a:p>
        </p:txBody>
      </p:sp>
      <p:sp>
        <p:nvSpPr>
          <p:cNvPr id="133124" name="Rectangle 3"/>
          <p:cNvSpPr>
            <a:spLocks noGrp="1" noRot="1" noChangeArrowheads="1"/>
          </p:cNvSpPr>
          <p:nvPr>
            <p:ph type="body" sz="half" idx="1"/>
          </p:nvPr>
        </p:nvSpPr>
        <p:spPr>
          <a:xfrm>
            <a:off x="2090738" y="1341439"/>
            <a:ext cx="4627562" cy="1519237"/>
          </a:xfrm>
        </p:spPr>
        <p:txBody>
          <a:bodyPr/>
          <a:lstStyle/>
          <a:p>
            <a:r>
              <a:rPr lang="en-US" altLang="zh-CN" sz="2400" b="1"/>
              <a:t>Zig</a:t>
            </a:r>
            <a:r>
              <a:rPr lang="zh-CN" altLang="en-US" sz="2400" b="1"/>
              <a:t>或</a:t>
            </a:r>
            <a:r>
              <a:rPr lang="en-US" altLang="zh-CN" sz="2400" b="1"/>
              <a:t>Zag</a:t>
            </a:r>
            <a:r>
              <a:rPr lang="zh-CN" altLang="en-US" sz="2400" b="1"/>
              <a:t>操作：</a:t>
            </a:r>
          </a:p>
          <a:p>
            <a:pPr>
              <a:buFont typeface="Wingdings" panose="05000000000000000000" pitchFamily="2" charset="2"/>
              <a:buNone/>
            </a:pPr>
            <a:r>
              <a:rPr lang="zh-CN" altLang="en-US" sz="2400" b="1"/>
              <a:t>   </a:t>
            </a:r>
            <a:r>
              <a:rPr lang="zh-CN" altLang="en-US" sz="2400" b="1">
                <a:solidFill>
                  <a:srgbClr val="000066"/>
                </a:solidFill>
                <a:ea typeface="楷体_GB2312" panose="02010609030101010101" pitchFamily="49" charset="-122"/>
              </a:rPr>
              <a:t>节点</a:t>
            </a:r>
            <a:r>
              <a:rPr lang="en-US" altLang="zh-CN" sz="2400" b="1">
                <a:solidFill>
                  <a:srgbClr val="000066"/>
                </a:solidFill>
                <a:ea typeface="楷体_GB2312" panose="02010609030101010101" pitchFamily="49" charset="-122"/>
              </a:rPr>
              <a:t>x</a:t>
            </a:r>
            <a:r>
              <a:rPr lang="zh-CN" altLang="en-US" sz="2400" b="1">
                <a:solidFill>
                  <a:srgbClr val="000066"/>
                </a:solidFill>
                <a:ea typeface="楷体_GB2312" panose="02010609030101010101" pitchFamily="49" charset="-122"/>
              </a:rPr>
              <a:t>的父节点</a:t>
            </a:r>
            <a:r>
              <a:rPr lang="en-US" altLang="zh-CN" sz="2400" b="1">
                <a:solidFill>
                  <a:srgbClr val="000066"/>
                </a:solidFill>
                <a:ea typeface="楷体_GB2312" panose="02010609030101010101" pitchFamily="49" charset="-122"/>
              </a:rPr>
              <a:t>y</a:t>
            </a:r>
            <a:r>
              <a:rPr lang="zh-CN" altLang="en-US" sz="2400" b="1">
                <a:solidFill>
                  <a:srgbClr val="000066"/>
                </a:solidFill>
                <a:ea typeface="楷体_GB2312" panose="02010609030101010101" pitchFamily="49" charset="-122"/>
              </a:rPr>
              <a:t>是根节点。</a:t>
            </a:r>
          </a:p>
        </p:txBody>
      </p:sp>
      <p:sp>
        <p:nvSpPr>
          <p:cNvPr id="133125" name="Rectangle 4"/>
          <p:cNvSpPr>
            <a:spLocks noChangeArrowheads="1"/>
          </p:cNvSpPr>
          <p:nvPr/>
        </p:nvSpPr>
        <p:spPr bwMode="auto">
          <a:xfrm>
            <a:off x="4857750" y="29003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Arial" panose="020B0604020202020204" pitchFamily="34" charset="0"/>
              <a:buNone/>
            </a:pPr>
            <a:endParaRPr lang="zh-CN" altLang="en-US">
              <a:solidFill>
                <a:srgbClr val="000000"/>
              </a:solidFill>
            </a:endParaRPr>
          </a:p>
        </p:txBody>
      </p:sp>
      <p:pic>
        <p:nvPicPr>
          <p:cNvPr id="133126" name="Picture 5"/>
          <p:cNvPicPr>
            <a:picLocks noGrp="1" noRot="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32175" y="2636838"/>
            <a:ext cx="5842000" cy="3073400"/>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863219"/>
      </p:ext>
    </p:extLst>
  </p:cSld>
  <p:clrMapOvr>
    <a:masterClrMapping/>
  </p:clrMapOvr>
  <p:transition advTm="488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页脚占位符 5"/>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697068-93CC-4CB8-92BE-E8060FBEECDD}" type="slidenum">
              <a:rPr lang="en-US" altLang="zh-CN" smtClean="0">
                <a:solidFill>
                  <a:srgbClr val="000000"/>
                </a:solidFill>
                <a:latin typeface="Verdana" panose="020B0604030504040204" pitchFamily="34" charset="0"/>
              </a:rPr>
              <a:pPr/>
              <a:t>4</a:t>
            </a:fld>
            <a:endParaRPr lang="en-US" altLang="zh-CN" smtClean="0">
              <a:solidFill>
                <a:srgbClr val="000000"/>
              </a:solidFill>
              <a:latin typeface="Verdana" panose="020B0604030504040204" pitchFamily="34" charset="0"/>
            </a:endParaRPr>
          </a:p>
        </p:txBody>
      </p:sp>
      <p:sp>
        <p:nvSpPr>
          <p:cNvPr id="135171" name="Rectangle 2"/>
          <p:cNvSpPr>
            <a:spLocks noGrp="1" noRot="1" noChangeArrowheads="1"/>
          </p:cNvSpPr>
          <p:nvPr>
            <p:ph type="title"/>
          </p:nvPr>
        </p:nvSpPr>
        <p:spPr/>
        <p:txBody>
          <a:bodyPr/>
          <a:lstStyle/>
          <a:p>
            <a:r>
              <a:rPr lang="zh-CN" altLang="en-US" smtClean="0"/>
              <a:t>伸展操作</a:t>
            </a:r>
            <a:r>
              <a:rPr lang="en-US" altLang="zh-CN" smtClean="0"/>
              <a:t>Splay(x,S) </a:t>
            </a:r>
            <a:r>
              <a:rPr lang="zh-CN" altLang="en-US" smtClean="0"/>
              <a:t>情况</a:t>
            </a:r>
            <a:r>
              <a:rPr lang="en-US" altLang="zh-CN" smtClean="0"/>
              <a:t>2</a:t>
            </a:r>
          </a:p>
        </p:txBody>
      </p:sp>
      <p:sp>
        <p:nvSpPr>
          <p:cNvPr id="135172" name="Rectangle 3"/>
          <p:cNvSpPr>
            <a:spLocks noGrp="1" noRot="1" noChangeArrowheads="1"/>
          </p:cNvSpPr>
          <p:nvPr>
            <p:ph type="body" sz="half" idx="1"/>
          </p:nvPr>
        </p:nvSpPr>
        <p:spPr>
          <a:xfrm>
            <a:off x="2063750" y="1341438"/>
            <a:ext cx="8135938" cy="2736850"/>
          </a:xfrm>
        </p:spPr>
        <p:txBody>
          <a:bodyPr/>
          <a:lstStyle/>
          <a:p>
            <a:r>
              <a:rPr lang="en-US" altLang="zh-CN" sz="2400" b="1"/>
              <a:t>Zig-Zig</a:t>
            </a:r>
            <a:r>
              <a:rPr lang="zh-CN" altLang="en-US" sz="2400" b="1"/>
              <a:t>或</a:t>
            </a:r>
            <a:r>
              <a:rPr lang="en-US" altLang="zh-CN" sz="2400" b="1"/>
              <a:t>Zag-Zag</a:t>
            </a:r>
            <a:r>
              <a:rPr lang="zh-CN" altLang="en-US" sz="2400" b="1"/>
              <a:t>操作：</a:t>
            </a:r>
          </a:p>
          <a:p>
            <a:pPr>
              <a:buFont typeface="Wingdings" panose="05000000000000000000" pitchFamily="2" charset="2"/>
              <a:buNone/>
            </a:pPr>
            <a:r>
              <a:rPr lang="zh-CN" altLang="en-US" sz="2400" b="1"/>
              <a:t>    </a:t>
            </a:r>
            <a:r>
              <a:rPr lang="zh-CN" altLang="en-US" sz="2400" b="1">
                <a:solidFill>
                  <a:srgbClr val="000066"/>
                </a:solidFill>
                <a:ea typeface="楷体_GB2312" panose="02010609030101010101" pitchFamily="49" charset="-122"/>
              </a:rPr>
              <a:t>节点</a:t>
            </a:r>
            <a:r>
              <a:rPr lang="en-US" altLang="zh-CN" sz="2400" b="1">
                <a:solidFill>
                  <a:srgbClr val="000066"/>
                </a:solidFill>
                <a:ea typeface="楷体_GB2312" panose="02010609030101010101" pitchFamily="49" charset="-122"/>
              </a:rPr>
              <a:t>x</a:t>
            </a:r>
            <a:r>
              <a:rPr lang="zh-CN" altLang="en-US" sz="2400" b="1">
                <a:solidFill>
                  <a:srgbClr val="000066"/>
                </a:solidFill>
                <a:ea typeface="楷体_GB2312" panose="02010609030101010101" pitchFamily="49" charset="-122"/>
              </a:rPr>
              <a:t>的父节点</a:t>
            </a:r>
            <a:r>
              <a:rPr lang="en-US" altLang="zh-CN" sz="2400" b="1">
                <a:solidFill>
                  <a:srgbClr val="000066"/>
                </a:solidFill>
                <a:ea typeface="楷体_GB2312" panose="02010609030101010101" pitchFamily="49" charset="-122"/>
              </a:rPr>
              <a:t>y</a:t>
            </a:r>
            <a:r>
              <a:rPr lang="zh-CN" altLang="en-US" sz="2400" b="1">
                <a:solidFill>
                  <a:srgbClr val="000066"/>
                </a:solidFill>
                <a:ea typeface="楷体_GB2312" panose="02010609030101010101" pitchFamily="49" charset="-122"/>
              </a:rPr>
              <a:t>不是根节点，且</a:t>
            </a:r>
            <a:r>
              <a:rPr lang="en-US" altLang="zh-CN" sz="2400" b="1">
                <a:solidFill>
                  <a:srgbClr val="000066"/>
                </a:solidFill>
                <a:ea typeface="楷体_GB2312" panose="02010609030101010101" pitchFamily="49" charset="-122"/>
              </a:rPr>
              <a:t>x</a:t>
            </a:r>
            <a:r>
              <a:rPr lang="zh-CN" altLang="en-US" sz="2400" b="1">
                <a:solidFill>
                  <a:srgbClr val="000066"/>
                </a:solidFill>
                <a:ea typeface="楷体_GB2312" panose="02010609030101010101" pitchFamily="49" charset="-122"/>
              </a:rPr>
              <a:t>与</a:t>
            </a:r>
            <a:r>
              <a:rPr lang="en-US" altLang="zh-CN" sz="2400" b="1">
                <a:solidFill>
                  <a:srgbClr val="000066"/>
                </a:solidFill>
                <a:ea typeface="楷体_GB2312" panose="02010609030101010101" pitchFamily="49" charset="-122"/>
              </a:rPr>
              <a:t>y</a:t>
            </a:r>
            <a:r>
              <a:rPr lang="zh-CN" altLang="en-US" sz="2400" b="1">
                <a:solidFill>
                  <a:srgbClr val="000066"/>
                </a:solidFill>
                <a:ea typeface="楷体_GB2312" panose="02010609030101010101" pitchFamily="49" charset="-122"/>
              </a:rPr>
              <a:t>同时是各自父节点的左孩子或者同时是各自父节点的右孩子。</a:t>
            </a:r>
            <a:r>
              <a:rPr lang="zh-CN" altLang="en-US" sz="2400" b="1">
                <a:solidFill>
                  <a:srgbClr val="000066"/>
                </a:solidFill>
              </a:rPr>
              <a:t> </a:t>
            </a:r>
            <a:endParaRPr lang="en-US" altLang="zh-CN" sz="2400" b="1">
              <a:solidFill>
                <a:srgbClr val="000066"/>
              </a:solidFill>
            </a:endParaRPr>
          </a:p>
        </p:txBody>
      </p:sp>
      <p:pic>
        <p:nvPicPr>
          <p:cNvPr id="135173"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16276" y="3068638"/>
            <a:ext cx="5802313" cy="2743200"/>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674676"/>
      </p:ext>
    </p:extLst>
  </p:cSld>
  <p:clrMapOvr>
    <a:masterClrMapping/>
  </p:clrMapOvr>
  <p:transition advTm="488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页脚占位符 5"/>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2AF5C4-F220-47AF-AA74-DDE8319AEA0E}" type="slidenum">
              <a:rPr lang="en-US" altLang="zh-CN" smtClean="0">
                <a:solidFill>
                  <a:srgbClr val="000000"/>
                </a:solidFill>
                <a:latin typeface="Verdana" panose="020B0604030504040204" pitchFamily="34" charset="0"/>
              </a:rPr>
              <a:pPr/>
              <a:t>5</a:t>
            </a:fld>
            <a:endParaRPr lang="en-US" altLang="zh-CN" smtClean="0">
              <a:solidFill>
                <a:srgbClr val="000000"/>
              </a:solidFill>
              <a:latin typeface="Verdana" panose="020B0604030504040204" pitchFamily="34" charset="0"/>
            </a:endParaRPr>
          </a:p>
        </p:txBody>
      </p:sp>
      <p:sp>
        <p:nvSpPr>
          <p:cNvPr id="136195" name="Rectangle 2"/>
          <p:cNvSpPr>
            <a:spLocks noGrp="1" noRot="1" noChangeArrowheads="1"/>
          </p:cNvSpPr>
          <p:nvPr>
            <p:ph type="title"/>
          </p:nvPr>
        </p:nvSpPr>
        <p:spPr/>
        <p:txBody>
          <a:bodyPr/>
          <a:lstStyle/>
          <a:p>
            <a:r>
              <a:rPr lang="zh-CN" altLang="en-US" smtClean="0"/>
              <a:t>伸展操作</a:t>
            </a:r>
            <a:r>
              <a:rPr lang="en-US" altLang="zh-CN" smtClean="0"/>
              <a:t>Splay(x,S) </a:t>
            </a:r>
            <a:r>
              <a:rPr lang="zh-CN" altLang="en-US" smtClean="0"/>
              <a:t>情况</a:t>
            </a:r>
            <a:r>
              <a:rPr lang="en-US" altLang="zh-CN" smtClean="0"/>
              <a:t>3</a:t>
            </a:r>
            <a:endParaRPr lang="zh-CN" altLang="en-US" smtClean="0"/>
          </a:p>
        </p:txBody>
      </p:sp>
      <p:sp>
        <p:nvSpPr>
          <p:cNvPr id="136196" name="Rectangle 3"/>
          <p:cNvSpPr>
            <a:spLocks noGrp="1" noRot="1" noChangeArrowheads="1"/>
          </p:cNvSpPr>
          <p:nvPr>
            <p:ph type="body" sz="half" idx="1"/>
          </p:nvPr>
        </p:nvSpPr>
        <p:spPr>
          <a:xfrm>
            <a:off x="2090739" y="1341438"/>
            <a:ext cx="7710487" cy="2328862"/>
          </a:xfrm>
        </p:spPr>
        <p:txBody>
          <a:bodyPr/>
          <a:lstStyle/>
          <a:p>
            <a:r>
              <a:rPr lang="en-US" altLang="zh-CN" sz="2400" b="1"/>
              <a:t>Zig-Zag</a:t>
            </a:r>
            <a:r>
              <a:rPr lang="zh-CN" altLang="en-US" sz="2400" b="1"/>
              <a:t>或</a:t>
            </a:r>
            <a:r>
              <a:rPr lang="en-US" altLang="zh-CN" sz="2400" b="1"/>
              <a:t>Zag-Zig</a:t>
            </a:r>
            <a:r>
              <a:rPr lang="zh-CN" altLang="en-US" sz="2400" b="1"/>
              <a:t>操作：</a:t>
            </a:r>
          </a:p>
          <a:p>
            <a:pPr>
              <a:buFont typeface="Wingdings" panose="05000000000000000000" pitchFamily="2" charset="2"/>
              <a:buNone/>
            </a:pPr>
            <a:r>
              <a:rPr lang="zh-CN" altLang="en-US" sz="2400" b="1"/>
              <a:t>    </a:t>
            </a:r>
            <a:r>
              <a:rPr lang="zh-CN" altLang="en-US" sz="2400" b="1">
                <a:solidFill>
                  <a:srgbClr val="000066"/>
                </a:solidFill>
                <a:ea typeface="楷体_GB2312" panose="02010609030101010101" pitchFamily="49" charset="-122"/>
              </a:rPr>
              <a:t>节点</a:t>
            </a:r>
            <a:r>
              <a:rPr lang="en-US" altLang="zh-CN" sz="2400" b="1">
                <a:solidFill>
                  <a:srgbClr val="000066"/>
                </a:solidFill>
                <a:ea typeface="楷体_GB2312" panose="02010609030101010101" pitchFamily="49" charset="-122"/>
              </a:rPr>
              <a:t>x</a:t>
            </a:r>
            <a:r>
              <a:rPr lang="zh-CN" altLang="en-US" sz="2400" b="1">
                <a:solidFill>
                  <a:srgbClr val="000066"/>
                </a:solidFill>
                <a:ea typeface="楷体_GB2312" panose="02010609030101010101" pitchFamily="49" charset="-122"/>
              </a:rPr>
              <a:t>的父节点</a:t>
            </a:r>
            <a:r>
              <a:rPr lang="en-US" altLang="zh-CN" sz="2400" b="1">
                <a:solidFill>
                  <a:srgbClr val="000066"/>
                </a:solidFill>
                <a:ea typeface="楷体_GB2312" panose="02010609030101010101" pitchFamily="49" charset="-122"/>
              </a:rPr>
              <a:t>y</a:t>
            </a:r>
            <a:r>
              <a:rPr lang="zh-CN" altLang="en-US" sz="2400" b="1">
                <a:solidFill>
                  <a:srgbClr val="000066"/>
                </a:solidFill>
                <a:ea typeface="楷体_GB2312" panose="02010609030101010101" pitchFamily="49" charset="-122"/>
              </a:rPr>
              <a:t>不是根节点，</a:t>
            </a:r>
            <a:r>
              <a:rPr lang="en-US" altLang="zh-CN" sz="2400" b="1">
                <a:solidFill>
                  <a:srgbClr val="000066"/>
                </a:solidFill>
                <a:ea typeface="楷体_GB2312" panose="02010609030101010101" pitchFamily="49" charset="-122"/>
              </a:rPr>
              <a:t>x</a:t>
            </a:r>
            <a:r>
              <a:rPr lang="zh-CN" altLang="en-US" sz="2400" b="1">
                <a:solidFill>
                  <a:srgbClr val="000066"/>
                </a:solidFill>
                <a:ea typeface="楷体_GB2312" panose="02010609030101010101" pitchFamily="49" charset="-122"/>
              </a:rPr>
              <a:t>与</a:t>
            </a:r>
            <a:r>
              <a:rPr lang="en-US" altLang="zh-CN" sz="2400" b="1">
                <a:solidFill>
                  <a:srgbClr val="000066"/>
                </a:solidFill>
                <a:ea typeface="楷体_GB2312" panose="02010609030101010101" pitchFamily="49" charset="-122"/>
              </a:rPr>
              <a:t>y</a:t>
            </a:r>
            <a:r>
              <a:rPr lang="zh-CN" altLang="en-US" sz="2400" b="1">
                <a:solidFill>
                  <a:srgbClr val="000066"/>
                </a:solidFill>
                <a:ea typeface="楷体_GB2312" panose="02010609030101010101" pitchFamily="49" charset="-122"/>
              </a:rPr>
              <a:t>中一个是其父节点的左孩子而另一个是其父节点的右孩子。 </a:t>
            </a:r>
            <a:endParaRPr lang="en-US" altLang="zh-CN" sz="2400" b="1">
              <a:solidFill>
                <a:srgbClr val="000066"/>
              </a:solidFill>
              <a:ea typeface="楷体_GB2312" panose="02010609030101010101" pitchFamily="49" charset="-122"/>
            </a:endParaRPr>
          </a:p>
        </p:txBody>
      </p:sp>
      <p:pic>
        <p:nvPicPr>
          <p:cNvPr id="13619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27351" y="3357564"/>
            <a:ext cx="6342063" cy="2663825"/>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919595"/>
      </p:ext>
    </p:extLst>
  </p:cSld>
  <p:clrMapOvr>
    <a:masterClrMapping/>
  </p:clrMapOvr>
  <p:transition advTm="488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页脚占位符 7"/>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39030E-6754-4127-A1F0-A2F73B0AE17D}" type="slidenum">
              <a:rPr lang="en-US" altLang="zh-CN" smtClean="0">
                <a:solidFill>
                  <a:srgbClr val="000000"/>
                </a:solidFill>
                <a:latin typeface="Verdana" panose="020B0604030504040204" pitchFamily="34" charset="0"/>
              </a:rPr>
              <a:pPr/>
              <a:t>6</a:t>
            </a:fld>
            <a:endParaRPr lang="en-US" altLang="zh-CN" smtClean="0">
              <a:solidFill>
                <a:srgbClr val="000000"/>
              </a:solidFill>
              <a:latin typeface="Verdana" panose="020B0604030504040204" pitchFamily="34" charset="0"/>
            </a:endParaRPr>
          </a:p>
        </p:txBody>
      </p:sp>
      <p:sp>
        <p:nvSpPr>
          <p:cNvPr id="134147" name="Rectangle 2"/>
          <p:cNvSpPr>
            <a:spLocks noGrp="1" noChangeArrowheads="1"/>
          </p:cNvSpPr>
          <p:nvPr>
            <p:ph sz="quarter" idx="1"/>
          </p:nvPr>
        </p:nvSpPr>
        <p:spPr>
          <a:xfrm>
            <a:off x="2090739" y="1341438"/>
            <a:ext cx="3927475" cy="2398712"/>
          </a:xfrm>
        </p:spPr>
        <p:txBody>
          <a:bodyPr/>
          <a:lstStyle/>
          <a:p>
            <a:pPr>
              <a:buFont typeface="Wingdings" panose="05000000000000000000" pitchFamily="2" charset="2"/>
              <a:buNone/>
            </a:pPr>
            <a:endParaRPr lang="zh-CN" altLang="en-US" sz="2000"/>
          </a:p>
          <a:p>
            <a:pPr>
              <a:buFont typeface="Wingdings" panose="05000000000000000000" pitchFamily="2" charset="2"/>
              <a:buNone/>
            </a:pPr>
            <a:endParaRPr lang="zh-CN" altLang="en-US" sz="2000"/>
          </a:p>
        </p:txBody>
      </p:sp>
      <p:sp>
        <p:nvSpPr>
          <p:cNvPr id="134148" name="Rectangle 3"/>
          <p:cNvSpPr>
            <a:spLocks noGrp="1" noChangeArrowheads="1"/>
          </p:cNvSpPr>
          <p:nvPr>
            <p:ph sz="quarter" idx="3"/>
          </p:nvPr>
        </p:nvSpPr>
        <p:spPr>
          <a:xfrm>
            <a:off x="2066926" y="549276"/>
            <a:ext cx="7629525" cy="5762625"/>
          </a:xfrm>
        </p:spPr>
        <p:txBody>
          <a:bodyPr/>
          <a:lstStyle/>
          <a:p>
            <a:pPr marL="0" indent="0">
              <a:buNone/>
            </a:pPr>
            <a:r>
              <a:rPr lang="en-US" altLang="zh-CN" sz="2000" b="1" dirty="0"/>
              <a:t>void</a:t>
            </a:r>
            <a:r>
              <a:rPr lang="en-US" altLang="zh-CN" sz="2000" dirty="0"/>
              <a:t> rotate(</a:t>
            </a:r>
            <a:r>
              <a:rPr lang="en-US" altLang="zh-CN" sz="2000" b="1" dirty="0" err="1"/>
              <a:t>int</a:t>
            </a:r>
            <a:r>
              <a:rPr lang="en-US" altLang="zh-CN" sz="2000" dirty="0"/>
              <a:t> </a:t>
            </a:r>
            <a:r>
              <a:rPr lang="en-US" altLang="zh-CN" sz="2000" dirty="0" err="1"/>
              <a:t>u,</a:t>
            </a:r>
            <a:r>
              <a:rPr lang="en-US" altLang="zh-CN" sz="2000" b="1" dirty="0" err="1"/>
              <a:t>int</a:t>
            </a:r>
            <a:r>
              <a:rPr lang="en-US" altLang="zh-CN" sz="2000" dirty="0"/>
              <a:t> kind)//kind</a:t>
            </a:r>
            <a:r>
              <a:rPr lang="zh-CN" altLang="en-US" sz="2000" dirty="0"/>
              <a:t>表示</a:t>
            </a:r>
            <a:r>
              <a:rPr lang="en-US" altLang="zh-CN" sz="2000" dirty="0"/>
              <a:t>u</a:t>
            </a:r>
            <a:r>
              <a:rPr lang="zh-CN" altLang="en-US" sz="2000" dirty="0"/>
              <a:t>在</a:t>
            </a:r>
            <a:r>
              <a:rPr lang="en-US" altLang="zh-CN" sz="2000" dirty="0" err="1"/>
              <a:t>fa</a:t>
            </a:r>
            <a:r>
              <a:rPr lang="zh-CN" altLang="en-US" sz="2000" dirty="0"/>
              <a:t>的哪一边  </a:t>
            </a:r>
          </a:p>
          <a:p>
            <a:pPr marL="0" indent="0">
              <a:buNone/>
            </a:pPr>
            <a:r>
              <a:rPr lang="en-US" altLang="zh-CN" sz="2000" dirty="0"/>
              <a:t>{  </a:t>
            </a:r>
            <a:endParaRPr lang="zh-CN" altLang="en-US" sz="2000" dirty="0"/>
          </a:p>
          <a:p>
            <a:pPr marL="0" indent="0">
              <a:buNone/>
            </a:pPr>
            <a:r>
              <a:rPr lang="zh-CN" altLang="en-US" sz="2000" dirty="0"/>
              <a:t>    </a:t>
            </a:r>
            <a:r>
              <a:rPr lang="en-US" altLang="zh-CN" sz="2000" b="1" dirty="0" err="1"/>
              <a:t>int</a:t>
            </a:r>
            <a:r>
              <a:rPr lang="en-US" altLang="zh-CN" sz="2000" dirty="0"/>
              <a:t> </a:t>
            </a:r>
            <a:r>
              <a:rPr lang="en-US" altLang="zh-CN" sz="2000" dirty="0" err="1"/>
              <a:t>fa</a:t>
            </a:r>
            <a:r>
              <a:rPr lang="en-US" altLang="zh-CN" sz="2000" dirty="0"/>
              <a:t>=pre[u];  </a:t>
            </a:r>
          </a:p>
          <a:p>
            <a:pPr marL="0" indent="0">
              <a:buNone/>
            </a:pPr>
            <a:r>
              <a:rPr lang="en-US" altLang="zh-CN" sz="2000" dirty="0"/>
              <a:t>    down(</a:t>
            </a:r>
            <a:r>
              <a:rPr lang="en-US" altLang="zh-CN" sz="2000" dirty="0" err="1"/>
              <a:t>fa</a:t>
            </a:r>
            <a:r>
              <a:rPr lang="en-US" altLang="zh-CN" sz="2000" dirty="0"/>
              <a:t>);down(u);  </a:t>
            </a:r>
          </a:p>
          <a:p>
            <a:pPr marL="0" indent="0">
              <a:buNone/>
            </a:pPr>
            <a:r>
              <a:rPr lang="en-US" altLang="zh-CN" sz="2000" dirty="0"/>
              <a:t>    </a:t>
            </a:r>
            <a:r>
              <a:rPr lang="en-US" altLang="zh-CN" sz="2000" dirty="0" err="1"/>
              <a:t>ch</a:t>
            </a:r>
            <a:r>
              <a:rPr lang="en-US" altLang="zh-CN" sz="2000" dirty="0"/>
              <a:t>[</a:t>
            </a:r>
            <a:r>
              <a:rPr lang="en-US" altLang="zh-CN" sz="2000" dirty="0" err="1"/>
              <a:t>fa</a:t>
            </a:r>
            <a:r>
              <a:rPr lang="en-US" altLang="zh-CN" sz="2000" dirty="0"/>
              <a:t>][kind]=</a:t>
            </a:r>
            <a:r>
              <a:rPr lang="en-US" altLang="zh-CN" sz="2000" dirty="0" err="1"/>
              <a:t>ch</a:t>
            </a:r>
            <a:r>
              <a:rPr lang="en-US" altLang="zh-CN" sz="2000" dirty="0"/>
              <a:t>[u][!kind];  </a:t>
            </a:r>
          </a:p>
          <a:p>
            <a:pPr marL="0" indent="0">
              <a:buNone/>
            </a:pPr>
            <a:r>
              <a:rPr lang="en-US" altLang="zh-CN" sz="2000" dirty="0"/>
              <a:t>    pre[</a:t>
            </a:r>
            <a:r>
              <a:rPr lang="en-US" altLang="zh-CN" sz="2000" dirty="0" err="1"/>
              <a:t>ch</a:t>
            </a:r>
            <a:r>
              <a:rPr lang="en-US" altLang="zh-CN" sz="2000" dirty="0"/>
              <a:t>[u][!kind]]=</a:t>
            </a:r>
            <a:r>
              <a:rPr lang="en-US" altLang="zh-CN" sz="2000" dirty="0" err="1"/>
              <a:t>fa</a:t>
            </a:r>
            <a:r>
              <a:rPr lang="en-US" altLang="zh-CN" sz="2000" dirty="0"/>
              <a:t>;  </a:t>
            </a:r>
          </a:p>
          <a:p>
            <a:pPr marL="0" indent="0">
              <a:buNone/>
            </a:pPr>
            <a:r>
              <a:rPr lang="en-US" altLang="zh-CN" sz="2000" dirty="0"/>
              <a:t>    </a:t>
            </a:r>
            <a:r>
              <a:rPr lang="en-US" altLang="zh-CN" sz="2000" b="1" dirty="0"/>
              <a:t>if</a:t>
            </a:r>
            <a:r>
              <a:rPr lang="en-US" altLang="zh-CN" sz="2000" dirty="0"/>
              <a:t>(pre[</a:t>
            </a:r>
            <a:r>
              <a:rPr lang="en-US" altLang="zh-CN" sz="2000" dirty="0" err="1"/>
              <a:t>fa</a:t>
            </a:r>
            <a:r>
              <a:rPr lang="en-US" altLang="zh-CN" sz="2000" dirty="0"/>
              <a:t>])</a:t>
            </a:r>
            <a:r>
              <a:rPr lang="en-US" altLang="zh-CN" sz="2000" dirty="0" err="1"/>
              <a:t>ch</a:t>
            </a:r>
            <a:r>
              <a:rPr lang="en-US" altLang="zh-CN" sz="2000" dirty="0"/>
              <a:t>[pre[</a:t>
            </a:r>
            <a:r>
              <a:rPr lang="en-US" altLang="zh-CN" sz="2000" dirty="0" err="1"/>
              <a:t>fa</a:t>
            </a:r>
            <a:r>
              <a:rPr lang="en-US" altLang="zh-CN" sz="2000" dirty="0"/>
              <a:t>]][</a:t>
            </a:r>
            <a:r>
              <a:rPr lang="en-US" altLang="zh-CN" sz="2000" dirty="0" err="1"/>
              <a:t>ch</a:t>
            </a:r>
            <a:r>
              <a:rPr lang="en-US" altLang="zh-CN" sz="2000" dirty="0"/>
              <a:t>[pre[</a:t>
            </a:r>
            <a:r>
              <a:rPr lang="en-US" altLang="zh-CN" sz="2000" dirty="0" err="1"/>
              <a:t>fa</a:t>
            </a:r>
            <a:r>
              <a:rPr lang="en-US" altLang="zh-CN" sz="2000" dirty="0"/>
              <a:t>]][1]==</a:t>
            </a:r>
            <a:r>
              <a:rPr lang="en-US" altLang="zh-CN" sz="2000" dirty="0" err="1"/>
              <a:t>fa</a:t>
            </a:r>
            <a:r>
              <a:rPr lang="en-US" altLang="zh-CN" sz="2000" dirty="0"/>
              <a:t>]=u;  </a:t>
            </a:r>
          </a:p>
          <a:p>
            <a:pPr marL="0" indent="0">
              <a:buNone/>
            </a:pPr>
            <a:r>
              <a:rPr lang="en-US" altLang="zh-CN" sz="2000" dirty="0"/>
              <a:t>    pre[u]=pre[</a:t>
            </a:r>
            <a:r>
              <a:rPr lang="en-US" altLang="zh-CN" sz="2000" dirty="0" err="1"/>
              <a:t>fa</a:t>
            </a:r>
            <a:r>
              <a:rPr lang="en-US" altLang="zh-CN" sz="2000" dirty="0"/>
              <a:t>];  </a:t>
            </a:r>
          </a:p>
          <a:p>
            <a:pPr marL="0" indent="0">
              <a:buNone/>
            </a:pPr>
            <a:r>
              <a:rPr lang="en-US" altLang="zh-CN" sz="2000" dirty="0"/>
              <a:t>    </a:t>
            </a:r>
            <a:r>
              <a:rPr lang="en-US" altLang="zh-CN" sz="2000" dirty="0" err="1"/>
              <a:t>ch</a:t>
            </a:r>
            <a:r>
              <a:rPr lang="en-US" altLang="zh-CN" sz="2000" dirty="0"/>
              <a:t>[u][!kind]=</a:t>
            </a:r>
            <a:r>
              <a:rPr lang="en-US" altLang="zh-CN" sz="2000" dirty="0" err="1"/>
              <a:t>fa</a:t>
            </a:r>
            <a:r>
              <a:rPr lang="en-US" altLang="zh-CN" sz="2000" dirty="0"/>
              <a:t>;  </a:t>
            </a:r>
          </a:p>
          <a:p>
            <a:pPr marL="0" indent="0">
              <a:buNone/>
            </a:pPr>
            <a:r>
              <a:rPr lang="en-US" altLang="zh-CN" sz="2000" dirty="0"/>
              <a:t>    pre[</a:t>
            </a:r>
            <a:r>
              <a:rPr lang="en-US" altLang="zh-CN" sz="2000" dirty="0" err="1"/>
              <a:t>fa</a:t>
            </a:r>
            <a:r>
              <a:rPr lang="en-US" altLang="zh-CN" sz="2000" dirty="0"/>
              <a:t>]=u;  </a:t>
            </a:r>
          </a:p>
          <a:p>
            <a:pPr marL="0" indent="0">
              <a:buNone/>
            </a:pPr>
            <a:r>
              <a:rPr lang="en-US" altLang="zh-CN" sz="2000" dirty="0"/>
              <a:t>    up(</a:t>
            </a:r>
            <a:r>
              <a:rPr lang="en-US" altLang="zh-CN" sz="2000" dirty="0" err="1"/>
              <a:t>fa</a:t>
            </a:r>
            <a:r>
              <a:rPr lang="en-US" altLang="zh-CN" sz="2000" dirty="0"/>
              <a:t>);up(u);  </a:t>
            </a:r>
          </a:p>
          <a:p>
            <a:pPr marL="0" indent="0">
              <a:buNone/>
            </a:pPr>
            <a:r>
              <a:rPr lang="en-US" altLang="zh-CN" sz="2000" dirty="0"/>
              <a:t>}  </a:t>
            </a:r>
          </a:p>
          <a:p>
            <a:pPr>
              <a:buFont typeface="Wingdings" panose="05000000000000000000" pitchFamily="2" charset="2"/>
              <a:buNone/>
            </a:pPr>
            <a:endParaRPr lang="zh-CN" altLang="en-US" sz="2000" dirty="0"/>
          </a:p>
        </p:txBody>
      </p:sp>
    </p:spTree>
    <p:extLst>
      <p:ext uri="{BB962C8B-B14F-4D97-AF65-F5344CB8AC3E}">
        <p14:creationId xmlns:p14="http://schemas.microsoft.com/office/powerpoint/2010/main" val="3632815987"/>
      </p:ext>
    </p:extLst>
  </p:cSld>
  <p:clrMapOvr>
    <a:masterClrMapping/>
  </p:clrMapOvr>
  <p:transition advTm="488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4"/>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6CB2BF-B36E-43D4-AA86-7174657B8E6B}" type="slidenum">
              <a:rPr lang="en-US" altLang="zh-CN" smtClean="0">
                <a:solidFill>
                  <a:srgbClr val="000000"/>
                </a:solidFill>
                <a:latin typeface="Verdana" panose="020B0604030504040204" pitchFamily="34" charset="0"/>
              </a:rPr>
              <a:pPr/>
              <a:t>7</a:t>
            </a:fld>
            <a:endParaRPr lang="en-US" altLang="zh-CN" smtClean="0">
              <a:solidFill>
                <a:srgbClr val="000000"/>
              </a:solidFill>
              <a:latin typeface="Verdana" panose="020B0604030504040204" pitchFamily="34" charset="0"/>
            </a:endParaRPr>
          </a:p>
        </p:txBody>
      </p:sp>
      <p:sp>
        <p:nvSpPr>
          <p:cNvPr id="131075" name="Rectangle 2"/>
          <p:cNvSpPr>
            <a:spLocks noGrp="1" noChangeArrowheads="1"/>
          </p:cNvSpPr>
          <p:nvPr>
            <p:ph type="title"/>
          </p:nvPr>
        </p:nvSpPr>
        <p:spPr>
          <a:xfrm>
            <a:off x="2063750" y="333376"/>
            <a:ext cx="8001000" cy="676275"/>
          </a:xfrm>
        </p:spPr>
        <p:txBody>
          <a:bodyPr/>
          <a:lstStyle/>
          <a:p>
            <a:r>
              <a:rPr lang="zh-CN" altLang="en-US" sz="3800"/>
              <a:t>伸展树</a:t>
            </a:r>
            <a:r>
              <a:rPr lang="en-US" altLang="zh-CN" sz="3800"/>
              <a:t>(Splay Tree)</a:t>
            </a:r>
          </a:p>
        </p:txBody>
      </p:sp>
      <p:sp>
        <p:nvSpPr>
          <p:cNvPr id="131076" name="Rectangle 3"/>
          <p:cNvSpPr>
            <a:spLocks noGrp="1" noChangeArrowheads="1"/>
          </p:cNvSpPr>
          <p:nvPr>
            <p:ph type="body" idx="1"/>
          </p:nvPr>
        </p:nvSpPr>
        <p:spPr>
          <a:xfrm>
            <a:off x="2063751" y="1052514"/>
            <a:ext cx="8424863" cy="5545137"/>
          </a:xfrm>
        </p:spPr>
        <p:txBody>
          <a:bodyPr/>
          <a:lstStyle/>
          <a:p>
            <a:pPr>
              <a:lnSpc>
                <a:spcPct val="90000"/>
              </a:lnSpc>
            </a:pPr>
            <a:r>
              <a:rPr lang="en-US" altLang="zh-CN" dirty="0" smtClean="0"/>
              <a:t>Splay</a:t>
            </a:r>
            <a:r>
              <a:rPr lang="zh-CN" altLang="en-US" dirty="0" smtClean="0"/>
              <a:t>操作举例</a:t>
            </a:r>
          </a:p>
          <a:p>
            <a:pPr lvl="1">
              <a:lnSpc>
                <a:spcPct val="90000"/>
              </a:lnSpc>
            </a:pPr>
            <a:r>
              <a:rPr lang="zh-CN" altLang="en-US" dirty="0" smtClean="0"/>
              <a:t>假设有数列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a:t>
            </a:r>
            <a:r>
              <a:rPr lang="en-US" altLang="zh-CN" dirty="0" smtClean="0"/>
              <a:t>5</a:t>
            </a:r>
            <a:r>
              <a:rPr lang="zh-CN" altLang="en-US" dirty="0" smtClean="0"/>
              <a:t>，</a:t>
            </a:r>
            <a:r>
              <a:rPr lang="en-US" altLang="zh-CN" dirty="0" smtClean="0"/>
              <a:t>6</a:t>
            </a:r>
            <a:r>
              <a:rPr lang="zh-CN" altLang="en-US" dirty="0" smtClean="0"/>
              <a:t>，</a:t>
            </a:r>
            <a:r>
              <a:rPr lang="en-US" altLang="zh-CN" dirty="0" smtClean="0"/>
              <a:t>7</a:t>
            </a:r>
            <a:r>
              <a:rPr lang="zh-CN" altLang="en-US" dirty="0" smtClean="0"/>
              <a:t>为元素的 </a:t>
            </a:r>
            <a:r>
              <a:rPr lang="en-US" altLang="zh-CN" dirty="0" smtClean="0"/>
              <a:t>splay</a:t>
            </a:r>
            <a:r>
              <a:rPr lang="zh-CN" altLang="en-US" dirty="0" smtClean="0"/>
              <a:t>树，如果我们要在第</a:t>
            </a:r>
            <a:r>
              <a:rPr lang="en-US" altLang="zh-CN" dirty="0" smtClean="0"/>
              <a:t>3</a:t>
            </a:r>
            <a:r>
              <a:rPr lang="zh-CN" altLang="en-US" dirty="0" smtClean="0"/>
              <a:t>个位置 与第</a:t>
            </a:r>
            <a:r>
              <a:rPr lang="en-US" altLang="zh-CN" dirty="0" smtClean="0"/>
              <a:t>4</a:t>
            </a:r>
            <a:r>
              <a:rPr lang="zh-CN" altLang="en-US" dirty="0" smtClean="0"/>
              <a:t>个位置（即</a:t>
            </a:r>
            <a:r>
              <a:rPr lang="en-US" altLang="zh-CN" dirty="0" smtClean="0"/>
              <a:t>3</a:t>
            </a:r>
            <a:r>
              <a:rPr lang="zh-CN" altLang="en-US" dirty="0" smtClean="0"/>
              <a:t>与</a:t>
            </a:r>
            <a:r>
              <a:rPr lang="en-US" altLang="zh-CN" dirty="0" smtClean="0"/>
              <a:t>4</a:t>
            </a:r>
            <a:r>
              <a:rPr lang="zh-CN" altLang="en-US" dirty="0" smtClean="0"/>
              <a:t>）之间插入一个值为 </a:t>
            </a:r>
            <a:r>
              <a:rPr lang="en-US" altLang="zh-CN" dirty="0" err="1" smtClean="0"/>
              <a:t>val</a:t>
            </a:r>
            <a:r>
              <a:rPr lang="en-US" altLang="zh-CN" dirty="0" smtClean="0"/>
              <a:t> </a:t>
            </a:r>
            <a:r>
              <a:rPr lang="zh-CN" altLang="en-US" dirty="0" smtClean="0"/>
              <a:t>的新元素 应该进行的操作是：</a:t>
            </a:r>
            <a:br>
              <a:rPr lang="zh-CN" altLang="en-US" dirty="0" smtClean="0"/>
            </a:br>
            <a:r>
              <a:rPr lang="zh-CN" altLang="en-US" dirty="0" smtClean="0"/>
              <a:t>（</a:t>
            </a:r>
            <a:r>
              <a:rPr lang="en-US" altLang="zh-CN" dirty="0" smtClean="0"/>
              <a:t>1</a:t>
            </a:r>
            <a:r>
              <a:rPr lang="zh-CN" altLang="en-US" dirty="0" smtClean="0"/>
              <a:t>）把元素</a:t>
            </a:r>
            <a:r>
              <a:rPr lang="en-US" altLang="zh-CN" dirty="0" smtClean="0"/>
              <a:t>3</a:t>
            </a:r>
            <a:r>
              <a:rPr lang="zh-CN" altLang="en-US" dirty="0" smtClean="0"/>
              <a:t>旋转到根处。</a:t>
            </a:r>
            <a:br>
              <a:rPr lang="zh-CN" altLang="en-US" dirty="0" smtClean="0"/>
            </a:br>
            <a:r>
              <a:rPr lang="zh-CN" altLang="en-US" dirty="0" smtClean="0"/>
              <a:t>（</a:t>
            </a:r>
            <a:r>
              <a:rPr lang="en-US" altLang="zh-CN" dirty="0" smtClean="0"/>
              <a:t>2</a:t>
            </a:r>
            <a:r>
              <a:rPr lang="zh-CN" altLang="en-US" dirty="0" smtClean="0"/>
              <a:t>）把元素</a:t>
            </a:r>
            <a:r>
              <a:rPr lang="en-US" altLang="zh-CN" dirty="0" smtClean="0"/>
              <a:t>4</a:t>
            </a:r>
            <a:r>
              <a:rPr lang="zh-CN" altLang="en-US" dirty="0" smtClean="0"/>
              <a:t>旋转到根节点下面即作为</a:t>
            </a:r>
            <a:r>
              <a:rPr lang="en-US" altLang="zh-CN" dirty="0" smtClean="0"/>
              <a:t>3</a:t>
            </a:r>
            <a:r>
              <a:rPr lang="zh-CN" altLang="en-US" dirty="0" smtClean="0"/>
              <a:t>的儿子。</a:t>
            </a:r>
            <a:br>
              <a:rPr lang="zh-CN" altLang="en-US" dirty="0" smtClean="0"/>
            </a:br>
            <a:r>
              <a:rPr lang="zh-CN" altLang="en-US" dirty="0" smtClean="0"/>
              <a:t>这时</a:t>
            </a:r>
            <a:r>
              <a:rPr lang="en-US" altLang="zh-CN" dirty="0" smtClean="0"/>
              <a:t>4</a:t>
            </a:r>
            <a:r>
              <a:rPr lang="zh-CN" altLang="en-US" dirty="0" smtClean="0"/>
              <a:t>一定是</a:t>
            </a:r>
            <a:r>
              <a:rPr lang="en-US" altLang="zh-CN" dirty="0" smtClean="0"/>
              <a:t>3</a:t>
            </a:r>
            <a:r>
              <a:rPr lang="zh-CN" altLang="en-US" dirty="0" smtClean="0"/>
              <a:t>的右儿子，并且它的左子是空的，现在就新建一个以 </a:t>
            </a:r>
            <a:r>
              <a:rPr lang="en-US" altLang="zh-CN" dirty="0" err="1" smtClean="0"/>
              <a:t>val</a:t>
            </a:r>
            <a:r>
              <a:rPr lang="en-US" altLang="zh-CN" dirty="0" smtClean="0"/>
              <a:t> </a:t>
            </a:r>
            <a:r>
              <a:rPr lang="zh-CN" altLang="en-US" dirty="0" smtClean="0"/>
              <a:t>为值的新元素挂在根的右子的左子上面（不明白的动手画下图）。现在如果对 </a:t>
            </a:r>
            <a:r>
              <a:rPr lang="en-US" altLang="zh-CN" dirty="0" smtClean="0"/>
              <a:t>splay </a:t>
            </a:r>
            <a:r>
              <a:rPr lang="zh-CN" altLang="en-US" dirty="0" smtClean="0"/>
              <a:t>树进行中序遍历的话是不是发现 </a:t>
            </a:r>
            <a:r>
              <a:rPr lang="en-US" altLang="zh-CN" dirty="0" err="1" smtClean="0"/>
              <a:t>val</a:t>
            </a:r>
            <a:r>
              <a:rPr lang="en-US" altLang="zh-CN" dirty="0" smtClean="0"/>
              <a:t> </a:t>
            </a:r>
            <a:r>
              <a:rPr lang="zh-CN" altLang="en-US" dirty="0" smtClean="0"/>
              <a:t>已经在 </a:t>
            </a:r>
            <a:r>
              <a:rPr lang="en-US" altLang="zh-CN" dirty="0" smtClean="0"/>
              <a:t>3 </a:t>
            </a:r>
            <a:r>
              <a:rPr lang="zh-CN" altLang="en-US" dirty="0" smtClean="0"/>
              <a:t>与</a:t>
            </a:r>
            <a:r>
              <a:rPr lang="en-US" altLang="zh-CN" dirty="0" smtClean="0"/>
              <a:t>4</a:t>
            </a:r>
            <a:r>
              <a:rPr lang="zh-CN" altLang="en-US" dirty="0" smtClean="0"/>
              <a:t>之间了。</a:t>
            </a:r>
          </a:p>
          <a:p>
            <a:pPr lvl="1">
              <a:lnSpc>
                <a:spcPct val="90000"/>
              </a:lnSpc>
            </a:pPr>
            <a:r>
              <a:rPr lang="zh-CN" altLang="en-US" dirty="0" smtClean="0"/>
              <a:t> 同样的道理可以把一个新区间插入一个指定的位置上或者把一个指定的值与指的区间删除，方法都是进行两个旋转然后要被处理的元素或者区间就神奇地程现在根的右子的左子那里，如果还有其它的统计信息可以记录在相应的区间的根处，当 </a:t>
            </a:r>
            <a:r>
              <a:rPr lang="en-US" altLang="zh-CN" dirty="0" smtClean="0"/>
              <a:t>splay </a:t>
            </a:r>
            <a:r>
              <a:rPr lang="zh-CN" altLang="en-US" dirty="0" smtClean="0"/>
              <a:t>操作对它进行旋转时注意实时更新就可以了 </a:t>
            </a:r>
          </a:p>
        </p:txBody>
      </p:sp>
    </p:spTree>
    <p:extLst>
      <p:ext uri="{BB962C8B-B14F-4D97-AF65-F5344CB8AC3E}">
        <p14:creationId xmlns:p14="http://schemas.microsoft.com/office/powerpoint/2010/main" val="231405689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页脚占位符 7"/>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0995C8-3709-4F2D-8190-A04E653AA6E6}" type="slidenum">
              <a:rPr lang="en-US" altLang="zh-CN" smtClean="0">
                <a:solidFill>
                  <a:srgbClr val="000000"/>
                </a:solidFill>
                <a:latin typeface="Verdana" panose="020B0604030504040204" pitchFamily="34" charset="0"/>
              </a:rPr>
              <a:pPr/>
              <a:t>8</a:t>
            </a:fld>
            <a:endParaRPr lang="en-US" altLang="zh-CN" smtClean="0">
              <a:solidFill>
                <a:srgbClr val="000000"/>
              </a:solidFill>
              <a:latin typeface="Verdana" panose="020B0604030504040204" pitchFamily="34" charset="0"/>
            </a:endParaRPr>
          </a:p>
        </p:txBody>
      </p:sp>
      <p:sp>
        <p:nvSpPr>
          <p:cNvPr id="137219" name="Rectangle 2"/>
          <p:cNvSpPr>
            <a:spLocks noGrp="1" noRot="1" noChangeArrowheads="1"/>
          </p:cNvSpPr>
          <p:nvPr>
            <p:ph type="title" sz="quarter"/>
          </p:nvPr>
        </p:nvSpPr>
        <p:spPr/>
        <p:txBody>
          <a:bodyPr/>
          <a:lstStyle/>
          <a:p>
            <a:r>
              <a:rPr lang="zh-CN" altLang="en-US" smtClean="0"/>
              <a:t>伸展操作举例</a:t>
            </a:r>
            <a:endParaRPr lang="en-US" altLang="zh-CN" smtClean="0"/>
          </a:p>
        </p:txBody>
      </p:sp>
      <p:pic>
        <p:nvPicPr>
          <p:cNvPr id="137220"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351089" y="1700214"/>
            <a:ext cx="2376487" cy="2232025"/>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338639" y="2036763"/>
            <a:ext cx="1685925" cy="1008062"/>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5" name="Picture 5"/>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167438" y="1484313"/>
            <a:ext cx="1797050" cy="2665412"/>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6" name="Text Box 6"/>
          <p:cNvSpPr txBox="1">
            <a:spLocks noChangeArrowheads="1"/>
          </p:cNvSpPr>
          <p:nvPr/>
        </p:nvSpPr>
        <p:spPr bwMode="auto">
          <a:xfrm>
            <a:off x="2208214" y="1628775"/>
            <a:ext cx="160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r>
              <a:rPr lang="en-US" altLang="zh-CN" sz="2400">
                <a:solidFill>
                  <a:srgbClr val="000000"/>
                </a:solidFill>
              </a:rPr>
              <a:t>Splay(1,S)</a:t>
            </a:r>
          </a:p>
        </p:txBody>
      </p:sp>
      <p:sp>
        <p:nvSpPr>
          <p:cNvPr id="137224" name="Text Box 7"/>
          <p:cNvSpPr txBox="1">
            <a:spLocks noChangeArrowheads="1"/>
          </p:cNvSpPr>
          <p:nvPr/>
        </p:nvSpPr>
        <p:spPr bwMode="auto">
          <a:xfrm>
            <a:off x="8380413" y="3362326"/>
            <a:ext cx="124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Font typeface="Arial" panose="020B0604020202020204" pitchFamily="34" charset="0"/>
              <a:buNone/>
            </a:pPr>
            <a:endParaRPr lang="zh-CN" altLang="en-US">
              <a:solidFill>
                <a:srgbClr val="000000"/>
              </a:solidFill>
            </a:endParaRPr>
          </a:p>
        </p:txBody>
      </p:sp>
      <p:pic>
        <p:nvPicPr>
          <p:cNvPr id="3" name="Picture 8"/>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8250238" y="1868489"/>
            <a:ext cx="1160462" cy="1533525"/>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3563" y="3789363"/>
            <a:ext cx="150971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3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0464" y="4437063"/>
            <a:ext cx="1576387"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3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0239" y="3716339"/>
            <a:ext cx="1303337"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743015"/>
      </p:ext>
    </p:extLst>
  </p:cSld>
  <p:clrMapOvr>
    <a:masterClrMapping/>
  </p:clrMapOvr>
  <p:transition advTm="488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33125"/>
                                        </p:tgtEl>
                                        <p:attrNameLst>
                                          <p:attrName>style.visibility</p:attrName>
                                        </p:attrNameLst>
                                      </p:cBhvr>
                                      <p:to>
                                        <p:strVal val="visible"/>
                                      </p:to>
                                    </p:set>
                                    <p:animEffect transition="in" filter="dissolve">
                                      <p:cBhvr>
                                        <p:cTn id="16" dur="500"/>
                                        <p:tgtEl>
                                          <p:spTgt spid="1331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33129"/>
                                        </p:tgtEl>
                                        <p:attrNameLst>
                                          <p:attrName>style.visibility</p:attrName>
                                        </p:attrNameLst>
                                      </p:cBhvr>
                                      <p:to>
                                        <p:strVal val="visible"/>
                                      </p:to>
                                    </p:set>
                                    <p:animEffect transition="in" filter="dissolve">
                                      <p:cBhvr>
                                        <p:cTn id="26" dur="500"/>
                                        <p:tgtEl>
                                          <p:spTgt spid="1331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33130"/>
                                        </p:tgtEl>
                                        <p:attrNameLst>
                                          <p:attrName>style.visibility</p:attrName>
                                        </p:attrNameLst>
                                      </p:cBhvr>
                                      <p:to>
                                        <p:strVal val="visible"/>
                                      </p:to>
                                    </p:set>
                                    <p:animEffect transition="in" filter="dissolve">
                                      <p:cBhvr>
                                        <p:cTn id="31" dur="500"/>
                                        <p:tgtEl>
                                          <p:spTgt spid="1331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33131"/>
                                        </p:tgtEl>
                                        <p:attrNameLst>
                                          <p:attrName>style.visibility</p:attrName>
                                        </p:attrNameLst>
                                      </p:cBhvr>
                                      <p:to>
                                        <p:strVal val="visible"/>
                                      </p:to>
                                    </p:set>
                                    <p:animEffect transition="in" filter="dissolve">
                                      <p:cBhvr>
                                        <p:cTn id="36" dur="500"/>
                                        <p:tgtEl>
                                          <p:spTgt spid="133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页脚占位符 5"/>
          <p:cNvSpPr>
            <a:spLocks noGrp="1"/>
          </p:cNvSpPr>
          <p:nvPr>
            <p:ph type="ftr" sz="quarter" idx="1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40EC3E-59B1-408A-A6C0-AF6425B4BA00}" type="slidenum">
              <a:rPr lang="en-US" altLang="zh-CN" smtClean="0">
                <a:solidFill>
                  <a:srgbClr val="000000"/>
                </a:solidFill>
                <a:latin typeface="Verdana" panose="020B0604030504040204" pitchFamily="34" charset="0"/>
              </a:rPr>
              <a:pPr/>
              <a:t>9</a:t>
            </a:fld>
            <a:endParaRPr lang="en-US" altLang="zh-CN" smtClean="0">
              <a:solidFill>
                <a:srgbClr val="000000"/>
              </a:solidFill>
              <a:latin typeface="Verdana" panose="020B0604030504040204" pitchFamily="34" charset="0"/>
            </a:endParaRPr>
          </a:p>
        </p:txBody>
      </p:sp>
      <p:sp>
        <p:nvSpPr>
          <p:cNvPr id="139267" name="Rectangle 2"/>
          <p:cNvSpPr>
            <a:spLocks noGrp="1" noRot="1" noChangeArrowheads="1"/>
          </p:cNvSpPr>
          <p:nvPr>
            <p:ph type="title"/>
          </p:nvPr>
        </p:nvSpPr>
        <p:spPr>
          <a:xfrm>
            <a:off x="2063750" y="333376"/>
            <a:ext cx="8001000" cy="676275"/>
          </a:xfrm>
        </p:spPr>
        <p:txBody>
          <a:bodyPr/>
          <a:lstStyle/>
          <a:p>
            <a:r>
              <a:rPr lang="zh-CN" altLang="en-US" smtClean="0"/>
              <a:t>伸展树的基本操作</a:t>
            </a:r>
            <a:endParaRPr lang="en-US" altLang="zh-CN" smtClean="0"/>
          </a:p>
        </p:txBody>
      </p:sp>
      <p:sp>
        <p:nvSpPr>
          <p:cNvPr id="2" name="Rectangle 3"/>
          <p:cNvSpPr>
            <a:spLocks noGrp="1" noRot="1" noChangeArrowheads="1"/>
          </p:cNvSpPr>
          <p:nvPr>
            <p:ph type="body" sz="half" idx="2"/>
          </p:nvPr>
        </p:nvSpPr>
        <p:spPr>
          <a:xfrm>
            <a:off x="7175501" y="1700213"/>
            <a:ext cx="2555875" cy="2665412"/>
          </a:xfrm>
        </p:spPr>
        <p:txBody>
          <a:bodyPr/>
          <a:lstStyle/>
          <a:p>
            <a:r>
              <a:rPr lang="zh-CN" altLang="en-US" sz="2900"/>
              <a:t>求前趋   </a:t>
            </a:r>
          </a:p>
          <a:p>
            <a:pPr>
              <a:spcBef>
                <a:spcPct val="50000"/>
              </a:spcBef>
            </a:pPr>
            <a:r>
              <a:rPr lang="zh-CN" altLang="en-US" sz="2900"/>
              <a:t>求后继</a:t>
            </a:r>
          </a:p>
          <a:p>
            <a:pPr>
              <a:spcBef>
                <a:spcPct val="50000"/>
              </a:spcBef>
            </a:pPr>
            <a:r>
              <a:rPr lang="zh-CN" altLang="en-US" sz="2900"/>
              <a:t>合并</a:t>
            </a:r>
          </a:p>
          <a:p>
            <a:pPr>
              <a:spcBef>
                <a:spcPct val="50000"/>
              </a:spcBef>
            </a:pPr>
            <a:r>
              <a:rPr lang="zh-CN" altLang="en-US" sz="2900"/>
              <a:t>分离</a:t>
            </a:r>
          </a:p>
        </p:txBody>
      </p:sp>
      <p:sp>
        <p:nvSpPr>
          <p:cNvPr id="135172" name="Rectangle 4"/>
          <p:cNvSpPr>
            <a:spLocks noGrp="1" noRot="1" noChangeArrowheads="1"/>
          </p:cNvSpPr>
          <p:nvPr>
            <p:ph type="body" sz="half" idx="1"/>
          </p:nvPr>
        </p:nvSpPr>
        <p:spPr>
          <a:xfrm>
            <a:off x="3143251" y="1773239"/>
            <a:ext cx="2735263" cy="3024187"/>
          </a:xfrm>
        </p:spPr>
        <p:txBody>
          <a:bodyPr/>
          <a:lstStyle/>
          <a:p>
            <a:r>
              <a:rPr lang="zh-CN" altLang="en-US" sz="2900"/>
              <a:t>查找</a:t>
            </a:r>
          </a:p>
          <a:p>
            <a:r>
              <a:rPr lang="zh-CN" altLang="en-US" sz="2900"/>
              <a:t>插入</a:t>
            </a:r>
          </a:p>
          <a:p>
            <a:r>
              <a:rPr lang="zh-CN" altLang="en-US" sz="2900"/>
              <a:t>删除</a:t>
            </a:r>
            <a:r>
              <a:rPr lang="zh-CN" altLang="en-US" sz="2900">
                <a:hlinkClick r:id="rId2" action="ppaction://hlinkfile"/>
              </a:rPr>
              <a:t>   </a:t>
            </a:r>
            <a:endParaRPr lang="zh-CN" altLang="en-US" sz="2900"/>
          </a:p>
          <a:p>
            <a:r>
              <a:rPr lang="zh-CN" altLang="en-US" sz="2900"/>
              <a:t>求最大值</a:t>
            </a:r>
          </a:p>
          <a:p>
            <a:r>
              <a:rPr lang="zh-CN" altLang="en-US" sz="2900"/>
              <a:t>求最小值</a:t>
            </a:r>
          </a:p>
        </p:txBody>
      </p:sp>
      <p:sp>
        <p:nvSpPr>
          <p:cNvPr id="135173" name="Text Box 5"/>
          <p:cNvSpPr txBox="1">
            <a:spLocks noChangeArrowheads="1"/>
          </p:cNvSpPr>
          <p:nvPr/>
        </p:nvSpPr>
        <p:spPr bwMode="auto">
          <a:xfrm>
            <a:off x="3432175" y="5229225"/>
            <a:ext cx="576103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buFont typeface="Arial" panose="020B0604020202020204" pitchFamily="34" charset="0"/>
              <a:buNone/>
            </a:pPr>
            <a:r>
              <a:rPr lang="zh-CN" altLang="en-US" sz="5400">
                <a:solidFill>
                  <a:srgbClr val="000000"/>
                </a:solidFill>
                <a:ea typeface="华文行楷" panose="02010800040101010101" pitchFamily="2" charset="-122"/>
              </a:rPr>
              <a:t>伸展操作是基础！</a:t>
            </a:r>
          </a:p>
        </p:txBody>
      </p:sp>
    </p:spTree>
    <p:extLst>
      <p:ext uri="{BB962C8B-B14F-4D97-AF65-F5344CB8AC3E}">
        <p14:creationId xmlns:p14="http://schemas.microsoft.com/office/powerpoint/2010/main" val="2127762627"/>
      </p:ext>
    </p:extLst>
  </p:cSld>
  <p:clrMapOvr>
    <a:masterClrMapping/>
  </p:clrMapOvr>
  <p:transition advTm="488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 calcmode="lin" valueType="num">
                                      <p:cBhvr>
                                        <p:cTn id="7" dur="500" decel="50000" fill="hold">
                                          <p:stCondLst>
                                            <p:cond delay="0"/>
                                          </p:stCondLst>
                                        </p:cTn>
                                        <p:tgtEl>
                                          <p:spTgt spid="13517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3517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3517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3517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3517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3517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3517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35172">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135172">
                                            <p:txEl>
                                              <p:pRg st="1" end="1"/>
                                            </p:txEl>
                                          </p:spTgt>
                                        </p:tgtEl>
                                        <p:attrNameLst>
                                          <p:attrName>style.visibility</p:attrName>
                                        </p:attrNameLst>
                                      </p:cBhvr>
                                      <p:to>
                                        <p:strVal val="visible"/>
                                      </p:to>
                                    </p:set>
                                    <p:anim calcmode="lin" valueType="num">
                                      <p:cBhvr>
                                        <p:cTn id="17" dur="500" decel="50000" fill="hold">
                                          <p:stCondLst>
                                            <p:cond delay="0"/>
                                          </p:stCondLst>
                                        </p:cTn>
                                        <p:tgtEl>
                                          <p:spTgt spid="135172">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35172">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35172">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135172">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35172">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35172">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35172">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35172">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135172">
                                            <p:txEl>
                                              <p:pRg st="2" end="2"/>
                                            </p:txEl>
                                          </p:spTgt>
                                        </p:tgtEl>
                                        <p:attrNameLst>
                                          <p:attrName>style.visibility</p:attrName>
                                        </p:attrNameLst>
                                      </p:cBhvr>
                                      <p:to>
                                        <p:strVal val="visible"/>
                                      </p:to>
                                    </p:set>
                                    <p:anim calcmode="lin" valueType="num">
                                      <p:cBhvr>
                                        <p:cTn id="27" dur="500" decel="50000" fill="hold">
                                          <p:stCondLst>
                                            <p:cond delay="0"/>
                                          </p:stCondLst>
                                        </p:cTn>
                                        <p:tgtEl>
                                          <p:spTgt spid="135172">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35172">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35172">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135172">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35172">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35172">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35172">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35172">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nodeType="clickEffect">
                                  <p:stCondLst>
                                    <p:cond delay="0"/>
                                  </p:stCondLst>
                                  <p:childTnLst>
                                    <p:set>
                                      <p:cBhvr>
                                        <p:cTn id="38" dur="1" fill="hold">
                                          <p:stCondLst>
                                            <p:cond delay="0"/>
                                          </p:stCondLst>
                                        </p:cTn>
                                        <p:tgtEl>
                                          <p:spTgt spid="135172">
                                            <p:txEl>
                                              <p:pRg st="3" end="3"/>
                                            </p:txEl>
                                          </p:spTgt>
                                        </p:tgtEl>
                                        <p:attrNameLst>
                                          <p:attrName>style.visibility</p:attrName>
                                        </p:attrNameLst>
                                      </p:cBhvr>
                                      <p:to>
                                        <p:strVal val="visible"/>
                                      </p:to>
                                    </p:set>
                                    <p:animEffect transition="in" filter="randombar(horizontal)">
                                      <p:cBhvr>
                                        <p:cTn id="39" dur="500"/>
                                        <p:tgtEl>
                                          <p:spTgt spid="135172">
                                            <p:txEl>
                                              <p:pRg st="3" end="3"/>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135172">
                                            <p:txEl>
                                              <p:pRg st="4" end="4"/>
                                            </p:txEl>
                                          </p:spTgt>
                                        </p:tgtEl>
                                        <p:attrNameLst>
                                          <p:attrName>style.visibility</p:attrName>
                                        </p:attrNameLst>
                                      </p:cBhvr>
                                      <p:to>
                                        <p:strVal val="visible"/>
                                      </p:to>
                                    </p:set>
                                    <p:animEffect transition="in" filter="randombar(horizontal)">
                                      <p:cBhvr>
                                        <p:cTn id="42" dur="500"/>
                                        <p:tgtEl>
                                          <p:spTgt spid="135172">
                                            <p:txEl>
                                              <p:pRg st="4" end="4"/>
                                            </p:txEl>
                                          </p:spTgt>
                                        </p:tgtEl>
                                      </p:cBhvr>
                                    </p:animEffect>
                                  </p:childTnLst>
                                </p:cTn>
                              </p:par>
                              <p:par>
                                <p:cTn id="43" presetID="14" presetClass="entr" presetSubtype="10" fill="hold" nodeType="with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45" dur="500"/>
                                        <p:tgtEl>
                                          <p:spTgt spid="2">
                                            <p:txEl>
                                              <p:pRg st="0" end="0"/>
                                            </p:txEl>
                                          </p:spTgt>
                                        </p:tgtEl>
                                      </p:cBhvr>
                                    </p:animEffect>
                                  </p:childTnLst>
                                </p:cTn>
                              </p:par>
                              <p:par>
                                <p:cTn id="46" presetID="14" presetClass="entr" presetSubtype="10" fill="hold" nodeType="withEffect">
                                  <p:stCondLst>
                                    <p:cond delay="0"/>
                                  </p:stCondLst>
                                  <p:childTnLst>
                                    <p:set>
                                      <p:cBhvr>
                                        <p:cTn id="47" dur="1" fill="hold">
                                          <p:stCondLst>
                                            <p:cond delay="0"/>
                                          </p:stCondLst>
                                        </p:cTn>
                                        <p:tgtEl>
                                          <p:spTgt spid="2">
                                            <p:txEl>
                                              <p:pRg st="1" end="1"/>
                                            </p:txEl>
                                          </p:spTgt>
                                        </p:tgtEl>
                                        <p:attrNameLst>
                                          <p:attrName>style.visibility</p:attrName>
                                        </p:attrNameLst>
                                      </p:cBhvr>
                                      <p:to>
                                        <p:strVal val="visible"/>
                                      </p:to>
                                    </p:set>
                                    <p:animEffect transition="in" filter="randombar(horizontal)">
                                      <p:cBhvr>
                                        <p:cTn id="48" dur="500"/>
                                        <p:tgtEl>
                                          <p:spTgt spid="2">
                                            <p:txEl>
                                              <p:pRg st="1" end="1"/>
                                            </p:txEl>
                                          </p:spTgt>
                                        </p:tgtEl>
                                      </p:cBhvr>
                                    </p:animEffect>
                                  </p:childTnLst>
                                </p:cTn>
                              </p:par>
                              <p:par>
                                <p:cTn id="49" presetID="14" presetClass="entr" presetSubtype="10" fill="hold" nodeType="withEffect">
                                  <p:stCondLst>
                                    <p:cond delay="0"/>
                                  </p:stCondLst>
                                  <p:childTnLst>
                                    <p:set>
                                      <p:cBhvr>
                                        <p:cTn id="50" dur="1" fill="hold">
                                          <p:stCondLst>
                                            <p:cond delay="0"/>
                                          </p:stCondLst>
                                        </p:cTn>
                                        <p:tgtEl>
                                          <p:spTgt spid="2">
                                            <p:txEl>
                                              <p:pRg st="2" end="2"/>
                                            </p:txEl>
                                          </p:spTgt>
                                        </p:tgtEl>
                                        <p:attrNameLst>
                                          <p:attrName>style.visibility</p:attrName>
                                        </p:attrNameLst>
                                      </p:cBhvr>
                                      <p:to>
                                        <p:strVal val="visible"/>
                                      </p:to>
                                    </p:set>
                                    <p:animEffect transition="in" filter="randombar(horizontal)">
                                      <p:cBhvr>
                                        <p:cTn id="51" dur="500"/>
                                        <p:tgtEl>
                                          <p:spTgt spid="2">
                                            <p:txEl>
                                              <p:pRg st="2" end="2"/>
                                            </p:txEl>
                                          </p:spTgt>
                                        </p:tgtEl>
                                      </p:cBhvr>
                                    </p:animEffect>
                                  </p:childTnLst>
                                </p:cTn>
                              </p:par>
                              <p:par>
                                <p:cTn id="52" presetID="14" presetClass="entr" presetSubtype="10" fill="hold" nodeType="withEffect">
                                  <p:stCondLst>
                                    <p:cond delay="0"/>
                                  </p:stCondLst>
                                  <p:childTnLst>
                                    <p:set>
                                      <p:cBhvr>
                                        <p:cTn id="5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54" dur="500"/>
                                        <p:tgtEl>
                                          <p:spTgt spid="2">
                                            <p:txEl>
                                              <p:pRg st="3" end="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0" presetClass="entr" presetSubtype="0" fill="hold" grpId="0" nodeType="clickEffect">
                                  <p:stCondLst>
                                    <p:cond delay="0"/>
                                  </p:stCondLst>
                                  <p:iterate type="lt">
                                    <p:tmPct val="10000"/>
                                  </p:iterate>
                                  <p:childTnLst>
                                    <p:set>
                                      <p:cBhvr>
                                        <p:cTn id="58" dur="1" fill="hold">
                                          <p:stCondLst>
                                            <p:cond delay="0"/>
                                          </p:stCondLst>
                                        </p:cTn>
                                        <p:tgtEl>
                                          <p:spTgt spid="135173"/>
                                        </p:tgtEl>
                                        <p:attrNameLst>
                                          <p:attrName>style.visibility</p:attrName>
                                        </p:attrNameLst>
                                      </p:cBhvr>
                                      <p:to>
                                        <p:strVal val="visible"/>
                                      </p:to>
                                    </p:set>
                                    <p:animEffect transition="in" filter="fade">
                                      <p:cBhvr>
                                        <p:cTn id="59" dur="2000"/>
                                        <p:tgtEl>
                                          <p:spTgt spid="135173"/>
                                        </p:tgtEl>
                                      </p:cBhvr>
                                    </p:animEffect>
                                    <p:anim calcmode="lin" valueType="num">
                                      <p:cBhvr>
                                        <p:cTn id="60" dur="2000" fill="hold"/>
                                        <p:tgtEl>
                                          <p:spTgt spid="135173"/>
                                        </p:tgtEl>
                                        <p:attrNameLst>
                                          <p:attrName>ppt_x</p:attrName>
                                        </p:attrNameLst>
                                      </p:cBhvr>
                                      <p:tavLst>
                                        <p:tav tm="0">
                                          <p:val>
                                            <p:strVal val="#ppt_x-.1"/>
                                          </p:val>
                                        </p:tav>
                                        <p:tav tm="100000">
                                          <p:val>
                                            <p:strVal val="#ppt_x"/>
                                          </p:val>
                                        </p:tav>
                                      </p:tavLst>
                                    </p:anim>
                                    <p:anim calcmode="lin" valueType="num">
                                      <p:cBhvr>
                                        <p:cTn id="61" dur="2000" fill="hold"/>
                                        <p:tgtEl>
                                          <p:spTgt spid="135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utoUpdateAnimBg="0"/>
    </p:bldLst>
  </p:timing>
</p:sld>
</file>

<file path=ppt/theme/theme1.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906</Words>
  <Application>Microsoft Office PowerPoint</Application>
  <PresentationFormat>宽屏</PresentationFormat>
  <Paragraphs>85</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仿宋_GB2312</vt:lpstr>
      <vt:lpstr>黑体</vt:lpstr>
      <vt:lpstr>华文行楷</vt:lpstr>
      <vt:lpstr>楷体_GB2312</vt:lpstr>
      <vt:lpstr>宋体</vt:lpstr>
      <vt:lpstr>Arial</vt:lpstr>
      <vt:lpstr>Times New Roman</vt:lpstr>
      <vt:lpstr>Verdana</vt:lpstr>
      <vt:lpstr>Wingdings</vt:lpstr>
      <vt:lpstr>3_Profile</vt:lpstr>
      <vt:lpstr>伸展树(Splay Tree)</vt:lpstr>
      <vt:lpstr>伸展操作Splay(x,S)</vt:lpstr>
      <vt:lpstr>伸展操作Splay(x,S) 情况1</vt:lpstr>
      <vt:lpstr>伸展操作Splay(x,S) 情况2</vt:lpstr>
      <vt:lpstr>伸展操作Splay(x,S) 情况3</vt:lpstr>
      <vt:lpstr>PowerPoint 演示文稿</vt:lpstr>
      <vt:lpstr>伸展树(Splay Tree)</vt:lpstr>
      <vt:lpstr>伸展操作举例</vt:lpstr>
      <vt:lpstr>伸展树的基本操作</vt:lpstr>
      <vt:lpstr>例题POJ 3481 Double Queue [splay]</vt:lpstr>
      <vt:lpstr>HYSBZ – 1588 营业额统计</vt:lpstr>
      <vt:lpstr>HDU 1890 Robotic Sort</vt:lpstr>
      <vt:lpstr>HDU 3487 Play with Chain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微软用户</cp:lastModifiedBy>
  <cp:revision>8</cp:revision>
  <dcterms:created xsi:type="dcterms:W3CDTF">2017-07-23T02:35:12Z</dcterms:created>
  <dcterms:modified xsi:type="dcterms:W3CDTF">2017-08-09T05:30:36Z</dcterms:modified>
</cp:coreProperties>
</file>