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80" r:id="rId7"/>
    <p:sldId id="281" r:id="rId8"/>
    <p:sldId id="264" r:id="rId9"/>
    <p:sldId id="265" r:id="rId10"/>
    <p:sldId id="266" r:id="rId11"/>
    <p:sldId id="259" r:id="rId12"/>
    <p:sldId id="261" r:id="rId13"/>
    <p:sldId id="267" r:id="rId14"/>
    <p:sldId id="268" r:id="rId15"/>
    <p:sldId id="270" r:id="rId16"/>
    <p:sldId id="269" r:id="rId17"/>
    <p:sldId id="272" r:id="rId18"/>
    <p:sldId id="260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4" r:id="rId28"/>
    <p:sldId id="285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熠 金" initials="明熠" lastIdx="1" clrIdx="0">
    <p:extLst>
      <p:ext uri="{19B8F6BF-5375-455C-9EA6-DF929625EA0E}">
        <p15:presenceInfo xmlns:p15="http://schemas.microsoft.com/office/powerpoint/2012/main" userId="10818e67e57b6e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97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18.xml"/><Relationship Id="rId12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26.xml"/><Relationship Id="rId5" Type="http://schemas.openxmlformats.org/officeDocument/2006/relationships/slide" Target="slide15.xml"/><Relationship Id="rId10" Type="http://schemas.openxmlformats.org/officeDocument/2006/relationships/slide" Target="slide6.xml"/><Relationship Id="rId4" Type="http://schemas.openxmlformats.org/officeDocument/2006/relationships/slide" Target="slide12.xml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vjudge.net/problem/POJ-2833" TargetMode="External"/><Relationship Id="rId3" Type="http://schemas.openxmlformats.org/officeDocument/2006/relationships/hyperlink" Target="http://acm.zjnu.edu.cn/CLanguage/showproblem?problem_id=1143" TargetMode="External"/><Relationship Id="rId7" Type="http://schemas.openxmlformats.org/officeDocument/2006/relationships/hyperlink" Target="https://vjudge.net/problem/UVA-136" TargetMode="External"/><Relationship Id="rId2" Type="http://schemas.openxmlformats.org/officeDocument/2006/relationships/hyperlink" Target="http://acm.zjnu.edu.cn/CLanguage/showproblem?problem_id=15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judge.net/problem/Gym-100971D" TargetMode="External"/><Relationship Id="rId5" Type="http://schemas.openxmlformats.org/officeDocument/2006/relationships/hyperlink" Target="http://acm.zjnu.edu.cn/CLanguage/showproblem?problem_id=1405" TargetMode="External"/><Relationship Id="rId4" Type="http://schemas.openxmlformats.org/officeDocument/2006/relationships/hyperlink" Target="http://acm.zjnu.edu.cn/CLanguage/showproblem?problem_id=1406" TargetMode="Externa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deque/deque/" TargetMode="External"/><Relationship Id="rId3" Type="http://schemas.openxmlformats.org/officeDocument/2006/relationships/hyperlink" Target="http://www.cplusplus.com/reference/string/basic_string/" TargetMode="External"/><Relationship Id="rId7" Type="http://schemas.openxmlformats.org/officeDocument/2006/relationships/hyperlink" Target="http://www.cplusplus.com/reference/stack/stack/" TargetMode="External"/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queue" TargetMode="External"/><Relationship Id="rId11" Type="http://schemas.openxmlformats.org/officeDocument/2006/relationships/slide" Target="slide2.xml"/><Relationship Id="rId5" Type="http://schemas.openxmlformats.org/officeDocument/2006/relationships/hyperlink" Target="http://www.cplusplus.com/reference/list/list/" TargetMode="External"/><Relationship Id="rId10" Type="http://schemas.openxmlformats.org/officeDocument/2006/relationships/hyperlink" Target="http://www.cplusplus.com/reference/set/" TargetMode="External"/><Relationship Id="rId4" Type="http://schemas.openxmlformats.org/officeDocument/2006/relationships/hyperlink" Target="http://www.cplusplus.com/reference/vector/vector/" TargetMode="External"/><Relationship Id="rId9" Type="http://schemas.openxmlformats.org/officeDocument/2006/relationships/hyperlink" Target="http://www.cplusplus.com/reference/ma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D9075-8A0A-4FD0-83F7-7B8BF94F5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565" y="2404534"/>
            <a:ext cx="8485438" cy="1646299"/>
          </a:xfrm>
        </p:spPr>
        <p:txBody>
          <a:bodyPr/>
          <a:lstStyle/>
          <a:p>
            <a:r>
              <a:rPr lang="en-US" altLang="zh-CN" dirty="0"/>
              <a:t>Standard Template Library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27E6A-E53F-44BB-8CC6-9C74BF184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标准模板库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C94527-214B-4C93-80C1-B56EC96C8854}"/>
              </a:ext>
            </a:extLst>
          </p:cNvPr>
          <p:cNvSpPr txBox="1"/>
          <p:nvPr/>
        </p:nvSpPr>
        <p:spPr>
          <a:xfrm>
            <a:off x="6463691" y="5519956"/>
            <a:ext cx="281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浙江师范大学 金明熠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2019/1/25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8366D-C3CF-44F5-8F0E-52AA4F50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F5A82-4785-42B8-B5AD-F574A9AB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DF82BC-F2D3-4900-97AC-13CB7842F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2" y="1346857"/>
            <a:ext cx="11725036" cy="4449936"/>
          </a:xfrm>
          <a:prstGeom prst="rect">
            <a:avLst/>
          </a:prstGeom>
        </p:spPr>
      </p:pic>
      <p:sp>
        <p:nvSpPr>
          <p:cNvPr id="5" name="动作按钮: 转到主页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F15B79F-48E3-401A-A9AE-95F62190F022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4FF1F-B049-48F8-92B3-9673937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4D88F-BF44-4BDB-98BE-6B5485462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（链表）</a:t>
            </a:r>
            <a:endParaRPr lang="en-US" altLang="zh-CN" dirty="0"/>
          </a:p>
          <a:p>
            <a:r>
              <a:rPr lang="en-US" altLang="zh-CN" dirty="0"/>
              <a:t>Vector</a:t>
            </a:r>
            <a:r>
              <a:rPr lang="zh-CN" altLang="en-US" dirty="0"/>
              <a:t>（数组）</a:t>
            </a:r>
            <a:endParaRPr lang="en-US" altLang="zh-CN" dirty="0"/>
          </a:p>
          <a:p>
            <a:r>
              <a:rPr lang="en-US" altLang="zh-CN" dirty="0"/>
              <a:t>Stack</a:t>
            </a:r>
            <a:r>
              <a:rPr lang="zh-CN" altLang="en-US" dirty="0"/>
              <a:t>（栈）</a:t>
            </a:r>
            <a:endParaRPr lang="en-US" altLang="zh-CN" dirty="0"/>
          </a:p>
          <a:p>
            <a:r>
              <a:rPr lang="en-US" altLang="zh-CN" dirty="0"/>
              <a:t>Queue</a:t>
            </a:r>
            <a:r>
              <a:rPr lang="zh-CN" altLang="en-US" dirty="0"/>
              <a:t>（队列）</a:t>
            </a:r>
            <a:endParaRPr lang="en-US" altLang="zh-CN" dirty="0"/>
          </a:p>
          <a:p>
            <a:r>
              <a:rPr lang="en-US" altLang="zh-CN" dirty="0"/>
              <a:t>Deque</a:t>
            </a:r>
            <a:r>
              <a:rPr lang="zh-CN" altLang="en-US" dirty="0"/>
              <a:t>（</a:t>
            </a:r>
            <a:r>
              <a:rPr lang="en-US" altLang="zh-CN" dirty="0"/>
              <a:t>double-end-queue</a:t>
            </a:r>
            <a:r>
              <a:rPr lang="zh-CN" altLang="en-US" dirty="0"/>
              <a:t>双端队列）</a:t>
            </a:r>
            <a:endParaRPr lang="en-US" altLang="zh-CN" dirty="0"/>
          </a:p>
          <a:p>
            <a:r>
              <a:rPr lang="en-US" altLang="zh-CN" dirty="0" err="1"/>
              <a:t>Priority_queue</a:t>
            </a:r>
            <a:r>
              <a:rPr lang="zh-CN" altLang="en-US" dirty="0"/>
              <a:t>（优先队列）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*数组和双端队列可随机存取，即通过</a:t>
            </a:r>
            <a:r>
              <a:rPr lang="en-US" altLang="zh-CN" dirty="0"/>
              <a:t>v[0]</a:t>
            </a:r>
            <a:r>
              <a:rPr lang="zh-CN" altLang="en-US" dirty="0"/>
              <a:t>这样的形式来操作</a:t>
            </a: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FFFB70-88FB-4BDA-B315-C41634AE9B81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EAE35-38E5-438C-AC72-2CF882D9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Vector:</a:t>
            </a:r>
            <a:r>
              <a:rPr lang="zh-CN" altLang="en-US" dirty="0"/>
              <a:t>可变长度数组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25544-456E-4640-A1E4-9A211D92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3517"/>
            <a:ext cx="8596668" cy="4757846"/>
          </a:xfrm>
        </p:spPr>
        <p:txBody>
          <a:bodyPr/>
          <a:lstStyle/>
          <a:p>
            <a:r>
              <a:rPr lang="zh-CN" altLang="en-US" dirty="0"/>
              <a:t>这个名字和向量没关系（一切都只是个意外。。。）</a:t>
            </a:r>
            <a:endParaRPr lang="en-US" altLang="zh-CN" dirty="0"/>
          </a:p>
          <a:p>
            <a:r>
              <a:rPr lang="zh-CN" altLang="en-US" dirty="0"/>
              <a:t>插入删除操作为</a:t>
            </a:r>
            <a:r>
              <a:rPr lang="en-US" altLang="zh-CN" dirty="0"/>
              <a:t>O(n)</a:t>
            </a:r>
            <a:r>
              <a:rPr lang="zh-CN" altLang="en-US" dirty="0"/>
              <a:t>，因为某个删除或插入需要把后面的元素都移动一位，效率低。</a:t>
            </a:r>
            <a:endParaRPr lang="en-US" altLang="zh-CN" dirty="0"/>
          </a:p>
          <a:p>
            <a:r>
              <a:rPr lang="zh-CN" altLang="en-US" dirty="0"/>
              <a:t>使用多的是在末尾插入或删除：</a:t>
            </a:r>
            <a:r>
              <a:rPr lang="en-US" altLang="zh-CN" dirty="0" err="1"/>
              <a:t>push_back</a:t>
            </a:r>
            <a:r>
              <a:rPr lang="en-US" altLang="zh-CN" dirty="0"/>
              <a:t>()/</a:t>
            </a:r>
            <a:r>
              <a:rPr lang="en-US" altLang="zh-CN" dirty="0" err="1"/>
              <a:t>pop_back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可以用</a:t>
            </a:r>
            <a:r>
              <a:rPr lang="en-US" altLang="zh-CN" dirty="0"/>
              <a:t>[]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63430D-5818-46AD-AD19-DE637A17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286" y="2448476"/>
            <a:ext cx="3885714" cy="44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20C538-AF6F-4A74-8AA9-29FE5CD67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24" y="3467661"/>
            <a:ext cx="2104762" cy="32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FBD42F-DE9B-4A6D-88E0-BCFB6DEF3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83" y="3467661"/>
            <a:ext cx="5571429" cy="3057143"/>
          </a:xfrm>
          <a:prstGeom prst="rect">
            <a:avLst/>
          </a:prstGeom>
        </p:spPr>
      </p:pic>
      <p:sp>
        <p:nvSpPr>
          <p:cNvPr id="8" name="动作按钮: 转到主页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D6AA2B13-CF95-49E9-A27B-E48CB5E6D023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6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E0D3D-9F12-4B78-B88D-BB391972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</a:t>
            </a:r>
            <a:r>
              <a:rPr lang="zh-CN" altLang="en-US" dirty="0"/>
              <a:t>（队列）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759991-54FE-46D1-BBF1-A023C37CF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7390" y="2986882"/>
            <a:ext cx="3294610" cy="3881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51566A-531E-4586-8067-5EEEEC02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438" y="6192129"/>
            <a:ext cx="1580952" cy="676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E54EF7-412D-4E40-A083-86FEA7DF030A}"/>
              </a:ext>
            </a:extLst>
          </p:cNvPr>
          <p:cNvSpPr txBox="1"/>
          <p:nvPr/>
        </p:nvSpPr>
        <p:spPr>
          <a:xfrm>
            <a:off x="444617" y="1373607"/>
            <a:ext cx="66776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Queue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First In First Out(FIFO)</a:t>
            </a:r>
            <a:r>
              <a:rPr lang="zh-CN" altLang="en-US" dirty="0">
                <a:solidFill>
                  <a:schemeClr val="tx2"/>
                </a:solidFill>
              </a:rPr>
              <a:t>先进先出 复杂度</a:t>
            </a:r>
            <a:r>
              <a:rPr lang="en-US" altLang="zh-CN" dirty="0">
                <a:solidFill>
                  <a:schemeClr val="tx2"/>
                </a:solidFill>
              </a:rPr>
              <a:t>O(1)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front()</a:t>
            </a:r>
            <a:r>
              <a:rPr lang="zh-CN" altLang="en-US" dirty="0">
                <a:solidFill>
                  <a:schemeClr val="tx2"/>
                </a:solidFill>
              </a:rPr>
              <a:t>返回第一个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back()</a:t>
            </a:r>
            <a:r>
              <a:rPr lang="zh-CN" altLang="en-US" dirty="0">
                <a:solidFill>
                  <a:schemeClr val="tx2"/>
                </a:solidFill>
              </a:rPr>
              <a:t>返回最后一个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push ()</a:t>
            </a:r>
            <a:r>
              <a:rPr lang="zh-CN" altLang="en-US" dirty="0">
                <a:solidFill>
                  <a:schemeClr val="tx2"/>
                </a:solidFill>
              </a:rPr>
              <a:t>加入一个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pop()</a:t>
            </a:r>
            <a:r>
              <a:rPr lang="zh-CN" altLang="en-US" dirty="0">
                <a:solidFill>
                  <a:schemeClr val="tx2"/>
                </a:solidFill>
              </a:rPr>
              <a:t>弹出一个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Priority_queue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dirty="0" err="1">
                <a:solidFill>
                  <a:schemeClr val="tx2"/>
                </a:solidFill>
              </a:rPr>
              <a:t>priority_queue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容器适配器定义了一个元素有序排列的队列。默认队列头部的元素优先级最高。因为它是一个队列，所以只能访问第一个元素。其实现是一个堆（</a:t>
            </a:r>
            <a:r>
              <a:rPr lang="en-US" altLang="zh-CN" dirty="0">
                <a:solidFill>
                  <a:schemeClr val="tx2"/>
                </a:solidFill>
              </a:rPr>
              <a:t>heap</a:t>
            </a:r>
            <a:r>
              <a:rPr lang="zh-CN" altLang="en-US" dirty="0">
                <a:solidFill>
                  <a:schemeClr val="tx2"/>
                </a:solidFill>
              </a:rPr>
              <a:t>），插入删除</a:t>
            </a:r>
            <a:r>
              <a:rPr lang="en-US" altLang="zh-CN" dirty="0">
                <a:solidFill>
                  <a:schemeClr val="tx2"/>
                </a:solidFill>
              </a:rPr>
              <a:t>O(</a:t>
            </a:r>
            <a:r>
              <a:rPr lang="en-US" altLang="zh-CN" dirty="0" err="1">
                <a:solidFill>
                  <a:schemeClr val="tx2"/>
                </a:solidFill>
              </a:rPr>
              <a:t>logN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top()</a:t>
            </a:r>
            <a:r>
              <a:rPr lang="zh-CN" altLang="en-US" dirty="0">
                <a:solidFill>
                  <a:schemeClr val="tx2"/>
                </a:solidFill>
              </a:rPr>
              <a:t>返回堆顶元素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push ()</a:t>
            </a:r>
            <a:r>
              <a:rPr lang="zh-CN" altLang="en-US" dirty="0">
                <a:solidFill>
                  <a:schemeClr val="tx2"/>
                </a:solidFill>
              </a:rPr>
              <a:t>加入一个元素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pop()</a:t>
            </a:r>
            <a:r>
              <a:rPr lang="zh-CN" altLang="en-US" dirty="0">
                <a:solidFill>
                  <a:schemeClr val="tx2"/>
                </a:solidFill>
              </a:rPr>
              <a:t>弹出一个元素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优先队列如何按从小到大排序？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priority_queue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greater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&gt;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pq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三个参数：存放元素的类型，用什么存（默认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），按什么操作函数排序（默认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less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），这里的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less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greater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都在头文件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&lt;functional&gt;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动作按钮: 转到主页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E52C7A8-EEA0-4D99-B4E7-0B470339B7A5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701E3-368D-412C-84AB-469774FB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r>
              <a:rPr lang="zh-CN" altLang="en-US" dirty="0"/>
              <a:t>（栈）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BA027-7670-4A88-99DD-67468D25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栈先入后出</a:t>
            </a:r>
            <a:r>
              <a:rPr lang="en-US" altLang="zh-CN" dirty="0"/>
              <a:t>FILO</a:t>
            </a:r>
          </a:p>
          <a:p>
            <a:r>
              <a:rPr lang="zh-CN" altLang="en-US" dirty="0"/>
              <a:t>栈可以理解为一个坑，先掉坑里的被压在下面，等上面的走了才能出来</a:t>
            </a:r>
            <a:endParaRPr lang="en-US" altLang="zh-CN" dirty="0"/>
          </a:p>
          <a:p>
            <a:r>
              <a:rPr lang="en-US" altLang="zh-CN" dirty="0"/>
              <a:t>push()</a:t>
            </a:r>
            <a:r>
              <a:rPr lang="zh-CN" altLang="en-US" dirty="0"/>
              <a:t>加入一个元素</a:t>
            </a:r>
            <a:endParaRPr lang="en-US" altLang="zh-CN" dirty="0"/>
          </a:p>
          <a:p>
            <a:r>
              <a:rPr lang="en-US" altLang="zh-CN" dirty="0"/>
              <a:t>pop()</a:t>
            </a:r>
            <a:r>
              <a:rPr lang="zh-CN" altLang="en-US" dirty="0"/>
              <a:t>弹出一个元素</a:t>
            </a:r>
            <a:endParaRPr lang="en-US" altLang="zh-CN" dirty="0"/>
          </a:p>
          <a:p>
            <a:r>
              <a:rPr lang="en-US" altLang="zh-CN" dirty="0"/>
              <a:t>top()</a:t>
            </a:r>
            <a:r>
              <a:rPr lang="zh-CN" altLang="en-US" dirty="0"/>
              <a:t>返回栈顶元素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D195A6-2C20-44FA-B0B9-9E9E4EBB6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6" y="4113316"/>
            <a:ext cx="6619048" cy="27238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4AF6E3-3F91-43DC-B8FE-B1DAA40F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89" y="3018077"/>
            <a:ext cx="5295238" cy="3819048"/>
          </a:xfrm>
          <a:prstGeom prst="rect">
            <a:avLst/>
          </a:prstGeom>
        </p:spPr>
      </p:pic>
      <p:sp>
        <p:nvSpPr>
          <p:cNvPr id="6" name="动作按钮: 转到主页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5C8A47A-D4FF-4E8E-B84C-F5B823917924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DBD4-9AFD-4BB5-8BCB-C80619C0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（链表）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709CF-4348-46EB-A774-CE4AEA5A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插入删除操作为</a:t>
            </a:r>
            <a:r>
              <a:rPr lang="en-US" altLang="zh-CN" dirty="0"/>
              <a:t>O(1)</a:t>
            </a:r>
          </a:p>
          <a:p>
            <a:r>
              <a:rPr lang="en-US" altLang="zh-CN" dirty="0"/>
              <a:t>sort()</a:t>
            </a:r>
            <a:r>
              <a:rPr lang="zh-CN" altLang="en-US" dirty="0"/>
              <a:t>从小到大排序</a:t>
            </a:r>
            <a:endParaRPr lang="en-US" altLang="zh-CN" dirty="0"/>
          </a:p>
          <a:p>
            <a:r>
              <a:rPr lang="zh-CN" altLang="en-US" dirty="0"/>
              <a:t>不能用</a:t>
            </a:r>
            <a:r>
              <a:rPr lang="en-US" altLang="zh-CN" dirty="0"/>
              <a:t>[]</a:t>
            </a:r>
            <a:r>
              <a:rPr lang="zh-CN" altLang="en-US" dirty="0"/>
              <a:t>访问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132BDD-EEBB-4BD2-B15B-C41389EEF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002" y="1780158"/>
            <a:ext cx="5800000" cy="37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801D70-B81C-4AEA-AF2D-569C7F5B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0" y="1957465"/>
            <a:ext cx="8962239" cy="4900535"/>
          </a:xfrm>
          <a:prstGeom prst="rect">
            <a:avLst/>
          </a:prstGeom>
        </p:spPr>
      </p:pic>
      <p:sp>
        <p:nvSpPr>
          <p:cNvPr id="6" name="动作按钮: 转到主页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015D551-468F-48D8-89B5-D3CDE1803255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4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8CF99-0145-4699-87F9-39BC85E7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Deque(</a:t>
            </a:r>
            <a:r>
              <a:rPr lang="zh-CN" altLang="en-US" dirty="0"/>
              <a:t>双端队列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49D62-8475-41AB-B656-B40E2F82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std::deque&lt;int&gt; numbers {2, 3, 4};</a:t>
            </a:r>
          </a:p>
          <a:p>
            <a:r>
              <a:rPr lang="en-US" altLang="zh-CN" dirty="0" err="1"/>
              <a:t>numbers.push_front</a:t>
            </a:r>
            <a:r>
              <a:rPr lang="en-US" altLang="zh-CN" dirty="0"/>
              <a:t>(11); // numbers contains 11 2 3 4</a:t>
            </a:r>
          </a:p>
          <a:p>
            <a:r>
              <a:rPr lang="en-US" altLang="zh-CN" dirty="0" err="1"/>
              <a:t>numbers.push_back</a:t>
            </a:r>
            <a:r>
              <a:rPr lang="en-US" altLang="zh-CN" dirty="0"/>
              <a:t>(12); // numbers contains 11 2 3 4 12</a:t>
            </a:r>
          </a:p>
          <a:p>
            <a:r>
              <a:rPr lang="en-US" altLang="zh-CN" dirty="0" err="1"/>
              <a:t>numbers.pop_front</a:t>
            </a:r>
            <a:r>
              <a:rPr lang="en-US" altLang="zh-CN" dirty="0"/>
              <a:t>(); // numbers contains 2 3 4 12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CAFB5F-8C6F-4094-9226-9D91BDFE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6" y="4292367"/>
            <a:ext cx="5028571" cy="838095"/>
          </a:xfrm>
          <a:prstGeom prst="rect">
            <a:avLst/>
          </a:prstGeom>
        </p:spPr>
      </p:pic>
      <p:sp>
        <p:nvSpPr>
          <p:cNvPr id="5" name="动作按钮: 转到主页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00FCB4F-C8A2-4A66-A66F-98284A8159F8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B7F63-99DB-4851-BB67-DC6AE7FA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BEAC8-0396-4552-9363-4F3F8EEC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3A47D-48A9-4BB2-87E4-F20CC2FE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02" y="695345"/>
            <a:ext cx="8695500" cy="4375800"/>
          </a:xfrm>
          <a:prstGeom prst="rect">
            <a:avLst/>
          </a:prstGeom>
        </p:spPr>
      </p:pic>
      <p:sp>
        <p:nvSpPr>
          <p:cNvPr id="5" name="动作按钮: 转到主页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9FE4223-AA7C-4382-BEE3-72D15A2F4475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0F488-9496-4BF8-A395-49B3F6AB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联合容器</a:t>
            </a:r>
            <a:r>
              <a:rPr lang="en-US" altLang="zh-CN" dirty="0"/>
              <a:t>(</a:t>
            </a:r>
            <a:r>
              <a:rPr lang="zh-CN" altLang="en-US" dirty="0"/>
              <a:t>关联容器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0B700-2656-4CF3-8C7E-94A502F9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</a:p>
          <a:p>
            <a:r>
              <a:rPr lang="en-US" altLang="zh-CN" dirty="0"/>
              <a:t>Map</a:t>
            </a:r>
          </a:p>
          <a:p>
            <a:r>
              <a:rPr lang="en-US" altLang="zh-CN" dirty="0"/>
              <a:t>Multiset</a:t>
            </a:r>
          </a:p>
          <a:p>
            <a:r>
              <a:rPr lang="en-US" altLang="zh-CN" dirty="0"/>
              <a:t>Multimap</a:t>
            </a:r>
          </a:p>
          <a:p>
            <a:r>
              <a:rPr lang="en-US" altLang="zh-CN" dirty="0"/>
              <a:t>Unordered set/map/multiset/multimap</a:t>
            </a:r>
            <a:endParaRPr lang="zh-CN" altLang="en-US" dirty="0"/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A8A6F1D-B37F-4EB0-89A5-C42013A1F408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1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6B2DD-1B73-497B-B4B6-E281E21E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（集合）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0751B-5497-49F0-97D0-350A6904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1233183"/>
            <a:ext cx="5251507" cy="4808180"/>
          </a:xfrm>
        </p:spPr>
        <p:txBody>
          <a:bodyPr/>
          <a:lstStyle/>
          <a:p>
            <a:r>
              <a:rPr lang="zh-CN" altLang="en-US" dirty="0"/>
              <a:t>元素默认从小到大排序，第一个是最小的</a:t>
            </a:r>
            <a:endParaRPr lang="en-US" altLang="zh-CN" dirty="0"/>
          </a:p>
          <a:p>
            <a:r>
              <a:rPr lang="zh-CN" altLang="en-US" dirty="0"/>
              <a:t>每次访问都是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遍历需要用迭代器，效率较序列容器低</a:t>
            </a:r>
            <a:endParaRPr lang="en-US" altLang="zh-CN" dirty="0"/>
          </a:p>
          <a:p>
            <a:r>
              <a:rPr lang="zh-CN" altLang="en-US" dirty="0"/>
              <a:t>其实现为树，不能用</a:t>
            </a:r>
            <a:r>
              <a:rPr lang="en-US" altLang="zh-CN" dirty="0"/>
              <a:t>[]</a:t>
            </a:r>
            <a:r>
              <a:rPr lang="zh-CN" altLang="en-US" dirty="0"/>
              <a:t>访问</a:t>
            </a:r>
            <a:endParaRPr lang="en-US" altLang="zh-CN" dirty="0"/>
          </a:p>
          <a:p>
            <a:r>
              <a:rPr lang="zh-CN" altLang="en-US" dirty="0"/>
              <a:t>所以内容都是不可修改的</a:t>
            </a:r>
            <a:endParaRPr lang="en-US" altLang="zh-CN" dirty="0"/>
          </a:p>
          <a:p>
            <a:r>
              <a:rPr lang="zh-CN" altLang="en-US" dirty="0"/>
              <a:t>关联容器不可用算法库函数如</a:t>
            </a:r>
            <a:r>
              <a:rPr lang="en-US" altLang="zh-CN" dirty="0" err="1"/>
              <a:t>lower_bound</a:t>
            </a:r>
            <a:r>
              <a:rPr lang="en-US" altLang="zh-CN" dirty="0"/>
              <a:t>()</a:t>
            </a:r>
            <a:r>
              <a:rPr lang="zh-CN" altLang="en-US" dirty="0"/>
              <a:t>，而其自带同名成员函数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Myset.lower_bound</a:t>
            </a:r>
            <a:r>
              <a:rPr lang="en-US" altLang="zh-CN" dirty="0"/>
              <a:t>( x )</a:t>
            </a:r>
            <a:r>
              <a:rPr lang="zh-CN" altLang="en-US" dirty="0"/>
              <a:t>返回一个迭代器，若找不到返回</a:t>
            </a:r>
            <a:r>
              <a:rPr lang="en-US" altLang="zh-CN" dirty="0"/>
              <a:t>end()</a:t>
            </a:r>
            <a:r>
              <a:rPr lang="zh-CN" altLang="en-US" dirty="0"/>
              <a:t>迭代器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3D862A-0171-4B80-A0DC-DEBB6CC5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457" y="2198613"/>
            <a:ext cx="6596543" cy="36377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7940C0-C2FB-46CC-BF6B-996CB9BD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402" y="0"/>
            <a:ext cx="1946598" cy="2198613"/>
          </a:xfrm>
          <a:prstGeom prst="rect">
            <a:avLst/>
          </a:prstGeom>
        </p:spPr>
      </p:pic>
      <p:sp>
        <p:nvSpPr>
          <p:cNvPr id="6" name="动作按钮: 转到主页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A3035EE-DAD1-491F-94EF-5DFE99053D84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1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872F-A629-4DBD-9544-1E8058D4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8E003-E278-4996-B3B7-FC75486B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hlinkClick r:id="rId2" action="ppaction://hlinksldjump"/>
              </a:rPr>
              <a:t>C++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>
                <a:hlinkClick r:id="rId3" action="ppaction://hlinksldjump"/>
              </a:rPr>
              <a:t>序列容器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>
                <a:hlinkClick r:id="rId4" action="ppaction://hlinksldjump"/>
              </a:rPr>
              <a:t>Vector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>
                <a:hlinkClick r:id="rId5" action="ppaction://hlinksldjump"/>
              </a:rPr>
              <a:t>list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>
                <a:hlinkClick r:id="rId6" action="ppaction://hlinksldjump"/>
              </a:rPr>
              <a:t>Queue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/>
              <a:t>…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hlinkClick r:id="rId7" action="ppaction://hlinksldjump"/>
              </a:rPr>
              <a:t>联合容器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>
                <a:hlinkClick r:id="rId8" action="ppaction://hlinksldjump"/>
              </a:rPr>
              <a:t>Set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>
                <a:hlinkClick r:id="rId9" action="ppaction://hlinksldjump"/>
              </a:rPr>
              <a:t>Map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>
                <a:hlinkClick r:id="rId10" action="ppaction://hlinksldjump"/>
              </a:rPr>
              <a:t>算法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>
                <a:hlinkClick r:id="rId11" action="ppaction://hlinksldjump"/>
              </a:rPr>
              <a:t>字符串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>
                <a:hlinkClick r:id="rId12" action="ppaction://hlinksldjump"/>
              </a:rPr>
              <a:t>应用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11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7CCDF-9C74-4DF4-94B1-ABE55F7C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CC90A-11A1-4B58-B2D7-5B1F6A7E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允许相同元素</a:t>
            </a:r>
            <a:endParaRPr lang="en-US" altLang="zh-CN" dirty="0"/>
          </a:p>
          <a:p>
            <a:r>
              <a:rPr lang="en-US" altLang="zh-CN" dirty="0" err="1"/>
              <a:t>Myset.erase</a:t>
            </a:r>
            <a:r>
              <a:rPr lang="en-US" altLang="zh-CN" dirty="0"/>
              <a:t>(3)</a:t>
            </a:r>
            <a:r>
              <a:rPr lang="zh-CN" altLang="en-US" dirty="0"/>
              <a:t>会删除所有的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若想只删除一个需要通过迭代器删除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3D5E7B-8EB9-416C-8761-5C9650F0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398" y="0"/>
            <a:ext cx="6856602" cy="30823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8BB992-3ACA-443C-9D91-2C5C79CF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398" y="3082369"/>
            <a:ext cx="6371429" cy="3428571"/>
          </a:xfrm>
          <a:prstGeom prst="rect">
            <a:avLst/>
          </a:prstGeom>
        </p:spPr>
      </p:pic>
      <p:sp>
        <p:nvSpPr>
          <p:cNvPr id="6" name="动作按钮: 转到主页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F264488-7CDE-4544-AB07-27FEF972D906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43403-F47B-47F9-B91C-CE72AEF7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（映射）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5C656-58E2-4316-8DEA-A5FAC068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zh-CN" altLang="en-US" dirty="0"/>
              <a:t>每个节点都是一个</a:t>
            </a:r>
            <a:r>
              <a:rPr lang="en-US" altLang="zh-CN" dirty="0"/>
              <a:t>pair</a:t>
            </a:r>
          </a:p>
          <a:p>
            <a:pPr lvl="1"/>
            <a:r>
              <a:rPr lang="en-US" altLang="zh-CN" dirty="0"/>
              <a:t>Pair</a:t>
            </a:r>
            <a:r>
              <a:rPr lang="zh-CN" altLang="en-US" dirty="0"/>
              <a:t>类：成员变量为</a:t>
            </a:r>
            <a:r>
              <a:rPr lang="en-US" altLang="zh-CN" dirty="0" err="1"/>
              <a:t>first,second</a:t>
            </a:r>
            <a:r>
              <a:rPr lang="zh-CN" altLang="en-US" dirty="0"/>
              <a:t>对应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</a:p>
          <a:p>
            <a:pPr lvl="1"/>
            <a:r>
              <a:rPr lang="zh-CN" altLang="en-US" dirty="0"/>
              <a:t>可通过形如</a:t>
            </a:r>
            <a:r>
              <a:rPr lang="en-US" altLang="zh-CN" dirty="0"/>
              <a:t>pair&lt;</a:t>
            </a:r>
            <a:r>
              <a:rPr lang="en-US" altLang="zh-CN" dirty="0" err="1"/>
              <a:t>int,int</a:t>
            </a:r>
            <a:r>
              <a:rPr lang="en-US" altLang="zh-CN" dirty="0"/>
              <a:t>&gt;(1,2)</a:t>
            </a:r>
            <a:r>
              <a:rPr lang="zh-CN" altLang="en-US" dirty="0"/>
              <a:t>的构造器创建</a:t>
            </a:r>
            <a:r>
              <a:rPr lang="en-US" altLang="zh-CN" dirty="0"/>
              <a:t>pair</a:t>
            </a:r>
          </a:p>
          <a:p>
            <a:pPr lvl="1"/>
            <a:r>
              <a:rPr lang="zh-CN" altLang="en-US" dirty="0"/>
              <a:t>可使用函数</a:t>
            </a:r>
            <a:r>
              <a:rPr lang="en-US" altLang="zh-CN" dirty="0" err="1"/>
              <a:t>make_pair</a:t>
            </a:r>
            <a:r>
              <a:rPr lang="en-US" altLang="zh-CN" dirty="0"/>
              <a:t>(1,2)</a:t>
            </a:r>
            <a:r>
              <a:rPr lang="zh-CN" altLang="en-US" dirty="0"/>
              <a:t>得到一个</a:t>
            </a:r>
            <a:r>
              <a:rPr lang="en-US" altLang="zh-CN" dirty="0"/>
              <a:t>pair</a:t>
            </a:r>
          </a:p>
          <a:p>
            <a:pPr lvl="1"/>
            <a:r>
              <a:rPr lang="en-US" altLang="zh-CN" dirty="0"/>
              <a:t>Pair</a:t>
            </a:r>
            <a:r>
              <a:rPr lang="zh-CN" altLang="en-US" dirty="0"/>
              <a:t>在包含头文件</a:t>
            </a:r>
            <a:r>
              <a:rPr lang="en-US" altLang="zh-CN" dirty="0"/>
              <a:t>&lt;iostream&gt;</a:t>
            </a:r>
            <a:r>
              <a:rPr lang="zh-CN" altLang="en-US" dirty="0"/>
              <a:t>后可使用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key</a:t>
            </a:r>
            <a:r>
              <a:rPr lang="zh-CN" altLang="en-US" dirty="0"/>
              <a:t>从小到大排序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key</a:t>
            </a:r>
            <a:r>
              <a:rPr lang="zh-CN" altLang="en-US" dirty="0"/>
              <a:t>对应一个</a:t>
            </a:r>
            <a:r>
              <a:rPr lang="en-US" altLang="zh-CN" dirty="0"/>
              <a:t>value</a:t>
            </a:r>
          </a:p>
          <a:p>
            <a:r>
              <a:rPr lang="zh-CN" altLang="en-US" dirty="0"/>
              <a:t>每次访问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访问一个不存在的</a:t>
            </a:r>
            <a:r>
              <a:rPr lang="en-US" altLang="zh-CN" dirty="0"/>
              <a:t>key</a:t>
            </a:r>
            <a:r>
              <a:rPr lang="zh-CN" altLang="en-US" dirty="0"/>
              <a:t>时自动新建一个</a:t>
            </a:r>
            <a:r>
              <a:rPr lang="en-US" altLang="zh-CN" dirty="0"/>
              <a:t>value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的节点</a:t>
            </a:r>
            <a:endParaRPr lang="en-US" altLang="zh-CN" dirty="0"/>
          </a:p>
          <a:p>
            <a:r>
              <a:rPr lang="en-US" altLang="zh-CN" dirty="0"/>
              <a:t>Key</a:t>
            </a:r>
            <a:r>
              <a:rPr lang="zh-CN" altLang="en-US" dirty="0"/>
              <a:t>不可修改</a:t>
            </a:r>
            <a:r>
              <a:rPr lang="en-US" altLang="zh-CN" dirty="0"/>
              <a:t>,</a:t>
            </a:r>
            <a:r>
              <a:rPr lang="zh-CN" altLang="en-US" dirty="0"/>
              <a:t>可以修改</a:t>
            </a:r>
            <a:r>
              <a:rPr lang="en-US" altLang="zh-CN" dirty="0"/>
              <a:t>value</a:t>
            </a:r>
          </a:p>
          <a:p>
            <a:r>
              <a:rPr lang="zh-CN" altLang="en-US" dirty="0"/>
              <a:t>可以用</a:t>
            </a:r>
            <a:r>
              <a:rPr lang="en-US" altLang="zh-CN" dirty="0"/>
              <a:t>[]</a:t>
            </a:r>
            <a:r>
              <a:rPr lang="zh-CN" altLang="en-US" dirty="0"/>
              <a:t>访问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D8B8A-141B-4AE1-B71E-0444732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924" y="0"/>
            <a:ext cx="3047619" cy="2452381"/>
          </a:xfrm>
          <a:prstGeom prst="rect">
            <a:avLst/>
          </a:prstGeom>
        </p:spPr>
      </p:pic>
      <p:sp>
        <p:nvSpPr>
          <p:cNvPr id="5" name="动作按钮: 转到主页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3B770B-35B7-4D44-9C42-4DD9B2FCA00C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29E49-8B0D-4403-9471-2519275E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8C5B4-3908-4679-AFA0-14F8CA9C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82189" cy="3880773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可用于大数据的离散化</a:t>
            </a:r>
            <a:endParaRPr lang="en-US" altLang="zh-CN" dirty="0"/>
          </a:p>
          <a:p>
            <a:r>
              <a:rPr lang="zh-CN" altLang="en-US" dirty="0"/>
              <a:t>键值对拯救世界，可以将两个类型的数据联系起来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key</a:t>
            </a:r>
            <a:r>
              <a:rPr lang="zh-CN" altLang="en-US" dirty="0"/>
              <a:t>对一个</a:t>
            </a:r>
            <a:r>
              <a:rPr lang="en-US" altLang="zh-CN" dirty="0"/>
              <a:t>value</a:t>
            </a:r>
            <a:r>
              <a:rPr lang="zh-CN" altLang="en-US" dirty="0"/>
              <a:t>不够，可以使其对应一个结构体</a:t>
            </a:r>
            <a:endParaRPr lang="en-US" altLang="zh-CN" dirty="0"/>
          </a:p>
          <a:p>
            <a:r>
              <a:rPr lang="zh-CN" altLang="en-US" dirty="0"/>
              <a:t>每次操作都要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，时间开销大，如不需要排序可使用</a:t>
            </a:r>
            <a:r>
              <a:rPr lang="en-US" altLang="zh-CN" dirty="0"/>
              <a:t>unordered map </a:t>
            </a:r>
          </a:p>
          <a:p>
            <a:r>
              <a:rPr lang="en-US" altLang="zh-CN" dirty="0"/>
              <a:t>Erase</a:t>
            </a:r>
            <a:r>
              <a:rPr lang="zh-CN" altLang="en-US" dirty="0"/>
              <a:t>操作可以通过</a:t>
            </a:r>
            <a:r>
              <a:rPr lang="en-US" altLang="zh-CN" dirty="0"/>
              <a:t>key</a:t>
            </a:r>
            <a:r>
              <a:rPr lang="zh-CN" altLang="en-US" dirty="0"/>
              <a:t>也可以使用迭代器</a:t>
            </a:r>
            <a:endParaRPr lang="en-US" altLang="zh-CN" dirty="0"/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mp.erase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mp.erase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"Sunday"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/>
          </a:p>
          <a:p>
            <a:r>
              <a:rPr lang="zh-CN" altLang="en-US" dirty="0"/>
              <a:t>很少用到删除操作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26343-6A91-4DAF-ACB5-364372671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77"/>
          <a:stretch/>
        </p:blipFill>
        <p:spPr>
          <a:xfrm>
            <a:off x="677334" y="0"/>
            <a:ext cx="6813074" cy="16997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B510D8-C3DE-4784-A89C-1F3CC9F59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237" y="1639197"/>
            <a:ext cx="4657143" cy="5076190"/>
          </a:xfrm>
          <a:prstGeom prst="rect">
            <a:avLst/>
          </a:prstGeom>
        </p:spPr>
      </p:pic>
      <p:sp>
        <p:nvSpPr>
          <p:cNvPr id="7" name="动作按钮: 转到主页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D5F2DA4-F6EB-4145-A299-BA30FD9E9E01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52054-5A99-4749-B28E-2DD70950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18B44-8351-4BC4-894B-AE23DC055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multimap</a:t>
            </a:r>
            <a:r>
              <a:rPr lang="zh-CN" altLang="en-US" dirty="0"/>
              <a:t>支持多个相同的</a:t>
            </a:r>
            <a:r>
              <a:rPr lang="en-US" altLang="zh-CN" dirty="0"/>
              <a:t>key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7B78E2-B22E-4F46-B360-AFE1695E6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905" y="4100975"/>
            <a:ext cx="7638095" cy="2676190"/>
          </a:xfrm>
          <a:prstGeom prst="rect">
            <a:avLst/>
          </a:prstGeom>
        </p:spPr>
      </p:pic>
      <p:sp>
        <p:nvSpPr>
          <p:cNvPr id="5" name="动作按钮: 转到主页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70DE647-6A32-47B4-96A6-9357C5665C00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5D771-363E-4F39-93CA-48D24EE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Unordered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2334E-A2C3-4C20-90B0-E76D51AD4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通过哈希表实现</a:t>
            </a:r>
            <a:endParaRPr lang="en-US" altLang="zh-CN" dirty="0"/>
          </a:p>
          <a:p>
            <a:r>
              <a:rPr lang="zh-CN" altLang="en-US" dirty="0"/>
              <a:t>访问效率</a:t>
            </a:r>
            <a:r>
              <a:rPr lang="en-US" altLang="zh-CN" dirty="0"/>
              <a:t>O(1)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D26ED-A46F-45D5-9DBD-47C9024C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68" y="2042308"/>
            <a:ext cx="8061541" cy="4781929"/>
          </a:xfrm>
          <a:prstGeom prst="rect">
            <a:avLst/>
          </a:prstGeom>
        </p:spPr>
      </p:pic>
      <p:sp>
        <p:nvSpPr>
          <p:cNvPr id="5" name="动作按钮: 转到主页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FD4BA7E-926F-44C1-8B07-ADE8A67268A7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D3937-3C9B-48AA-96EC-5ED6D749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CB303-7044-49B1-B03C-E8AE9008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70166" cy="3880773"/>
          </a:xfrm>
        </p:spPr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，</a:t>
            </a:r>
            <a:r>
              <a:rPr lang="en-US" altLang="zh-CN" dirty="0"/>
              <a:t>deque</a:t>
            </a:r>
            <a:r>
              <a:rPr lang="zh-CN" altLang="en-US" dirty="0"/>
              <a:t>是随机迭代器比较自由，可以</a:t>
            </a:r>
            <a:r>
              <a:rPr lang="en-US" altLang="zh-CN" dirty="0"/>
              <a:t>+2,+5,-6……</a:t>
            </a:r>
          </a:p>
          <a:p>
            <a:r>
              <a:rPr lang="en-US" altLang="zh-CN" dirty="0" err="1"/>
              <a:t>List,set,map</a:t>
            </a:r>
            <a:r>
              <a:rPr lang="zh-CN" altLang="en-US" dirty="0"/>
              <a:t>是双向迭代器，只能</a:t>
            </a:r>
            <a:r>
              <a:rPr lang="en-US" altLang="zh-CN" dirty="0"/>
              <a:t>++</a:t>
            </a:r>
            <a:r>
              <a:rPr lang="zh-CN" altLang="en-US" dirty="0"/>
              <a:t>或者</a:t>
            </a:r>
            <a:r>
              <a:rPr lang="en-US" altLang="zh-CN" dirty="0"/>
              <a:t>—</a:t>
            </a:r>
          </a:p>
          <a:p>
            <a:r>
              <a:rPr lang="zh-CN" altLang="en-US" dirty="0"/>
              <a:t>其他都只能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5C1D1B-B655-4A91-9397-95134A98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00" y="3378638"/>
            <a:ext cx="7544499" cy="3479362"/>
          </a:xfrm>
          <a:prstGeom prst="rect">
            <a:avLst/>
          </a:prstGeom>
        </p:spPr>
      </p:pic>
      <p:sp>
        <p:nvSpPr>
          <p:cNvPr id="5" name="动作按钮: 转到主页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4FD7B42-CD67-4D87-B3FE-F831B8239ED5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CCF60-60EE-4F29-914D-7624D0C1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CC54E-B86F-4557-B90D-1DC9C7EB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05727" cy="4697411"/>
          </a:xfrm>
        </p:spPr>
        <p:txBody>
          <a:bodyPr>
            <a:normAutofit/>
          </a:bodyPr>
          <a:lstStyle/>
          <a:p>
            <a:r>
              <a:rPr lang="zh-CN" altLang="en-US" dirty="0"/>
              <a:t>是封装好的字符串容器，输入输出用</a:t>
            </a:r>
            <a:r>
              <a:rPr lang="en-US" altLang="zh-CN" dirty="0" err="1"/>
              <a:t>cin,cout</a:t>
            </a:r>
            <a:endParaRPr lang="en-US" altLang="zh-CN" dirty="0"/>
          </a:p>
          <a:p>
            <a:r>
              <a:rPr lang="zh-CN" altLang="en-US" dirty="0"/>
              <a:t>其成员函数类似</a:t>
            </a:r>
            <a:r>
              <a:rPr lang="en-US" altLang="zh-CN" dirty="0"/>
              <a:t>vector</a:t>
            </a:r>
          </a:p>
          <a:p>
            <a:r>
              <a:rPr lang="zh-CN" altLang="en-US" dirty="0"/>
              <a:t>函数 </a:t>
            </a:r>
            <a:r>
              <a:rPr lang="en-US" altLang="zh-CN" dirty="0" err="1"/>
              <a:t>c_str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char* </a:t>
            </a:r>
            <a:r>
              <a:rPr lang="zh-CN" altLang="en-US" dirty="0"/>
              <a:t>指向此字符串，可用于</a:t>
            </a:r>
            <a:r>
              <a:rPr lang="en-US" altLang="zh-CN" dirty="0"/>
              <a:t>C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r>
              <a:rPr lang="en-US" altLang="zh-CN" dirty="0"/>
              <a:t>*Find</a:t>
            </a:r>
            <a:r>
              <a:rPr lang="zh-CN" altLang="en-US" dirty="0"/>
              <a:t>函数复杂度为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子串：</a:t>
            </a:r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zh-CN" altLang="en-US" dirty="0"/>
              <a:t>起始下标，长度</a:t>
            </a:r>
            <a:r>
              <a:rPr lang="en-US" altLang="zh-CN" dirty="0"/>
              <a:t>)</a:t>
            </a:r>
            <a:r>
              <a:rPr lang="zh-CN" altLang="en-US" dirty="0"/>
              <a:t>返回一个</a:t>
            </a:r>
            <a:r>
              <a:rPr lang="en-US" altLang="zh-CN" dirty="0"/>
              <a:t>string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风格字符串定义</a:t>
            </a:r>
            <a:r>
              <a:rPr lang="en-US" altLang="zh-CN" dirty="0"/>
              <a:t>string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ss[]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"hello world"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ss;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DB5191-A04D-46CA-9AD9-09BCA78C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19" y="0"/>
            <a:ext cx="7352381" cy="4361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176E9C-8A0D-428D-A0BE-225F074A4CFF}"/>
              </a:ext>
            </a:extLst>
          </p:cNvPr>
          <p:cNvSpPr txBox="1"/>
          <p:nvPr/>
        </p:nvSpPr>
        <p:spPr>
          <a:xfrm>
            <a:off x="5251508" y="5325070"/>
            <a:ext cx="470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输入一行</a:t>
            </a:r>
            <a:endParaRPr lang="en-US" altLang="zh-CN" dirty="0"/>
          </a:p>
        </p:txBody>
      </p:sp>
      <p:sp>
        <p:nvSpPr>
          <p:cNvPr id="6" name="动作按钮: 转到主页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5CD1EA0-3473-4C40-843A-2EA98DD5BB53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6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0046A-8FE7-42E5-82FA-23ADB3FE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r>
              <a:rPr lang="zh-CN" altLang="en-US" dirty="0"/>
              <a:t>字符串流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D84A8-0B10-4FFE-A198-B5A733D3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流是指信息从外部输入设备（如键盘和磁盘）向计算机内部（即内存）输入和从内存向外部输出设备（如显示器和磁盘）输出的过程，这种输入输出过程被形象地比喻为“流”。</a:t>
            </a:r>
            <a:endParaRPr lang="en-US" altLang="zh-CN" dirty="0"/>
          </a:p>
          <a:p>
            <a:r>
              <a:rPr lang="zh-CN" altLang="en-US" dirty="0"/>
              <a:t>头文件</a:t>
            </a:r>
            <a:r>
              <a:rPr lang="en-US" altLang="zh-CN" dirty="0"/>
              <a:t>&lt;</a:t>
            </a:r>
            <a:r>
              <a:rPr lang="en-US" altLang="zh-CN" dirty="0" err="1"/>
              <a:t>sstream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Cpu</a:t>
            </a:r>
            <a:r>
              <a:rPr lang="zh-CN" altLang="en-US" dirty="0"/>
              <a:t>开销大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252F1D-4D79-4DF5-8778-E52EF031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49" y="2947071"/>
            <a:ext cx="3009524" cy="21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A23AFA-AE25-4C36-B979-028B7D21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963" y="2947071"/>
            <a:ext cx="3047619" cy="1933333"/>
          </a:xfrm>
          <a:prstGeom prst="rect">
            <a:avLst/>
          </a:prstGeom>
        </p:spPr>
      </p:pic>
      <p:sp>
        <p:nvSpPr>
          <p:cNvPr id="6" name="动作按钮: 转到主页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15639B9-6904-45F7-92FF-09032F31E4E4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7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171AB-3EDC-4D45-B235-68293EC3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3E679-957A-42D4-8670-A0D1261D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个城市之间有道路连通（双向），输入</a:t>
            </a:r>
            <a:r>
              <a:rPr lang="en-US" altLang="zh-CN" dirty="0"/>
              <a:t>n</a:t>
            </a:r>
            <a:r>
              <a:rPr lang="zh-CN" altLang="en-US" dirty="0"/>
              <a:t>行，每行</a:t>
            </a:r>
            <a:r>
              <a:rPr lang="en-US" altLang="zh-CN" dirty="0" err="1"/>
              <a:t>u,v</a:t>
            </a:r>
            <a:r>
              <a:rPr lang="zh-CN" altLang="en-US" dirty="0"/>
              <a:t>表示连通的两个城市。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912C13-C00E-46AB-BFEA-508E4CAC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84" y="2729537"/>
            <a:ext cx="3285714" cy="3714286"/>
          </a:xfrm>
          <a:prstGeom prst="rect">
            <a:avLst/>
          </a:prstGeom>
        </p:spPr>
      </p:pic>
      <p:sp>
        <p:nvSpPr>
          <p:cNvPr id="5" name="动作按钮: 转到主页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284B90E-D2D3-41DD-AAEF-7B6E960C09CA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F357F-C446-4430-9D1F-603AFFC5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D0EBB-AF8A-4E36-B2E6-179765E2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原则：选择合适的容器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2"/>
              </a:rPr>
              <a:t>条形码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单词数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酒店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看病要排队</a:t>
            </a:r>
            <a:endParaRPr lang="en-US" altLang="zh-CN" dirty="0"/>
          </a:p>
          <a:p>
            <a:r>
              <a:rPr lang="en-US" altLang="zh-CN" b="1" dirty="0">
                <a:hlinkClick r:id="rId6"/>
              </a:rPr>
              <a:t>Laying Cables</a:t>
            </a:r>
            <a:endParaRPr lang="en-US" altLang="zh-CN" b="1" dirty="0"/>
          </a:p>
          <a:p>
            <a:r>
              <a:rPr lang="en-US" altLang="zh-CN" b="1" dirty="0">
                <a:hlinkClick r:id="rId7"/>
              </a:rPr>
              <a:t>Ugly numbers</a:t>
            </a:r>
            <a:endParaRPr lang="en-US" altLang="zh-CN" b="1" dirty="0"/>
          </a:p>
          <a:p>
            <a:r>
              <a:rPr lang="en-US" altLang="zh-CN" dirty="0">
                <a:hlinkClick r:id="rId8"/>
              </a:rPr>
              <a:t>The Average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4" name="动作按钮: 转到主页 3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58A402D0-F57B-4A56-8BC2-19AAD9E3DBA6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CD035E-8A33-4D8C-8872-87846C061532}"/>
              </a:ext>
            </a:extLst>
          </p:cNvPr>
          <p:cNvSpPr txBox="1"/>
          <p:nvPr/>
        </p:nvSpPr>
        <p:spPr>
          <a:xfrm>
            <a:off x="7582361" y="5318051"/>
            <a:ext cx="169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点击题目链接</a:t>
            </a:r>
          </a:p>
        </p:txBody>
      </p:sp>
    </p:spTree>
    <p:extLst>
      <p:ext uri="{BB962C8B-B14F-4D97-AF65-F5344CB8AC3E}">
        <p14:creationId xmlns:p14="http://schemas.microsoft.com/office/powerpoint/2010/main" val="18993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CCAB-001B-4C9E-8EC1-A182FC40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为什么是</a:t>
            </a:r>
            <a:r>
              <a:rPr lang="en-US" altLang="zh-CN" dirty="0"/>
              <a:t>C</a:t>
            </a:r>
            <a:r>
              <a:rPr lang="zh-CN" altLang="en-US" dirty="0"/>
              <a:t>语言的代码却用</a:t>
            </a:r>
            <a:r>
              <a:rPr lang="en-US" altLang="zh-CN" dirty="0"/>
              <a:t>C++</a:t>
            </a:r>
            <a:r>
              <a:rPr lang="zh-CN" altLang="en-US" dirty="0"/>
              <a:t>的编译器？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1EC4A-7464-4630-BE52-1679E28D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8"/>
            <a:ext cx="8596668" cy="5243119"/>
          </a:xfrm>
        </p:spPr>
        <p:txBody>
          <a:bodyPr>
            <a:normAutofit/>
          </a:bodyPr>
          <a:lstStyle/>
          <a:p>
            <a:r>
              <a:rPr lang="zh-CN" altLang="en-US" dirty="0"/>
              <a:t>我们不用</a:t>
            </a:r>
            <a:r>
              <a:rPr lang="en-US" altLang="zh-CN" dirty="0"/>
              <a:t>C++,</a:t>
            </a:r>
            <a:r>
              <a:rPr lang="zh-CN" altLang="en-US" dirty="0"/>
              <a:t>我们只是</a:t>
            </a:r>
            <a:r>
              <a:rPr lang="en-US" altLang="zh-CN" dirty="0"/>
              <a:t>STL</a:t>
            </a:r>
            <a:r>
              <a:rPr lang="zh-CN" altLang="en-US" dirty="0"/>
              <a:t>的搬运工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标准模板库（英文：</a:t>
            </a:r>
            <a:r>
              <a:rPr lang="en-US" altLang="zh-CN" dirty="0"/>
              <a:t>Standard Template Library</a:t>
            </a:r>
            <a:r>
              <a:rPr lang="zh-CN" altLang="en-US" dirty="0"/>
              <a:t>，缩写：</a:t>
            </a:r>
            <a:r>
              <a:rPr lang="en-US" altLang="zh-CN" dirty="0"/>
              <a:t>STL</a:t>
            </a:r>
            <a:r>
              <a:rPr lang="zh-CN" altLang="en-US" dirty="0"/>
              <a:t>），是一个</a:t>
            </a:r>
            <a:r>
              <a:rPr lang="en-US" altLang="zh-CN" dirty="0"/>
              <a:t>C++</a:t>
            </a:r>
            <a:r>
              <a:rPr lang="zh-CN" altLang="en-US" dirty="0"/>
              <a:t>软件库，大量影响了</a:t>
            </a:r>
            <a:r>
              <a:rPr lang="en-US" altLang="zh-CN" dirty="0"/>
              <a:t>C++</a:t>
            </a:r>
            <a:r>
              <a:rPr lang="zh-CN" altLang="en-US" dirty="0"/>
              <a:t>标准程序库但并非是其的一部分。其中包含</a:t>
            </a:r>
            <a:r>
              <a:rPr lang="en-US" altLang="zh-CN" dirty="0"/>
              <a:t>4</a:t>
            </a:r>
            <a:r>
              <a:rPr lang="zh-CN" altLang="en-US" dirty="0"/>
              <a:t>个组件，分别为算法、容器、函数、迭代器。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可读性强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模板是</a:t>
            </a:r>
            <a:r>
              <a:rPr lang="en-US" altLang="zh-CN" dirty="0"/>
              <a:t>C++</a:t>
            </a:r>
            <a:r>
              <a:rPr lang="zh-CN" altLang="en-US" dirty="0"/>
              <a:t>程序设计语言中的一个重要特征，而标准模板库正是基于此特征。标准模板库使得</a:t>
            </a:r>
            <a:r>
              <a:rPr lang="en-US" altLang="zh-CN" dirty="0"/>
              <a:t>C++</a:t>
            </a:r>
            <a:r>
              <a:rPr lang="zh-CN" altLang="en-US" dirty="0"/>
              <a:t>编程语言在有了同</a:t>
            </a:r>
            <a:r>
              <a:rPr lang="en-US" altLang="zh-CN" dirty="0"/>
              <a:t>Java</a:t>
            </a:r>
            <a:r>
              <a:rPr lang="zh-CN" altLang="en-US" dirty="0"/>
              <a:t>一样强大的类库的同时，保有了更大的可扩展性。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 </a:t>
            </a:r>
            <a:r>
              <a:rPr lang="en-US" altLang="zh-CN" dirty="0">
                <a:hlinkClick r:id="rId2"/>
              </a:rPr>
              <a:t>http://www.cplusplus.com</a:t>
            </a:r>
            <a:endParaRPr lang="en-US" altLang="zh-CN" dirty="0"/>
          </a:p>
        </p:txBody>
      </p:sp>
      <p:sp>
        <p:nvSpPr>
          <p:cNvPr id="4" name="动作按钮: 转到主页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21E3E13-167B-4A56-A3A7-8308619CA99F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FEA64-35E3-46D0-8F76-9DCFFF06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头文件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8AC57-8E55-4B9E-A4CC-30CDD13F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/>
              </a:rPr>
              <a:t>&lt;algorithm&gt;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/>
              </a:rPr>
              <a:t>&lt;string&gt;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&lt;functional&gt;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内建的函数对象以及相关的操作函数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/>
              </a:rPr>
              <a:t>&lt;vector&gt;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数组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/>
              </a:rPr>
              <a:t>&lt;list&gt;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链表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/>
              </a:rPr>
              <a:t>&lt;queue&gt;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队列、优先队列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/>
              </a:rPr>
              <a:t>&lt;stack&gt;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栈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/>
              </a:rPr>
              <a:t>&lt;deque&gt;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双端队列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/>
              </a:rPr>
              <a:t>&lt;map&gt;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映射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10"/>
              </a:rPr>
              <a:t>&lt;set&gt;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集合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unordered_map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//C++11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开始支持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unordered_set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zh-CN" altLang="en-US" dirty="0"/>
              <a:t>用哪个写哪个，不用全写</a:t>
            </a:r>
          </a:p>
        </p:txBody>
      </p:sp>
      <p:sp>
        <p:nvSpPr>
          <p:cNvPr id="4" name="动作按钮: 转到主页 3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2116ED97-BBD7-4F09-972E-BA126CFEAFD5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1BEA51-DA6E-420F-87CF-5FF43F752333}"/>
              </a:ext>
            </a:extLst>
          </p:cNvPr>
          <p:cNvSpPr txBox="1"/>
          <p:nvPr/>
        </p:nvSpPr>
        <p:spPr>
          <a:xfrm>
            <a:off x="7869114" y="1270000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超链接指向文档</a:t>
            </a:r>
          </a:p>
        </p:txBody>
      </p:sp>
    </p:spTree>
    <p:extLst>
      <p:ext uri="{BB962C8B-B14F-4D97-AF65-F5344CB8AC3E}">
        <p14:creationId xmlns:p14="http://schemas.microsoft.com/office/powerpoint/2010/main" val="28234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B3A30-65C9-4AB1-AE6F-AF5A696E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ED7DC-8394-499F-9D2C-4C078A8F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  <a:r>
              <a:rPr lang="en-US" altLang="zh-CN" dirty="0"/>
              <a:t>std</a:t>
            </a:r>
          </a:p>
          <a:p>
            <a:r>
              <a:rPr lang="en-US" altLang="zh-CN" dirty="0" err="1"/>
              <a:t>Stl</a:t>
            </a:r>
            <a:r>
              <a:rPr lang="zh-CN" altLang="en-US" dirty="0"/>
              <a:t>的所有函数和类都定义在命名空间</a:t>
            </a:r>
            <a:r>
              <a:rPr lang="en-US" altLang="zh-CN" dirty="0"/>
              <a:t>std</a:t>
            </a:r>
            <a:r>
              <a:rPr lang="zh-CN" altLang="en-US" dirty="0"/>
              <a:t>中，所以在开头需要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  <a:endParaRPr lang="zh-CN" altLang="en-US" dirty="0"/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1E36A34-2CD2-43EF-AF32-BF09572DDB5B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7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D0D95-42B1-4A96-A134-18E9F42E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ECF18-4393-4431-8D2B-518A2511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头文件：</a:t>
            </a:r>
            <a:r>
              <a:rPr lang="en-US" altLang="zh-CN" dirty="0">
                <a:hlinkClick r:id="rId2"/>
              </a:rPr>
              <a:t>&lt;algorithm&gt;</a:t>
            </a:r>
            <a:endParaRPr lang="en-US" altLang="zh-CN" dirty="0"/>
          </a:p>
          <a:p>
            <a:r>
              <a:rPr lang="zh-CN" altLang="en-US" dirty="0"/>
              <a:t>常用成员函数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D0A1D-5D97-4AF1-85BF-8E234B93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0" y="2838952"/>
            <a:ext cx="3247619" cy="40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38ADB6-D269-4943-9E7B-B73A89DA5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57" y="2931126"/>
            <a:ext cx="4095238" cy="2457143"/>
          </a:xfrm>
          <a:prstGeom prst="rect">
            <a:avLst/>
          </a:prstGeom>
        </p:spPr>
      </p:pic>
      <p:sp>
        <p:nvSpPr>
          <p:cNvPr id="6" name="动作按钮: 转到主页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3E3BB01-4C13-4B73-8D31-2B8176F61FBD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9BC4-ECA3-421B-9D38-76712704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Stl</a:t>
            </a:r>
            <a:r>
              <a:rPr lang="zh-CN" altLang="en-US" dirty="0"/>
              <a:t>中的区间通常为左闭右开的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5FCF2-7FA5-4A37-BCA7-E7EDC155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 a[] = { 5,1,2,6,9,7,6,8,4,3 };</a:t>
            </a:r>
          </a:p>
          <a:p>
            <a:r>
              <a:rPr lang="en-US" altLang="zh-CN" dirty="0"/>
              <a:t>sort(a, a + 9);</a:t>
            </a:r>
          </a:p>
          <a:p>
            <a:r>
              <a:rPr lang="en-US" altLang="zh-CN" dirty="0"/>
              <a:t>a+9</a:t>
            </a:r>
            <a:r>
              <a:rPr lang="zh-CN" altLang="en-US" dirty="0"/>
              <a:t>是数组范围外的，是第十个元素</a:t>
            </a:r>
            <a:endParaRPr lang="en-US" altLang="zh-CN" dirty="0"/>
          </a:p>
          <a:p>
            <a:r>
              <a:rPr lang="zh-CN" altLang="en-US" dirty="0"/>
              <a:t>若数组从</a:t>
            </a:r>
            <a:r>
              <a:rPr lang="en-US" altLang="zh-CN" dirty="0"/>
              <a:t>1</a:t>
            </a:r>
            <a:r>
              <a:rPr lang="zh-CN" altLang="en-US" dirty="0"/>
              <a:t>开始则：</a:t>
            </a:r>
            <a:r>
              <a:rPr lang="en-US" altLang="zh-CN" dirty="0"/>
              <a:t>sort(a + 1, a + 1 + 9);</a:t>
            </a:r>
          </a:p>
          <a:p>
            <a:r>
              <a:rPr lang="zh-CN" altLang="en-US" dirty="0"/>
              <a:t>二分操作前提是排过序的</a:t>
            </a:r>
            <a:endParaRPr lang="en-US" altLang="zh-CN" dirty="0"/>
          </a:p>
          <a:p>
            <a:r>
              <a:rPr lang="zh-CN" altLang="en-US" dirty="0"/>
              <a:t>获取元素</a:t>
            </a:r>
            <a:r>
              <a:rPr lang="en-US" altLang="zh-CN" dirty="0"/>
              <a:t>2</a:t>
            </a:r>
            <a:r>
              <a:rPr lang="zh-CN" altLang="en-US" dirty="0"/>
              <a:t>在第几个位置</a:t>
            </a:r>
            <a:endParaRPr lang="en-US" altLang="zh-CN" dirty="0"/>
          </a:p>
          <a:p>
            <a:r>
              <a:rPr lang="en-US" altLang="zh-CN" dirty="0"/>
              <a:t>int c[4]; c[1] = 1; c[2] = 2; c[3] = 3;</a:t>
            </a:r>
          </a:p>
          <a:p>
            <a:r>
              <a:rPr lang="en-US" altLang="zh-CN" dirty="0"/>
              <a:t>int pos = </a:t>
            </a:r>
            <a:r>
              <a:rPr lang="en-US" altLang="zh-CN" dirty="0" err="1"/>
              <a:t>lower_bound</a:t>
            </a:r>
            <a:r>
              <a:rPr lang="en-US" altLang="zh-CN" dirty="0"/>
              <a:t>(a + 1, a + 1 + 3, 2) - a - 1;//-(a+1)</a:t>
            </a:r>
          </a:p>
          <a:p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为从小到大排序，也可以给其指定函数排序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BFA78-F54C-4898-899A-21FA39AE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381" y="2095238"/>
            <a:ext cx="4095238" cy="24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F14921-4779-4710-914E-ED7FD177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381" y="4762762"/>
            <a:ext cx="4209524" cy="20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2CC06F-3EB4-4350-B411-54C3121E9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381" y="992348"/>
            <a:ext cx="4647619" cy="952381"/>
          </a:xfrm>
          <a:prstGeom prst="rect">
            <a:avLst/>
          </a:prstGeom>
        </p:spPr>
      </p:pic>
      <p:sp>
        <p:nvSpPr>
          <p:cNvPr id="7" name="动作按钮: 转到主页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726AFEE-CBE4-438C-9C53-978AA26870C0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9288-A39B-40DE-A4BB-FA84099081A3}"/>
              </a:ext>
            </a:extLst>
          </p:cNvPr>
          <p:cNvSpPr txBox="1"/>
          <p:nvPr/>
        </p:nvSpPr>
        <p:spPr>
          <a:xfrm>
            <a:off x="1503486" y="6417470"/>
            <a:ext cx="559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提到</a:t>
            </a:r>
            <a:r>
              <a:rPr lang="zh-CN" altLang="en-US" dirty="0"/>
              <a:t>的的所有区间都是左闭右开的</a:t>
            </a:r>
          </a:p>
        </p:txBody>
      </p:sp>
    </p:spTree>
    <p:extLst>
      <p:ext uri="{BB962C8B-B14F-4D97-AF65-F5344CB8AC3E}">
        <p14:creationId xmlns:p14="http://schemas.microsoft.com/office/powerpoint/2010/main" val="17599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7068-FBA1-4172-8010-A5AFEB40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9F76C-876E-47F7-A43E-33C451B1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5318621"/>
          </a:xfrm>
        </p:spPr>
        <p:txBody>
          <a:bodyPr>
            <a:normAutofit/>
          </a:bodyPr>
          <a:lstStyle/>
          <a:p>
            <a:r>
              <a:rPr lang="zh-CN" altLang="en-US" dirty="0"/>
              <a:t>容器是存放数据的数据结构，比如链表，数组，队列。。。</a:t>
            </a:r>
            <a:endParaRPr lang="en-US" altLang="zh-CN" dirty="0"/>
          </a:p>
          <a:p>
            <a:r>
              <a:rPr lang="zh-CN" altLang="en-US" dirty="0"/>
              <a:t>容器都是一个类（用法与结构体相似）</a:t>
            </a:r>
            <a:endParaRPr lang="en-US" altLang="zh-CN" dirty="0"/>
          </a:p>
          <a:p>
            <a:r>
              <a:rPr lang="zh-CN" altLang="en-US" dirty="0"/>
              <a:t>访问类对象内的函数或变量用点运算符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r>
              <a:rPr lang="zh-CN" altLang="en-US" dirty="0"/>
              <a:t>通过类指针访问使用运算符 </a:t>
            </a:r>
            <a:r>
              <a:rPr lang="en-US" altLang="zh-CN" dirty="0">
                <a:solidFill>
                  <a:schemeClr val="accent5"/>
                </a:solidFill>
              </a:rPr>
              <a:t>-&gt;</a:t>
            </a:r>
          </a:p>
          <a:p>
            <a:r>
              <a:rPr lang="zh-CN" altLang="en-US" dirty="0"/>
              <a:t>容器都有的成员函数：</a:t>
            </a:r>
            <a:endParaRPr lang="en-US" altLang="zh-CN" dirty="0"/>
          </a:p>
          <a:p>
            <a:r>
              <a:rPr lang="en-US" altLang="zh-CN" dirty="0"/>
              <a:t>size()</a:t>
            </a:r>
            <a:r>
              <a:rPr lang="zh-CN" altLang="en-US" dirty="0"/>
              <a:t>大小 </a:t>
            </a:r>
            <a:r>
              <a:rPr lang="en-US" altLang="zh-CN" dirty="0"/>
              <a:t>O(1)</a:t>
            </a:r>
          </a:p>
          <a:p>
            <a:r>
              <a:rPr lang="en-US" altLang="zh-CN" dirty="0"/>
              <a:t>empty()</a:t>
            </a:r>
            <a:r>
              <a:rPr lang="zh-CN" altLang="en-US" dirty="0"/>
              <a:t>是否为空，若空返回</a:t>
            </a:r>
            <a:r>
              <a:rPr lang="en-US" altLang="zh-CN" dirty="0"/>
              <a:t>true O(1)</a:t>
            </a:r>
          </a:p>
          <a:p>
            <a:r>
              <a:rPr lang="en-US" altLang="zh-CN" dirty="0"/>
              <a:t>begin()</a:t>
            </a:r>
            <a:r>
              <a:rPr lang="zh-CN" altLang="en-US" dirty="0"/>
              <a:t>返回指向第一个的迭代器</a:t>
            </a:r>
            <a:endParaRPr lang="en-US" altLang="zh-CN" dirty="0"/>
          </a:p>
          <a:p>
            <a:r>
              <a:rPr lang="en-US" altLang="zh-CN" dirty="0"/>
              <a:t>end()</a:t>
            </a:r>
            <a:r>
              <a:rPr lang="zh-CN" altLang="en-US" dirty="0"/>
              <a:t>指向末尾的迭代器*</a:t>
            </a:r>
            <a:r>
              <a:rPr lang="en-US" altLang="zh-CN" dirty="0"/>
              <a:t>(</a:t>
            </a:r>
            <a:r>
              <a:rPr lang="zh-CN" altLang="en-US" dirty="0"/>
              <a:t>指向的内容为最后一个再往后一个，是非法的内容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容器的有效空间为</a:t>
            </a:r>
            <a:r>
              <a:rPr lang="en-US" altLang="zh-CN" dirty="0"/>
              <a:t>[begin(),end())</a:t>
            </a:r>
            <a:r>
              <a:rPr lang="zh-CN" altLang="en-US" dirty="0"/>
              <a:t>，是不包含</a:t>
            </a:r>
            <a:r>
              <a:rPr lang="en-US" altLang="zh-CN" dirty="0"/>
              <a:t>end()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erase()</a:t>
            </a:r>
            <a:r>
              <a:rPr lang="zh-CN" altLang="en-US" dirty="0"/>
              <a:t>删除</a:t>
            </a:r>
            <a:endParaRPr lang="en-US" altLang="zh-CN" dirty="0"/>
          </a:p>
          <a:p>
            <a:r>
              <a:rPr lang="en-US" altLang="zh-CN" dirty="0"/>
              <a:t>insert()</a:t>
            </a:r>
            <a:r>
              <a:rPr lang="zh-CN" altLang="en-US" dirty="0"/>
              <a:t>插入</a:t>
            </a:r>
            <a:endParaRPr lang="en-US" altLang="zh-CN" dirty="0"/>
          </a:p>
          <a:p>
            <a:r>
              <a:rPr lang="en-US" altLang="zh-CN" dirty="0"/>
              <a:t>clear()</a:t>
            </a:r>
            <a:r>
              <a:rPr lang="zh-CN" altLang="en-US" dirty="0"/>
              <a:t>清空*（栈和队列没有</a:t>
            </a:r>
            <a:r>
              <a:rPr lang="en-US" altLang="zh-CN" dirty="0"/>
              <a:t>clear</a:t>
            </a:r>
            <a:r>
              <a:rPr lang="zh-CN" altLang="en-US" dirty="0"/>
              <a:t>函数需要一个个删除）</a:t>
            </a:r>
            <a:r>
              <a:rPr lang="en-US" altLang="zh-CN" dirty="0"/>
              <a:t>O(1)</a:t>
            </a:r>
          </a:p>
          <a:p>
            <a:endParaRPr lang="en-US" altLang="zh-CN" dirty="0"/>
          </a:p>
          <a:p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5DD6AC4-76BC-4D66-A7BD-4201ECBAB6B6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A0F07-FC3C-4AA7-9005-73876A1D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2D0B-3FC0-4F52-A9ED-F3E8DDFA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可以理解为指针，</a:t>
            </a:r>
            <a:endParaRPr lang="en-US" altLang="zh-CN" dirty="0"/>
          </a:p>
          <a:p>
            <a:r>
              <a:rPr lang="zh-CN" altLang="en-US" dirty="0"/>
              <a:t>每种容器类型都定义了自己的迭代器类型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STL</a:t>
            </a:r>
            <a:r>
              <a:rPr lang="zh-CN" altLang="en-US" dirty="0"/>
              <a:t>定义的容器中，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vector</a:t>
            </a:r>
            <a:r>
              <a:rPr lang="zh-CN" altLang="en-US" dirty="0"/>
              <a:t>与</a:t>
            </a:r>
            <a:r>
              <a:rPr lang="en-US" altLang="zh-CN" dirty="0"/>
              <a:t>deque</a:t>
            </a:r>
            <a:r>
              <a:rPr lang="zh-CN" altLang="en-US" dirty="0"/>
              <a:t>提供了随机访问迭代器，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multiset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multimap</a:t>
            </a:r>
            <a:r>
              <a:rPr lang="zh-CN" altLang="en-US" dirty="0"/>
              <a:t>提供了双向迭代器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it;//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声明一个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vector&lt;int&gt;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类型的迭代器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(it = v1.begin(); it != v1.end(); it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遍历数组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reverse_iterator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反向遍历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v1.rbegin();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v1.rend();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rit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/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C4A3F23-F36D-47BA-875C-E9AAE2FAEEC4}"/>
              </a:ext>
            </a:extLst>
          </p:cNvPr>
          <p:cNvSpPr/>
          <p:nvPr/>
        </p:nvSpPr>
        <p:spPr>
          <a:xfrm>
            <a:off x="0" y="6346272"/>
            <a:ext cx="585055" cy="5117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1348</TotalTime>
  <Words>1759</Words>
  <Application>Microsoft Office PowerPoint</Application>
  <PresentationFormat>宽屏</PresentationFormat>
  <Paragraphs>210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新宋体</vt:lpstr>
      <vt:lpstr>Arial</vt:lpstr>
      <vt:lpstr>Trebuchet MS</vt:lpstr>
      <vt:lpstr>Wingdings 3</vt:lpstr>
      <vt:lpstr>平面</vt:lpstr>
      <vt:lpstr>Standard Template Library</vt:lpstr>
      <vt:lpstr>Content</vt:lpstr>
      <vt:lpstr>为什么是C语言的代码却用C++的编译器？</vt:lpstr>
      <vt:lpstr>STL头文件</vt:lpstr>
      <vt:lpstr>namespace</vt:lpstr>
      <vt:lpstr>算法</vt:lpstr>
      <vt:lpstr>Stl中的区间通常为左闭右开的</vt:lpstr>
      <vt:lpstr>容器类</vt:lpstr>
      <vt:lpstr>迭代器</vt:lpstr>
      <vt:lpstr>容器</vt:lpstr>
      <vt:lpstr>序列容器</vt:lpstr>
      <vt:lpstr>Vector:可变长度数组</vt:lpstr>
      <vt:lpstr>Queue（队列）</vt:lpstr>
      <vt:lpstr>stack（栈）</vt:lpstr>
      <vt:lpstr>List（链表）</vt:lpstr>
      <vt:lpstr>Deque(双端队列)</vt:lpstr>
      <vt:lpstr>PowerPoint 演示文稿</vt:lpstr>
      <vt:lpstr>联合容器(关联容器)</vt:lpstr>
      <vt:lpstr>Set（集合）</vt:lpstr>
      <vt:lpstr>multiset</vt:lpstr>
      <vt:lpstr>Map（映射）</vt:lpstr>
      <vt:lpstr>PowerPoint 演示文稿</vt:lpstr>
      <vt:lpstr>PowerPoint 演示文稿</vt:lpstr>
      <vt:lpstr>Unordered</vt:lpstr>
      <vt:lpstr>迭代器</vt:lpstr>
      <vt:lpstr>String字符串</vt:lpstr>
      <vt:lpstr>Stringstream字符串流</vt:lpstr>
      <vt:lpstr>应用</vt:lpstr>
      <vt:lpstr>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Template Library</dc:title>
  <dc:creator>明熠 金</dc:creator>
  <cp:lastModifiedBy>明熠 金</cp:lastModifiedBy>
  <cp:revision>55</cp:revision>
  <dcterms:created xsi:type="dcterms:W3CDTF">2019-01-25T03:15:55Z</dcterms:created>
  <dcterms:modified xsi:type="dcterms:W3CDTF">2019-01-30T05:24:36Z</dcterms:modified>
</cp:coreProperties>
</file>