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77" r:id="rId1"/>
  </p:sldMasterIdLst>
  <p:notesMasterIdLst>
    <p:notesMasterId r:id="rId14"/>
  </p:notesMasterIdLst>
  <p:sldIdLst>
    <p:sldId id="256" r:id="rId2"/>
    <p:sldId id="260" r:id="rId3"/>
    <p:sldId id="261" r:id="rId4"/>
    <p:sldId id="263" r:id="rId5"/>
    <p:sldId id="264" r:id="rId6"/>
    <p:sldId id="265" r:id="rId7"/>
    <p:sldId id="268" r:id="rId8"/>
    <p:sldId id="269" r:id="rId9"/>
    <p:sldId id="270" r:id="rId10"/>
    <p:sldId id="272" r:id="rId11"/>
    <p:sldId id="273" r:id="rId12"/>
    <p:sldId id="274"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B94F46-B90C-45F4-A1BA-BDDDB806DEA9}" type="doc">
      <dgm:prSet loTypeId="urn:microsoft.com/office/officeart/2005/8/layout/cycle8" loCatId="cycle" qsTypeId="urn:microsoft.com/office/officeart/2005/8/quickstyle/simple1" qsCatId="simple" csTypeId="urn:microsoft.com/office/officeart/2005/8/colors/colorful3" csCatId="colorful" phldr="1"/>
      <dgm:spPr/>
      <dgm:t>
        <a:bodyPr/>
        <a:lstStyle/>
        <a:p>
          <a:endParaRPr lang="en-US"/>
        </a:p>
      </dgm:t>
    </dgm:pt>
    <dgm:pt modelId="{D2605EC0-DEC9-4DB4-9D05-906D6A511DF3}">
      <dgm:prSet phldrT="[Text]"/>
      <dgm:spPr/>
      <dgm:t>
        <a:bodyPr/>
        <a:lstStyle/>
        <a:p>
          <a:r>
            <a:rPr lang="en-US" dirty="0"/>
            <a:t>2. EDA</a:t>
          </a:r>
        </a:p>
      </dgm:t>
    </dgm:pt>
    <dgm:pt modelId="{B5DE020D-5DE6-4F5B-8D1E-1660BA1C6B43}" type="parTrans" cxnId="{6FF3F7C3-04DF-4504-83D4-DAF4B27FB3B7}">
      <dgm:prSet/>
      <dgm:spPr/>
      <dgm:t>
        <a:bodyPr/>
        <a:lstStyle/>
        <a:p>
          <a:endParaRPr lang="en-US"/>
        </a:p>
      </dgm:t>
    </dgm:pt>
    <dgm:pt modelId="{A78862CB-098A-4BD5-972C-A67DAF6E51AF}" type="sibTrans" cxnId="{6FF3F7C3-04DF-4504-83D4-DAF4B27FB3B7}">
      <dgm:prSet/>
      <dgm:spPr/>
      <dgm:t>
        <a:bodyPr/>
        <a:lstStyle/>
        <a:p>
          <a:endParaRPr lang="en-US"/>
        </a:p>
      </dgm:t>
    </dgm:pt>
    <dgm:pt modelId="{F8522DB6-476B-4EC6-8A50-2F1050F830C0}">
      <dgm:prSet phldrT="[Text]"/>
      <dgm:spPr/>
      <dgm:t>
        <a:bodyPr/>
        <a:lstStyle/>
        <a:p>
          <a:r>
            <a:rPr lang="en-US" dirty="0"/>
            <a:t>3. Model</a:t>
          </a:r>
        </a:p>
      </dgm:t>
    </dgm:pt>
    <dgm:pt modelId="{097DEC51-1C8A-4A39-AEAB-EEAD8A3ACF21}" type="parTrans" cxnId="{3F255E34-AF64-4541-9BE7-65BC13B7A8BB}">
      <dgm:prSet/>
      <dgm:spPr/>
      <dgm:t>
        <a:bodyPr/>
        <a:lstStyle/>
        <a:p>
          <a:endParaRPr lang="en-US"/>
        </a:p>
      </dgm:t>
    </dgm:pt>
    <dgm:pt modelId="{BD2D49EF-A99F-4FDE-8501-4C0A5618CB97}" type="sibTrans" cxnId="{3F255E34-AF64-4541-9BE7-65BC13B7A8BB}">
      <dgm:prSet/>
      <dgm:spPr/>
      <dgm:t>
        <a:bodyPr/>
        <a:lstStyle/>
        <a:p>
          <a:endParaRPr lang="en-US"/>
        </a:p>
      </dgm:t>
    </dgm:pt>
    <dgm:pt modelId="{B63A625C-DCDF-4406-A3CF-B93BC47F47DD}">
      <dgm:prSet phldrT="[Text]"/>
      <dgm:spPr/>
      <dgm:t>
        <a:bodyPr/>
        <a:lstStyle/>
        <a:p>
          <a:r>
            <a:rPr lang="en-US" dirty="0"/>
            <a:t>4. Test</a:t>
          </a:r>
        </a:p>
      </dgm:t>
    </dgm:pt>
    <dgm:pt modelId="{27F34E85-A225-414B-BABE-B3A221A11A02}" type="parTrans" cxnId="{A7D151C1-15AD-4CA0-B30E-9197F2A72228}">
      <dgm:prSet/>
      <dgm:spPr/>
      <dgm:t>
        <a:bodyPr/>
        <a:lstStyle/>
        <a:p>
          <a:endParaRPr lang="en-US"/>
        </a:p>
      </dgm:t>
    </dgm:pt>
    <dgm:pt modelId="{66793E64-5FCF-4BE2-BFF0-D47CFAC50F03}" type="sibTrans" cxnId="{A7D151C1-15AD-4CA0-B30E-9197F2A72228}">
      <dgm:prSet/>
      <dgm:spPr/>
      <dgm:t>
        <a:bodyPr/>
        <a:lstStyle/>
        <a:p>
          <a:endParaRPr lang="en-US"/>
        </a:p>
      </dgm:t>
    </dgm:pt>
    <dgm:pt modelId="{FB2DDCC6-82A8-4095-8555-B0C59A483D49}">
      <dgm:prSet phldrT="[Text]"/>
      <dgm:spPr/>
      <dgm:t>
        <a:bodyPr/>
        <a:lstStyle/>
        <a:p>
          <a:r>
            <a:rPr lang="en-US" dirty="0"/>
            <a:t>5. Present</a:t>
          </a:r>
        </a:p>
      </dgm:t>
    </dgm:pt>
    <dgm:pt modelId="{B6FD78DF-0B5D-4E53-BD5C-2C8BE412D9F3}" type="parTrans" cxnId="{2DB5FF16-C277-4E2B-86ED-C15E89F354CF}">
      <dgm:prSet/>
      <dgm:spPr/>
      <dgm:t>
        <a:bodyPr/>
        <a:lstStyle/>
        <a:p>
          <a:endParaRPr lang="en-US"/>
        </a:p>
      </dgm:t>
    </dgm:pt>
    <dgm:pt modelId="{EFFCEDEB-82FB-4886-8BEF-5DA7BB7358C3}" type="sibTrans" cxnId="{2DB5FF16-C277-4E2B-86ED-C15E89F354CF}">
      <dgm:prSet/>
      <dgm:spPr/>
      <dgm:t>
        <a:bodyPr/>
        <a:lstStyle/>
        <a:p>
          <a:endParaRPr lang="en-US"/>
        </a:p>
      </dgm:t>
    </dgm:pt>
    <dgm:pt modelId="{6DBE9B66-B9EA-4833-8B48-8DC3E4DE75E7}">
      <dgm:prSet phldrT="[Text]"/>
      <dgm:spPr/>
      <dgm:t>
        <a:bodyPr/>
        <a:lstStyle/>
        <a:p>
          <a:r>
            <a:rPr lang="en-US" dirty="0"/>
            <a:t>1. Problem</a:t>
          </a:r>
        </a:p>
      </dgm:t>
    </dgm:pt>
    <dgm:pt modelId="{17193DAF-7A95-4325-A806-E98D359BF2AA}" type="parTrans" cxnId="{CF4A621D-2913-488F-96F5-7F85B09F4B1E}">
      <dgm:prSet/>
      <dgm:spPr/>
      <dgm:t>
        <a:bodyPr/>
        <a:lstStyle/>
        <a:p>
          <a:endParaRPr lang="en-US"/>
        </a:p>
      </dgm:t>
    </dgm:pt>
    <dgm:pt modelId="{2A351BFA-BD23-4FDB-AC99-16AFFB9855D2}" type="sibTrans" cxnId="{CF4A621D-2913-488F-96F5-7F85B09F4B1E}">
      <dgm:prSet/>
      <dgm:spPr/>
      <dgm:t>
        <a:bodyPr/>
        <a:lstStyle/>
        <a:p>
          <a:endParaRPr lang="en-US"/>
        </a:p>
      </dgm:t>
    </dgm:pt>
    <dgm:pt modelId="{0252A310-171E-4296-B75D-EF0329EA6175}" type="pres">
      <dgm:prSet presAssocID="{CAB94F46-B90C-45F4-A1BA-BDDDB806DEA9}" presName="compositeShape" presStyleCnt="0">
        <dgm:presLayoutVars>
          <dgm:chMax val="7"/>
          <dgm:dir/>
          <dgm:resizeHandles val="exact"/>
        </dgm:presLayoutVars>
      </dgm:prSet>
      <dgm:spPr/>
    </dgm:pt>
    <dgm:pt modelId="{3EC1C90B-CD49-4323-A8D5-C5685F16D217}" type="pres">
      <dgm:prSet presAssocID="{CAB94F46-B90C-45F4-A1BA-BDDDB806DEA9}" presName="wedge1" presStyleLbl="node1" presStyleIdx="0" presStyleCnt="5"/>
      <dgm:spPr/>
    </dgm:pt>
    <dgm:pt modelId="{3190A91E-7DA7-4082-B38B-94C640954FB3}" type="pres">
      <dgm:prSet presAssocID="{CAB94F46-B90C-45F4-A1BA-BDDDB806DEA9}" presName="dummy1a" presStyleCnt="0"/>
      <dgm:spPr/>
    </dgm:pt>
    <dgm:pt modelId="{52FB22F8-99D2-4624-BC90-09C66B48B35D}" type="pres">
      <dgm:prSet presAssocID="{CAB94F46-B90C-45F4-A1BA-BDDDB806DEA9}" presName="dummy1b" presStyleCnt="0"/>
      <dgm:spPr/>
    </dgm:pt>
    <dgm:pt modelId="{B3986B1F-456A-4CEA-81A8-A989713940E1}" type="pres">
      <dgm:prSet presAssocID="{CAB94F46-B90C-45F4-A1BA-BDDDB806DEA9}" presName="wedge1Tx" presStyleLbl="node1" presStyleIdx="0" presStyleCnt="5">
        <dgm:presLayoutVars>
          <dgm:chMax val="0"/>
          <dgm:chPref val="0"/>
          <dgm:bulletEnabled val="1"/>
        </dgm:presLayoutVars>
      </dgm:prSet>
      <dgm:spPr/>
    </dgm:pt>
    <dgm:pt modelId="{6C462CDE-0444-4072-A5DC-8632645E6919}" type="pres">
      <dgm:prSet presAssocID="{CAB94F46-B90C-45F4-A1BA-BDDDB806DEA9}" presName="wedge2" presStyleLbl="node1" presStyleIdx="1" presStyleCnt="5"/>
      <dgm:spPr/>
    </dgm:pt>
    <dgm:pt modelId="{5180623C-50EA-4F8B-9D3A-B8328F43B966}" type="pres">
      <dgm:prSet presAssocID="{CAB94F46-B90C-45F4-A1BA-BDDDB806DEA9}" presName="dummy2a" presStyleCnt="0"/>
      <dgm:spPr/>
    </dgm:pt>
    <dgm:pt modelId="{3380A335-CA48-47DF-904D-6895757E1936}" type="pres">
      <dgm:prSet presAssocID="{CAB94F46-B90C-45F4-A1BA-BDDDB806DEA9}" presName="dummy2b" presStyleCnt="0"/>
      <dgm:spPr/>
    </dgm:pt>
    <dgm:pt modelId="{FFF19575-3AAE-4FAE-91E8-93A6F1BC4D29}" type="pres">
      <dgm:prSet presAssocID="{CAB94F46-B90C-45F4-A1BA-BDDDB806DEA9}" presName="wedge2Tx" presStyleLbl="node1" presStyleIdx="1" presStyleCnt="5">
        <dgm:presLayoutVars>
          <dgm:chMax val="0"/>
          <dgm:chPref val="0"/>
          <dgm:bulletEnabled val="1"/>
        </dgm:presLayoutVars>
      </dgm:prSet>
      <dgm:spPr/>
    </dgm:pt>
    <dgm:pt modelId="{8B59910A-6F85-46A3-B2C4-602CC1E9F6D8}" type="pres">
      <dgm:prSet presAssocID="{CAB94F46-B90C-45F4-A1BA-BDDDB806DEA9}" presName="wedge3" presStyleLbl="node1" presStyleIdx="2" presStyleCnt="5"/>
      <dgm:spPr/>
    </dgm:pt>
    <dgm:pt modelId="{7C39FA62-8C63-43FF-A307-C33DEA8CD210}" type="pres">
      <dgm:prSet presAssocID="{CAB94F46-B90C-45F4-A1BA-BDDDB806DEA9}" presName="dummy3a" presStyleCnt="0"/>
      <dgm:spPr/>
    </dgm:pt>
    <dgm:pt modelId="{DF5B1A96-A8E2-48A6-9443-D0F117E76A48}" type="pres">
      <dgm:prSet presAssocID="{CAB94F46-B90C-45F4-A1BA-BDDDB806DEA9}" presName="dummy3b" presStyleCnt="0"/>
      <dgm:spPr/>
    </dgm:pt>
    <dgm:pt modelId="{8AF1BBB5-8685-4AA9-8083-D9200E90823C}" type="pres">
      <dgm:prSet presAssocID="{CAB94F46-B90C-45F4-A1BA-BDDDB806DEA9}" presName="wedge3Tx" presStyleLbl="node1" presStyleIdx="2" presStyleCnt="5">
        <dgm:presLayoutVars>
          <dgm:chMax val="0"/>
          <dgm:chPref val="0"/>
          <dgm:bulletEnabled val="1"/>
        </dgm:presLayoutVars>
      </dgm:prSet>
      <dgm:spPr/>
    </dgm:pt>
    <dgm:pt modelId="{67FD7D07-0B0B-4F83-B449-37CAC766A86D}" type="pres">
      <dgm:prSet presAssocID="{CAB94F46-B90C-45F4-A1BA-BDDDB806DEA9}" presName="wedge4" presStyleLbl="node1" presStyleIdx="3" presStyleCnt="5"/>
      <dgm:spPr/>
    </dgm:pt>
    <dgm:pt modelId="{CD502794-5AEC-4AFA-AE4F-1407C39C8E52}" type="pres">
      <dgm:prSet presAssocID="{CAB94F46-B90C-45F4-A1BA-BDDDB806DEA9}" presName="dummy4a" presStyleCnt="0"/>
      <dgm:spPr/>
    </dgm:pt>
    <dgm:pt modelId="{E6953A85-E1C0-4DCE-AC40-467B62A1E8E5}" type="pres">
      <dgm:prSet presAssocID="{CAB94F46-B90C-45F4-A1BA-BDDDB806DEA9}" presName="dummy4b" presStyleCnt="0"/>
      <dgm:spPr/>
    </dgm:pt>
    <dgm:pt modelId="{7AF5D2EE-A7FF-4B85-B398-199B596BE5E6}" type="pres">
      <dgm:prSet presAssocID="{CAB94F46-B90C-45F4-A1BA-BDDDB806DEA9}" presName="wedge4Tx" presStyleLbl="node1" presStyleIdx="3" presStyleCnt="5">
        <dgm:presLayoutVars>
          <dgm:chMax val="0"/>
          <dgm:chPref val="0"/>
          <dgm:bulletEnabled val="1"/>
        </dgm:presLayoutVars>
      </dgm:prSet>
      <dgm:spPr/>
    </dgm:pt>
    <dgm:pt modelId="{E5DC2471-8F7E-4FC1-BB1B-C9C5EE1621F2}" type="pres">
      <dgm:prSet presAssocID="{CAB94F46-B90C-45F4-A1BA-BDDDB806DEA9}" presName="wedge5" presStyleLbl="node1" presStyleIdx="4" presStyleCnt="5"/>
      <dgm:spPr/>
    </dgm:pt>
    <dgm:pt modelId="{C51E322F-17C2-4268-9477-B01853994F54}" type="pres">
      <dgm:prSet presAssocID="{CAB94F46-B90C-45F4-A1BA-BDDDB806DEA9}" presName="dummy5a" presStyleCnt="0"/>
      <dgm:spPr/>
    </dgm:pt>
    <dgm:pt modelId="{CD7F1241-3A8D-43DB-8743-C64446EB319B}" type="pres">
      <dgm:prSet presAssocID="{CAB94F46-B90C-45F4-A1BA-BDDDB806DEA9}" presName="dummy5b" presStyleCnt="0"/>
      <dgm:spPr/>
    </dgm:pt>
    <dgm:pt modelId="{029A5A73-C714-4DED-9BCC-E831080AE251}" type="pres">
      <dgm:prSet presAssocID="{CAB94F46-B90C-45F4-A1BA-BDDDB806DEA9}" presName="wedge5Tx" presStyleLbl="node1" presStyleIdx="4" presStyleCnt="5">
        <dgm:presLayoutVars>
          <dgm:chMax val="0"/>
          <dgm:chPref val="0"/>
          <dgm:bulletEnabled val="1"/>
        </dgm:presLayoutVars>
      </dgm:prSet>
      <dgm:spPr/>
    </dgm:pt>
    <dgm:pt modelId="{E04E51D6-B198-45D1-89C1-B072E58BCA04}" type="pres">
      <dgm:prSet presAssocID="{A78862CB-098A-4BD5-972C-A67DAF6E51AF}" presName="arrowWedge1" presStyleLbl="fgSibTrans2D1" presStyleIdx="0" presStyleCnt="5"/>
      <dgm:spPr/>
    </dgm:pt>
    <dgm:pt modelId="{DD2753F4-ED1D-4D7D-8247-626CCAA85049}" type="pres">
      <dgm:prSet presAssocID="{BD2D49EF-A99F-4FDE-8501-4C0A5618CB97}" presName="arrowWedge2" presStyleLbl="fgSibTrans2D1" presStyleIdx="1" presStyleCnt="5"/>
      <dgm:spPr/>
    </dgm:pt>
    <dgm:pt modelId="{E8C0827E-F2A1-47B9-BFA7-76B78AA84961}" type="pres">
      <dgm:prSet presAssocID="{66793E64-5FCF-4BE2-BFF0-D47CFAC50F03}" presName="arrowWedge3" presStyleLbl="fgSibTrans2D1" presStyleIdx="2" presStyleCnt="5"/>
      <dgm:spPr/>
    </dgm:pt>
    <dgm:pt modelId="{CB94461F-7BB0-4F12-BCD9-17C0755FCF35}" type="pres">
      <dgm:prSet presAssocID="{EFFCEDEB-82FB-4886-8BEF-5DA7BB7358C3}" presName="arrowWedge4" presStyleLbl="fgSibTrans2D1" presStyleIdx="3" presStyleCnt="5"/>
      <dgm:spPr/>
    </dgm:pt>
    <dgm:pt modelId="{3A1BADF2-F3A4-48F1-8E79-973EB2C2BDC4}" type="pres">
      <dgm:prSet presAssocID="{2A351BFA-BD23-4FDB-AC99-16AFFB9855D2}" presName="arrowWedge5" presStyleLbl="fgSibTrans2D1" presStyleIdx="4" presStyleCnt="5"/>
      <dgm:spPr/>
    </dgm:pt>
  </dgm:ptLst>
  <dgm:cxnLst>
    <dgm:cxn modelId="{FE1AB411-5EE1-4BB9-943C-0E617C38ED94}" type="presOf" srcId="{FB2DDCC6-82A8-4095-8555-B0C59A483D49}" destId="{7AF5D2EE-A7FF-4B85-B398-199B596BE5E6}" srcOrd="1" destOrd="0" presId="urn:microsoft.com/office/officeart/2005/8/layout/cycle8"/>
    <dgm:cxn modelId="{2DB5FF16-C277-4E2B-86ED-C15E89F354CF}" srcId="{CAB94F46-B90C-45F4-A1BA-BDDDB806DEA9}" destId="{FB2DDCC6-82A8-4095-8555-B0C59A483D49}" srcOrd="3" destOrd="0" parTransId="{B6FD78DF-0B5D-4E53-BD5C-2C8BE412D9F3}" sibTransId="{EFFCEDEB-82FB-4886-8BEF-5DA7BB7358C3}"/>
    <dgm:cxn modelId="{CF4A621D-2913-488F-96F5-7F85B09F4B1E}" srcId="{CAB94F46-B90C-45F4-A1BA-BDDDB806DEA9}" destId="{6DBE9B66-B9EA-4833-8B48-8DC3E4DE75E7}" srcOrd="4" destOrd="0" parTransId="{17193DAF-7A95-4325-A806-E98D359BF2AA}" sibTransId="{2A351BFA-BD23-4FDB-AC99-16AFFB9855D2}"/>
    <dgm:cxn modelId="{14866D30-1CCC-4D78-AD6C-C92713AFD0C1}" type="presOf" srcId="{D2605EC0-DEC9-4DB4-9D05-906D6A511DF3}" destId="{3EC1C90B-CD49-4323-A8D5-C5685F16D217}" srcOrd="0" destOrd="0" presId="urn:microsoft.com/office/officeart/2005/8/layout/cycle8"/>
    <dgm:cxn modelId="{3F255E34-AF64-4541-9BE7-65BC13B7A8BB}" srcId="{CAB94F46-B90C-45F4-A1BA-BDDDB806DEA9}" destId="{F8522DB6-476B-4EC6-8A50-2F1050F830C0}" srcOrd="1" destOrd="0" parTransId="{097DEC51-1C8A-4A39-AEAB-EEAD8A3ACF21}" sibTransId="{BD2D49EF-A99F-4FDE-8501-4C0A5618CB97}"/>
    <dgm:cxn modelId="{9EDB9034-22D9-4AD3-BAB8-8ADDD9614946}" type="presOf" srcId="{6DBE9B66-B9EA-4833-8B48-8DC3E4DE75E7}" destId="{E5DC2471-8F7E-4FC1-BB1B-C9C5EE1621F2}" srcOrd="0" destOrd="0" presId="urn:microsoft.com/office/officeart/2005/8/layout/cycle8"/>
    <dgm:cxn modelId="{0233F950-63F2-4DA9-AF39-23AA316E1FE3}" type="presOf" srcId="{F8522DB6-476B-4EC6-8A50-2F1050F830C0}" destId="{FFF19575-3AAE-4FAE-91E8-93A6F1BC4D29}" srcOrd="1" destOrd="0" presId="urn:microsoft.com/office/officeart/2005/8/layout/cycle8"/>
    <dgm:cxn modelId="{F912DE54-4051-40F3-9963-708731527952}" type="presOf" srcId="{CAB94F46-B90C-45F4-A1BA-BDDDB806DEA9}" destId="{0252A310-171E-4296-B75D-EF0329EA6175}" srcOrd="0" destOrd="0" presId="urn:microsoft.com/office/officeart/2005/8/layout/cycle8"/>
    <dgm:cxn modelId="{FBBE3DA4-4928-4F54-A14B-F0B6220F20BC}" type="presOf" srcId="{6DBE9B66-B9EA-4833-8B48-8DC3E4DE75E7}" destId="{029A5A73-C714-4DED-9BCC-E831080AE251}" srcOrd="1" destOrd="0" presId="urn:microsoft.com/office/officeart/2005/8/layout/cycle8"/>
    <dgm:cxn modelId="{E36D1DBF-0537-45B5-BE6D-B241535245FA}" type="presOf" srcId="{F8522DB6-476B-4EC6-8A50-2F1050F830C0}" destId="{6C462CDE-0444-4072-A5DC-8632645E6919}" srcOrd="0" destOrd="0" presId="urn:microsoft.com/office/officeart/2005/8/layout/cycle8"/>
    <dgm:cxn modelId="{A7D151C1-15AD-4CA0-B30E-9197F2A72228}" srcId="{CAB94F46-B90C-45F4-A1BA-BDDDB806DEA9}" destId="{B63A625C-DCDF-4406-A3CF-B93BC47F47DD}" srcOrd="2" destOrd="0" parTransId="{27F34E85-A225-414B-BABE-B3A221A11A02}" sibTransId="{66793E64-5FCF-4BE2-BFF0-D47CFAC50F03}"/>
    <dgm:cxn modelId="{6FF3F7C3-04DF-4504-83D4-DAF4B27FB3B7}" srcId="{CAB94F46-B90C-45F4-A1BA-BDDDB806DEA9}" destId="{D2605EC0-DEC9-4DB4-9D05-906D6A511DF3}" srcOrd="0" destOrd="0" parTransId="{B5DE020D-5DE6-4F5B-8D1E-1660BA1C6B43}" sibTransId="{A78862CB-098A-4BD5-972C-A67DAF6E51AF}"/>
    <dgm:cxn modelId="{27D6E6CA-5D50-4E61-B227-84F110288E2E}" type="presOf" srcId="{FB2DDCC6-82A8-4095-8555-B0C59A483D49}" destId="{67FD7D07-0B0B-4F83-B449-37CAC766A86D}" srcOrd="0" destOrd="0" presId="urn:microsoft.com/office/officeart/2005/8/layout/cycle8"/>
    <dgm:cxn modelId="{652385CB-0BE3-4781-A5F8-234D2783B543}" type="presOf" srcId="{B63A625C-DCDF-4406-A3CF-B93BC47F47DD}" destId="{8B59910A-6F85-46A3-B2C4-602CC1E9F6D8}" srcOrd="0" destOrd="0" presId="urn:microsoft.com/office/officeart/2005/8/layout/cycle8"/>
    <dgm:cxn modelId="{D9E382F4-497C-4C9C-B28D-663534B2E459}" type="presOf" srcId="{D2605EC0-DEC9-4DB4-9D05-906D6A511DF3}" destId="{B3986B1F-456A-4CEA-81A8-A989713940E1}" srcOrd="1" destOrd="0" presId="urn:microsoft.com/office/officeart/2005/8/layout/cycle8"/>
    <dgm:cxn modelId="{545912F6-012E-4B50-9E1F-F17724DB06D8}" type="presOf" srcId="{B63A625C-DCDF-4406-A3CF-B93BC47F47DD}" destId="{8AF1BBB5-8685-4AA9-8083-D9200E90823C}" srcOrd="1" destOrd="0" presId="urn:microsoft.com/office/officeart/2005/8/layout/cycle8"/>
    <dgm:cxn modelId="{3D79058F-08FE-4844-ABA0-2CDC483FF0C7}" type="presParOf" srcId="{0252A310-171E-4296-B75D-EF0329EA6175}" destId="{3EC1C90B-CD49-4323-A8D5-C5685F16D217}" srcOrd="0" destOrd="0" presId="urn:microsoft.com/office/officeart/2005/8/layout/cycle8"/>
    <dgm:cxn modelId="{01940A72-6FBA-4C9E-A35C-02D21D87970A}" type="presParOf" srcId="{0252A310-171E-4296-B75D-EF0329EA6175}" destId="{3190A91E-7DA7-4082-B38B-94C640954FB3}" srcOrd="1" destOrd="0" presId="urn:microsoft.com/office/officeart/2005/8/layout/cycle8"/>
    <dgm:cxn modelId="{CF62D9AF-1A4E-4685-837B-3226F0F3AB59}" type="presParOf" srcId="{0252A310-171E-4296-B75D-EF0329EA6175}" destId="{52FB22F8-99D2-4624-BC90-09C66B48B35D}" srcOrd="2" destOrd="0" presId="urn:microsoft.com/office/officeart/2005/8/layout/cycle8"/>
    <dgm:cxn modelId="{6B55B058-E9FA-4428-98E9-3F1CB865F0E1}" type="presParOf" srcId="{0252A310-171E-4296-B75D-EF0329EA6175}" destId="{B3986B1F-456A-4CEA-81A8-A989713940E1}" srcOrd="3" destOrd="0" presId="urn:microsoft.com/office/officeart/2005/8/layout/cycle8"/>
    <dgm:cxn modelId="{BB83806B-EE3B-413D-9860-B8C0EE5DB5D3}" type="presParOf" srcId="{0252A310-171E-4296-B75D-EF0329EA6175}" destId="{6C462CDE-0444-4072-A5DC-8632645E6919}" srcOrd="4" destOrd="0" presId="urn:microsoft.com/office/officeart/2005/8/layout/cycle8"/>
    <dgm:cxn modelId="{6A83470E-9CC1-4C8B-8A9E-D5D170BA0F0B}" type="presParOf" srcId="{0252A310-171E-4296-B75D-EF0329EA6175}" destId="{5180623C-50EA-4F8B-9D3A-B8328F43B966}" srcOrd="5" destOrd="0" presId="urn:microsoft.com/office/officeart/2005/8/layout/cycle8"/>
    <dgm:cxn modelId="{ED8F8A94-2EB6-4DDE-842E-23912370DC72}" type="presParOf" srcId="{0252A310-171E-4296-B75D-EF0329EA6175}" destId="{3380A335-CA48-47DF-904D-6895757E1936}" srcOrd="6" destOrd="0" presId="urn:microsoft.com/office/officeart/2005/8/layout/cycle8"/>
    <dgm:cxn modelId="{FB48A600-E9A6-4CCB-A407-EA92A105F160}" type="presParOf" srcId="{0252A310-171E-4296-B75D-EF0329EA6175}" destId="{FFF19575-3AAE-4FAE-91E8-93A6F1BC4D29}" srcOrd="7" destOrd="0" presId="urn:microsoft.com/office/officeart/2005/8/layout/cycle8"/>
    <dgm:cxn modelId="{5A3FB6A3-E222-4E31-B269-D32B444FF1B1}" type="presParOf" srcId="{0252A310-171E-4296-B75D-EF0329EA6175}" destId="{8B59910A-6F85-46A3-B2C4-602CC1E9F6D8}" srcOrd="8" destOrd="0" presId="urn:microsoft.com/office/officeart/2005/8/layout/cycle8"/>
    <dgm:cxn modelId="{B57ED0BA-4A24-4378-9EF8-49DF894991A2}" type="presParOf" srcId="{0252A310-171E-4296-B75D-EF0329EA6175}" destId="{7C39FA62-8C63-43FF-A307-C33DEA8CD210}" srcOrd="9" destOrd="0" presId="urn:microsoft.com/office/officeart/2005/8/layout/cycle8"/>
    <dgm:cxn modelId="{67918F0F-14F2-4E93-8B6A-E9F204C2C819}" type="presParOf" srcId="{0252A310-171E-4296-B75D-EF0329EA6175}" destId="{DF5B1A96-A8E2-48A6-9443-D0F117E76A48}" srcOrd="10" destOrd="0" presId="urn:microsoft.com/office/officeart/2005/8/layout/cycle8"/>
    <dgm:cxn modelId="{14EBD5A2-2643-4913-94C5-6DA4054A68B6}" type="presParOf" srcId="{0252A310-171E-4296-B75D-EF0329EA6175}" destId="{8AF1BBB5-8685-4AA9-8083-D9200E90823C}" srcOrd="11" destOrd="0" presId="urn:microsoft.com/office/officeart/2005/8/layout/cycle8"/>
    <dgm:cxn modelId="{6BC32D25-DC20-410E-83A9-0B188A8EB578}" type="presParOf" srcId="{0252A310-171E-4296-B75D-EF0329EA6175}" destId="{67FD7D07-0B0B-4F83-B449-37CAC766A86D}" srcOrd="12" destOrd="0" presId="urn:microsoft.com/office/officeart/2005/8/layout/cycle8"/>
    <dgm:cxn modelId="{123E59CB-0998-45B1-B862-CA0A74F8550E}" type="presParOf" srcId="{0252A310-171E-4296-B75D-EF0329EA6175}" destId="{CD502794-5AEC-4AFA-AE4F-1407C39C8E52}" srcOrd="13" destOrd="0" presId="urn:microsoft.com/office/officeart/2005/8/layout/cycle8"/>
    <dgm:cxn modelId="{8FC69FCD-2BDA-476C-B84B-4253D596116F}" type="presParOf" srcId="{0252A310-171E-4296-B75D-EF0329EA6175}" destId="{E6953A85-E1C0-4DCE-AC40-467B62A1E8E5}" srcOrd="14" destOrd="0" presId="urn:microsoft.com/office/officeart/2005/8/layout/cycle8"/>
    <dgm:cxn modelId="{06CBC712-CAE4-47CC-953E-EA68A23F8F8D}" type="presParOf" srcId="{0252A310-171E-4296-B75D-EF0329EA6175}" destId="{7AF5D2EE-A7FF-4B85-B398-199B596BE5E6}" srcOrd="15" destOrd="0" presId="urn:microsoft.com/office/officeart/2005/8/layout/cycle8"/>
    <dgm:cxn modelId="{EB627B8C-5A92-4AE5-BC90-31932FF3FC17}" type="presParOf" srcId="{0252A310-171E-4296-B75D-EF0329EA6175}" destId="{E5DC2471-8F7E-4FC1-BB1B-C9C5EE1621F2}" srcOrd="16" destOrd="0" presId="urn:microsoft.com/office/officeart/2005/8/layout/cycle8"/>
    <dgm:cxn modelId="{9C42D861-4D36-47CD-94A1-D265E728A9C6}" type="presParOf" srcId="{0252A310-171E-4296-B75D-EF0329EA6175}" destId="{C51E322F-17C2-4268-9477-B01853994F54}" srcOrd="17" destOrd="0" presId="urn:microsoft.com/office/officeart/2005/8/layout/cycle8"/>
    <dgm:cxn modelId="{5BE06ABC-4334-4088-AE15-C217CF6F25A9}" type="presParOf" srcId="{0252A310-171E-4296-B75D-EF0329EA6175}" destId="{CD7F1241-3A8D-43DB-8743-C64446EB319B}" srcOrd="18" destOrd="0" presId="urn:microsoft.com/office/officeart/2005/8/layout/cycle8"/>
    <dgm:cxn modelId="{97006295-63DB-40F5-98B8-5F7428EF8A94}" type="presParOf" srcId="{0252A310-171E-4296-B75D-EF0329EA6175}" destId="{029A5A73-C714-4DED-9BCC-E831080AE251}" srcOrd="19" destOrd="0" presId="urn:microsoft.com/office/officeart/2005/8/layout/cycle8"/>
    <dgm:cxn modelId="{5DB87F9F-BCB3-473D-9796-E214B1A64B46}" type="presParOf" srcId="{0252A310-171E-4296-B75D-EF0329EA6175}" destId="{E04E51D6-B198-45D1-89C1-B072E58BCA04}" srcOrd="20" destOrd="0" presId="urn:microsoft.com/office/officeart/2005/8/layout/cycle8"/>
    <dgm:cxn modelId="{23127388-EC3F-41A9-B13B-5DB293757633}" type="presParOf" srcId="{0252A310-171E-4296-B75D-EF0329EA6175}" destId="{DD2753F4-ED1D-4D7D-8247-626CCAA85049}" srcOrd="21" destOrd="0" presId="urn:microsoft.com/office/officeart/2005/8/layout/cycle8"/>
    <dgm:cxn modelId="{FD764FD4-EA64-4602-8B1D-7B095E1B17A4}" type="presParOf" srcId="{0252A310-171E-4296-B75D-EF0329EA6175}" destId="{E8C0827E-F2A1-47B9-BFA7-76B78AA84961}" srcOrd="22" destOrd="0" presId="urn:microsoft.com/office/officeart/2005/8/layout/cycle8"/>
    <dgm:cxn modelId="{2833DBC1-ED62-478F-B02F-FD2CE3413082}" type="presParOf" srcId="{0252A310-171E-4296-B75D-EF0329EA6175}" destId="{CB94461F-7BB0-4F12-BCD9-17C0755FCF35}" srcOrd="23" destOrd="0" presId="urn:microsoft.com/office/officeart/2005/8/layout/cycle8"/>
    <dgm:cxn modelId="{E3D1A15F-F559-4AC9-A0D2-2472BF3FEDBE}" type="presParOf" srcId="{0252A310-171E-4296-B75D-EF0329EA6175}" destId="{3A1BADF2-F3A4-48F1-8E79-973EB2C2BDC4}"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1C90B-CD49-4323-A8D5-C5685F16D217}">
      <dsp:nvSpPr>
        <dsp:cNvPr id="0" name=""/>
        <dsp:cNvSpPr/>
      </dsp:nvSpPr>
      <dsp:spPr>
        <a:xfrm>
          <a:off x="396059" y="291855"/>
          <a:ext cx="3624071" cy="3624071"/>
        </a:xfrm>
        <a:prstGeom prst="pie">
          <a:avLst>
            <a:gd name="adj1" fmla="val 16200000"/>
            <a:gd name="adj2" fmla="val 2052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2. EDA</a:t>
          </a:r>
        </a:p>
      </dsp:txBody>
      <dsp:txXfrm>
        <a:off x="2286616" y="901044"/>
        <a:ext cx="1164880" cy="776586"/>
      </dsp:txXfrm>
    </dsp:sp>
    <dsp:sp modelId="{6C462CDE-0444-4072-A5DC-8632645E6919}">
      <dsp:nvSpPr>
        <dsp:cNvPr id="0" name=""/>
        <dsp:cNvSpPr/>
      </dsp:nvSpPr>
      <dsp:spPr>
        <a:xfrm>
          <a:off x="427122" y="388496"/>
          <a:ext cx="3624071" cy="3624071"/>
        </a:xfrm>
        <a:prstGeom prst="pie">
          <a:avLst>
            <a:gd name="adj1" fmla="val 20520000"/>
            <a:gd name="adj2" fmla="val 3240000"/>
          </a:avLst>
        </a:prstGeom>
        <a:solidFill>
          <a:schemeClr val="accent3">
            <a:hueOff val="247445"/>
            <a:satOff val="9269"/>
            <a:lumOff val="6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3. Model</a:t>
          </a:r>
        </a:p>
      </dsp:txBody>
      <dsp:txXfrm>
        <a:off x="2761197" y="2044352"/>
        <a:ext cx="1078592" cy="862874"/>
      </dsp:txXfrm>
    </dsp:sp>
    <dsp:sp modelId="{8B59910A-6F85-46A3-B2C4-602CC1E9F6D8}">
      <dsp:nvSpPr>
        <dsp:cNvPr id="0" name=""/>
        <dsp:cNvSpPr/>
      </dsp:nvSpPr>
      <dsp:spPr>
        <a:xfrm>
          <a:off x="345149" y="448035"/>
          <a:ext cx="3624071" cy="3624071"/>
        </a:xfrm>
        <a:prstGeom prst="pie">
          <a:avLst>
            <a:gd name="adj1" fmla="val 3240000"/>
            <a:gd name="adj2" fmla="val 7560000"/>
          </a:avLst>
        </a:prstGeom>
        <a:solidFill>
          <a:schemeClr val="accent3">
            <a:hueOff val="494889"/>
            <a:satOff val="18538"/>
            <a:lumOff val="1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4. Test</a:t>
          </a:r>
        </a:p>
      </dsp:txBody>
      <dsp:txXfrm>
        <a:off x="1639460" y="2993514"/>
        <a:ext cx="1035449" cy="949161"/>
      </dsp:txXfrm>
    </dsp:sp>
    <dsp:sp modelId="{67FD7D07-0B0B-4F83-B449-37CAC766A86D}">
      <dsp:nvSpPr>
        <dsp:cNvPr id="0" name=""/>
        <dsp:cNvSpPr/>
      </dsp:nvSpPr>
      <dsp:spPr>
        <a:xfrm>
          <a:off x="263176" y="388496"/>
          <a:ext cx="3624071" cy="3624071"/>
        </a:xfrm>
        <a:prstGeom prst="pie">
          <a:avLst>
            <a:gd name="adj1" fmla="val 7560000"/>
            <a:gd name="adj2" fmla="val 11880000"/>
          </a:avLst>
        </a:prstGeom>
        <a:solidFill>
          <a:schemeClr val="accent3">
            <a:hueOff val="742334"/>
            <a:satOff val="27808"/>
            <a:lumOff val="20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5. Present</a:t>
          </a:r>
        </a:p>
      </dsp:txBody>
      <dsp:txXfrm>
        <a:off x="474580" y="2044352"/>
        <a:ext cx="1078592" cy="862874"/>
      </dsp:txXfrm>
    </dsp:sp>
    <dsp:sp modelId="{E5DC2471-8F7E-4FC1-BB1B-C9C5EE1621F2}">
      <dsp:nvSpPr>
        <dsp:cNvPr id="0" name=""/>
        <dsp:cNvSpPr/>
      </dsp:nvSpPr>
      <dsp:spPr>
        <a:xfrm>
          <a:off x="294240" y="291855"/>
          <a:ext cx="3624071" cy="3624071"/>
        </a:xfrm>
        <a:prstGeom prst="pie">
          <a:avLst>
            <a:gd name="adj1" fmla="val 11880000"/>
            <a:gd name="adj2" fmla="val 16200000"/>
          </a:avLst>
        </a:prstGeom>
        <a:solidFill>
          <a:schemeClr val="accent3">
            <a:hueOff val="989779"/>
            <a:satOff val="37077"/>
            <a:lumOff val="2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1. Problem</a:t>
          </a:r>
        </a:p>
      </dsp:txBody>
      <dsp:txXfrm>
        <a:off x="862874" y="901044"/>
        <a:ext cx="1164880" cy="776586"/>
      </dsp:txXfrm>
    </dsp:sp>
    <dsp:sp modelId="{E04E51D6-B198-45D1-89C1-B072E58BCA04}">
      <dsp:nvSpPr>
        <dsp:cNvPr id="0" name=""/>
        <dsp:cNvSpPr/>
      </dsp:nvSpPr>
      <dsp:spPr>
        <a:xfrm>
          <a:off x="171541" y="67507"/>
          <a:ext cx="4072766" cy="4072766"/>
        </a:xfrm>
        <a:prstGeom prst="circularArrow">
          <a:avLst>
            <a:gd name="adj1" fmla="val 5085"/>
            <a:gd name="adj2" fmla="val 327528"/>
            <a:gd name="adj3" fmla="val 20192361"/>
            <a:gd name="adj4" fmla="val 16200324"/>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2753F4-ED1D-4D7D-8247-626CCAA85049}">
      <dsp:nvSpPr>
        <dsp:cNvPr id="0" name=""/>
        <dsp:cNvSpPr/>
      </dsp:nvSpPr>
      <dsp:spPr>
        <a:xfrm>
          <a:off x="203025" y="164117"/>
          <a:ext cx="4072766" cy="4072766"/>
        </a:xfrm>
        <a:prstGeom prst="circularArrow">
          <a:avLst>
            <a:gd name="adj1" fmla="val 5085"/>
            <a:gd name="adj2" fmla="val 327528"/>
            <a:gd name="adj3" fmla="val 2912753"/>
            <a:gd name="adj4" fmla="val 20519953"/>
            <a:gd name="adj5" fmla="val 5932"/>
          </a:avLst>
        </a:prstGeom>
        <a:solidFill>
          <a:schemeClr val="accent3">
            <a:hueOff val="247445"/>
            <a:satOff val="9269"/>
            <a:lumOff val="6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C0827E-F2A1-47B9-BFA7-76B78AA84961}">
      <dsp:nvSpPr>
        <dsp:cNvPr id="0" name=""/>
        <dsp:cNvSpPr/>
      </dsp:nvSpPr>
      <dsp:spPr>
        <a:xfrm>
          <a:off x="120802" y="223838"/>
          <a:ext cx="4072766" cy="4072766"/>
        </a:xfrm>
        <a:prstGeom prst="circularArrow">
          <a:avLst>
            <a:gd name="adj1" fmla="val 5085"/>
            <a:gd name="adj2" fmla="val 327528"/>
            <a:gd name="adj3" fmla="val 7232777"/>
            <a:gd name="adj4" fmla="val 3239695"/>
            <a:gd name="adj5" fmla="val 5932"/>
          </a:avLst>
        </a:prstGeom>
        <a:solidFill>
          <a:schemeClr val="accent3">
            <a:hueOff val="494889"/>
            <a:satOff val="18538"/>
            <a:lumOff val="135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94461F-7BB0-4F12-BCD9-17C0755FCF35}">
      <dsp:nvSpPr>
        <dsp:cNvPr id="0" name=""/>
        <dsp:cNvSpPr/>
      </dsp:nvSpPr>
      <dsp:spPr>
        <a:xfrm>
          <a:off x="38578" y="164117"/>
          <a:ext cx="4072766" cy="4072766"/>
        </a:xfrm>
        <a:prstGeom prst="circularArrow">
          <a:avLst>
            <a:gd name="adj1" fmla="val 5085"/>
            <a:gd name="adj2" fmla="val 327528"/>
            <a:gd name="adj3" fmla="val 11552519"/>
            <a:gd name="adj4" fmla="val 7559718"/>
            <a:gd name="adj5" fmla="val 5932"/>
          </a:avLst>
        </a:prstGeom>
        <a:solidFill>
          <a:schemeClr val="accent3">
            <a:hueOff val="742334"/>
            <a:satOff val="27808"/>
            <a:lumOff val="2029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1BADF2-F3A4-48F1-8E79-973EB2C2BDC4}">
      <dsp:nvSpPr>
        <dsp:cNvPr id="0" name=""/>
        <dsp:cNvSpPr/>
      </dsp:nvSpPr>
      <dsp:spPr>
        <a:xfrm>
          <a:off x="70063" y="67507"/>
          <a:ext cx="4072766" cy="4072766"/>
        </a:xfrm>
        <a:prstGeom prst="circularArrow">
          <a:avLst>
            <a:gd name="adj1" fmla="val 5085"/>
            <a:gd name="adj2" fmla="val 327528"/>
            <a:gd name="adj3" fmla="val 15872148"/>
            <a:gd name="adj4" fmla="val 11880111"/>
            <a:gd name="adj5" fmla="val 5932"/>
          </a:avLst>
        </a:prstGeom>
        <a:solidFill>
          <a:schemeClr val="accent3">
            <a:hueOff val="989779"/>
            <a:satOff val="37077"/>
            <a:lumOff val="2706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A7622-BAED-4410-A0B4-47AB9DEF3221}" type="datetimeFigureOut">
              <a:rPr lang="en-US" smtClean="0"/>
              <a:t>6/21/2018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A7AA9-E440-4C03-B7EF-1ECC86AFC916}" type="slidenum">
              <a:rPr lang="en-US" smtClean="0"/>
              <a:t>‹#›</a:t>
            </a:fld>
            <a:endParaRPr lang="en-US"/>
          </a:p>
        </p:txBody>
      </p:sp>
    </p:spTree>
    <p:extLst>
      <p:ext uri="{BB962C8B-B14F-4D97-AF65-F5344CB8AC3E}">
        <p14:creationId xmlns:p14="http://schemas.microsoft.com/office/powerpoint/2010/main" val="22101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rtlCol="0" anchor="t" anchorCtr="0" compatLnSpc="1">
            <a:prstTxWarp prst="textNoShape">
              <a:avLst/>
            </a:prstTxWarp>
          </a:bodyPr>
          <a:lstStyle/>
          <a:p>
            <a:pPr rtl="0"/>
            <a:endParaRPr lang="en-GB" noProof="0" dirty="0"/>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a:extLst/>
        </p:spPr>
        <p:txBody>
          <a:bodyPr vert="horz" wrap="square" lIns="91440" tIns="45720" rIns="91440" bIns="45720" numCol="1" rtlCol="0" anchor="t" anchorCtr="0" compatLnSpc="1">
            <a:prstTxWarp prst="textNoShape">
              <a:avLst/>
            </a:prstTxWarp>
          </a:bodyPr>
          <a:lstStyle/>
          <a:p>
            <a:pPr rtl="0"/>
            <a:endParaRPr lang="en-GB" noProof="0" dirty="0"/>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2" name="Title 1"/>
          <p:cNvSpPr>
            <a:spLocks noGrp="1"/>
          </p:cNvSpPr>
          <p:nvPr>
            <p:ph type="ctrTitle"/>
          </p:nvPr>
        </p:nvSpPr>
        <p:spPr>
          <a:xfrm>
            <a:off x="2681288" y="165020"/>
            <a:ext cx="9360418" cy="2263258"/>
          </a:xfrm>
        </p:spPr>
        <p:txBody>
          <a:bodyPr rtlCol="0" anchor="b">
            <a:normAutofit/>
          </a:bodyPr>
          <a:lstStyle>
            <a:lvl1pPr algn="ctr">
              <a:defRPr sz="66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3903329" y="2476917"/>
            <a:ext cx="6916336" cy="1771600"/>
          </a:xfrm>
        </p:spPr>
        <p:txBody>
          <a:bodyPr rtlCol="0">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295302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endParaRPr lang="en-US" dirty="0"/>
          </a:p>
        </p:txBody>
      </p:sp>
      <p:sp>
        <p:nvSpPr>
          <p:cNvPr id="4" name="Date Placeholder 3"/>
          <p:cNvSpPr>
            <a:spLocks noGrp="1"/>
          </p:cNvSpPr>
          <p:nvPr>
            <p:ph type="dt" sz="half" idx="10"/>
          </p:nvPr>
        </p:nvSpPr>
        <p:spPr/>
        <p:txBody>
          <a:bodyPr rtlCol="0"/>
          <a:lstStyle/>
          <a:p>
            <a:endParaRPr lang="en-US" dirty="0"/>
          </a:p>
        </p:txBody>
      </p:sp>
      <p:sp>
        <p:nvSpPr>
          <p:cNvPr id="6" name="Slide Number Placeholder 5"/>
          <p:cNvSpPr>
            <a:spLocks noGrp="1"/>
          </p:cNvSpPr>
          <p:nvPr>
            <p:ph type="sldNum" sz="quarter" idx="12"/>
          </p:nvPr>
        </p:nvSpPr>
        <p:spPr/>
        <p:txBody>
          <a:bodyPr rtlCol="0"/>
          <a:lstStyle/>
          <a:p>
            <a:fld id="{6D22F896-40B5-4ADD-8801-0D06FADFA095}" type="slidenum">
              <a:rPr lang="en-US" smtClean="0"/>
              <a:t>‹#›</a:t>
            </a:fld>
            <a:endParaRPr lang="en-US" dirty="0"/>
          </a:p>
        </p:txBody>
      </p:sp>
    </p:spTree>
    <p:extLst>
      <p:ext uri="{BB962C8B-B14F-4D97-AF65-F5344CB8AC3E}">
        <p14:creationId xmlns:p14="http://schemas.microsoft.com/office/powerpoint/2010/main" val="72543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838200" y="592666"/>
            <a:ext cx="7734300" cy="5579533"/>
          </a:xfrm>
        </p:spPr>
        <p:txBody>
          <a:bodyPr vert="eaVert" rtlCol="0"/>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endParaRPr lang="en-US" dirty="0"/>
          </a:p>
        </p:txBody>
      </p:sp>
      <p:sp>
        <p:nvSpPr>
          <p:cNvPr id="4" name="Date Placeholder 3"/>
          <p:cNvSpPr>
            <a:spLocks noGrp="1"/>
          </p:cNvSpPr>
          <p:nvPr>
            <p:ph type="dt" sz="half" idx="10"/>
          </p:nvPr>
        </p:nvSpPr>
        <p:spPr/>
        <p:txBody>
          <a:bodyPr rtlCol="0"/>
          <a:lstStyle/>
          <a:p>
            <a:endParaRPr lang="en-US" dirty="0"/>
          </a:p>
        </p:txBody>
      </p:sp>
      <p:sp>
        <p:nvSpPr>
          <p:cNvPr id="6" name="Slide Number Placeholder 5"/>
          <p:cNvSpPr>
            <a:spLocks noGrp="1"/>
          </p:cNvSpPr>
          <p:nvPr>
            <p:ph type="sldNum" sz="quarter" idx="12"/>
          </p:nvPr>
        </p:nvSpPr>
        <p:spPr/>
        <p:txBody>
          <a:bodyPr rtlCol="0"/>
          <a:lstStyle/>
          <a:p>
            <a:fld id="{6D22F896-40B5-4ADD-8801-0D06FADFA095}" type="slidenum">
              <a:rPr lang="en-US" smtClean="0"/>
              <a:t>‹#›</a:t>
            </a:fld>
            <a:endParaRPr lang="en-US" dirty="0"/>
          </a:p>
        </p:txBody>
      </p:sp>
    </p:spTree>
    <p:extLst>
      <p:ext uri="{BB962C8B-B14F-4D97-AF65-F5344CB8AC3E}">
        <p14:creationId xmlns:p14="http://schemas.microsoft.com/office/powerpoint/2010/main" val="129972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6pPr>
              <a:defRPr/>
            </a:lvl6pPr>
            <a:lvl7pPr>
              <a:defRPr/>
            </a:lvl7pPr>
            <a:lvl8pPr>
              <a:defRPr/>
            </a:lvl8pPr>
            <a:lvl9pPr>
              <a:defRPr/>
            </a:lvl9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endParaRPr lang="en-US" dirty="0"/>
          </a:p>
        </p:txBody>
      </p:sp>
      <p:sp>
        <p:nvSpPr>
          <p:cNvPr id="4" name="Date Placeholder 3"/>
          <p:cNvSpPr>
            <a:spLocks noGrp="1"/>
          </p:cNvSpPr>
          <p:nvPr>
            <p:ph type="dt" sz="half" idx="10"/>
          </p:nvPr>
        </p:nvSpPr>
        <p:spPr/>
        <p:txBody>
          <a:bodyPr rtlCol="0"/>
          <a:lstStyle/>
          <a:p>
            <a:endParaRPr lang="en-US" dirty="0"/>
          </a:p>
        </p:txBody>
      </p:sp>
      <p:sp>
        <p:nvSpPr>
          <p:cNvPr id="6" name="Slide Number Placeholder 5"/>
          <p:cNvSpPr>
            <a:spLocks noGrp="1"/>
          </p:cNvSpPr>
          <p:nvPr>
            <p:ph type="sldNum" sz="quarter" idx="12"/>
          </p:nvPr>
        </p:nvSpPr>
        <p:spPr/>
        <p:txBody>
          <a:bodyPr rtlCol="0"/>
          <a:lstStyle/>
          <a:p>
            <a:fld id="{6D22F896-40B5-4ADD-8801-0D06FADFA095}" type="slidenum">
              <a:rPr lang="en-US" smtClean="0"/>
              <a:t>‹#›</a:t>
            </a:fld>
            <a:endParaRPr lang="en-US" dirty="0"/>
          </a:p>
        </p:txBody>
      </p:sp>
    </p:spTree>
    <p:extLst>
      <p:ext uri="{BB962C8B-B14F-4D97-AF65-F5344CB8AC3E}">
        <p14:creationId xmlns:p14="http://schemas.microsoft.com/office/powerpoint/2010/main" val="18718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rtlCol="0" anchor="b">
            <a:normAutofit/>
          </a:bodyPr>
          <a:lstStyle>
            <a:lvl1pPr algn="l">
              <a:defRPr sz="5200" b="0"/>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2413" y="4454034"/>
            <a:ext cx="9144000" cy="1184766"/>
          </a:xfrm>
        </p:spPr>
        <p:txBody>
          <a:bodyPr rtlCol="0"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Edit Master text styles</a:t>
            </a:r>
          </a:p>
        </p:txBody>
      </p:sp>
      <p:sp>
        <p:nvSpPr>
          <p:cNvPr id="5" name="Footer Placeholder 4"/>
          <p:cNvSpPr>
            <a:spLocks noGrp="1"/>
          </p:cNvSpPr>
          <p:nvPr>
            <p:ph type="ftr" sz="quarter" idx="11"/>
          </p:nvPr>
        </p:nvSpPr>
        <p:spPr/>
        <p:txBody>
          <a:bodyPr rtlCol="0"/>
          <a:lstStyle/>
          <a:p>
            <a:endParaRPr lang="en-US" dirty="0"/>
          </a:p>
        </p:txBody>
      </p:sp>
      <p:sp>
        <p:nvSpPr>
          <p:cNvPr id="4" name="Date Placeholder 3"/>
          <p:cNvSpPr>
            <a:spLocks noGrp="1"/>
          </p:cNvSpPr>
          <p:nvPr>
            <p:ph type="dt" sz="half" idx="10"/>
          </p:nvPr>
        </p:nvSpPr>
        <p:spPr/>
        <p:txBody>
          <a:bodyPr rtlCol="0"/>
          <a:lstStyle/>
          <a:p>
            <a:endParaRPr lang="en-US" dirty="0"/>
          </a:p>
        </p:txBody>
      </p:sp>
      <p:sp>
        <p:nvSpPr>
          <p:cNvPr id="6" name="Slide Number Placeholder 5"/>
          <p:cNvSpPr>
            <a:spLocks noGrp="1"/>
          </p:cNvSpPr>
          <p:nvPr>
            <p:ph type="sldNum" sz="quarter" idx="12"/>
          </p:nvPr>
        </p:nvSpPr>
        <p:spPr/>
        <p:txBody>
          <a:bodyPr rtlCol="0"/>
          <a:lstStyle/>
          <a:p>
            <a:fld id="{6D22F896-40B5-4ADD-8801-0D06FADFA095}" type="slidenum">
              <a:rPr lang="en-US" smtClean="0"/>
              <a:t>‹#›</a:t>
            </a:fld>
            <a:endParaRPr lang="en-US" dirty="0"/>
          </a:p>
        </p:txBody>
      </p:sp>
    </p:spTree>
    <p:extLst>
      <p:ext uri="{BB962C8B-B14F-4D97-AF65-F5344CB8AC3E}">
        <p14:creationId xmlns:p14="http://schemas.microsoft.com/office/powerpoint/2010/main" val="48085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528572" y="1485900"/>
            <a:ext cx="4480560" cy="4123944"/>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177169" y="1485900"/>
            <a:ext cx="4480560" cy="4123944"/>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6" name="Footer Placeholder 5"/>
          <p:cNvSpPr>
            <a:spLocks noGrp="1"/>
          </p:cNvSpPr>
          <p:nvPr>
            <p:ph type="ftr" sz="quarter" idx="11"/>
          </p:nvPr>
        </p:nvSpPr>
        <p:spPr/>
        <p:txBody>
          <a:bodyPr rtlCol="0"/>
          <a:lstStyle/>
          <a:p>
            <a:endParaRPr lang="en-US" dirty="0"/>
          </a:p>
        </p:txBody>
      </p:sp>
      <p:sp>
        <p:nvSpPr>
          <p:cNvPr id="5" name="Date Placeholder 4"/>
          <p:cNvSpPr>
            <a:spLocks noGrp="1"/>
          </p:cNvSpPr>
          <p:nvPr>
            <p:ph type="dt" sz="half" idx="10"/>
          </p:nvPr>
        </p:nvSpPr>
        <p:spPr/>
        <p:txBody>
          <a:bodyPr rtlCol="0"/>
          <a:lstStyle/>
          <a:p>
            <a:endParaRPr lang="en-US" dirty="0"/>
          </a:p>
        </p:txBody>
      </p:sp>
      <p:sp>
        <p:nvSpPr>
          <p:cNvPr id="7" name="Slide Number Placeholder 6"/>
          <p:cNvSpPr>
            <a:spLocks noGrp="1"/>
          </p:cNvSpPr>
          <p:nvPr>
            <p:ph type="sldNum" sz="quarter" idx="12"/>
          </p:nvPr>
        </p:nvSpPr>
        <p:spPr/>
        <p:txBody>
          <a:bodyPr rtlCol="0"/>
          <a:lstStyle/>
          <a:p>
            <a:fld id="{6D22F896-40B5-4ADD-8801-0D06FADFA095}" type="slidenum">
              <a:rPr lang="en-US" smtClean="0"/>
              <a:t>‹#›</a:t>
            </a:fld>
            <a:endParaRPr lang="en-US" dirty="0"/>
          </a:p>
        </p:txBody>
      </p:sp>
    </p:spTree>
    <p:extLst>
      <p:ext uri="{BB962C8B-B14F-4D97-AF65-F5344CB8AC3E}">
        <p14:creationId xmlns:p14="http://schemas.microsoft.com/office/powerpoint/2010/main" val="70481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8572" y="1376018"/>
            <a:ext cx="4480560" cy="768096"/>
          </a:xfrm>
        </p:spPr>
        <p:txBody>
          <a:bodyPr rtlCol="0"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Edit Master text styles</a:t>
            </a:r>
          </a:p>
        </p:txBody>
      </p:sp>
      <p:sp>
        <p:nvSpPr>
          <p:cNvPr id="4" name="Content Placeholder 3"/>
          <p:cNvSpPr>
            <a:spLocks noGrp="1"/>
          </p:cNvSpPr>
          <p:nvPr>
            <p:ph sz="half" idx="2"/>
          </p:nvPr>
        </p:nvSpPr>
        <p:spPr>
          <a:xfrm>
            <a:off x="1528572" y="2144114"/>
            <a:ext cx="4480560" cy="3494686"/>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177169" y="1376018"/>
            <a:ext cx="4480560" cy="768096"/>
          </a:xfrm>
        </p:spPr>
        <p:txBody>
          <a:bodyPr rtlCol="0"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Edit Master text styles</a:t>
            </a:r>
          </a:p>
        </p:txBody>
      </p:sp>
      <p:sp>
        <p:nvSpPr>
          <p:cNvPr id="6" name="Content Placeholder 5"/>
          <p:cNvSpPr>
            <a:spLocks noGrp="1"/>
          </p:cNvSpPr>
          <p:nvPr>
            <p:ph sz="quarter" idx="4"/>
          </p:nvPr>
        </p:nvSpPr>
        <p:spPr>
          <a:xfrm>
            <a:off x="6177169" y="2144114"/>
            <a:ext cx="4480560" cy="3494686"/>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endParaRPr lang="en-US" dirty="0"/>
          </a:p>
        </p:txBody>
      </p:sp>
      <p:sp>
        <p:nvSpPr>
          <p:cNvPr id="7" name="Date Placeholder 6"/>
          <p:cNvSpPr>
            <a:spLocks noGrp="1"/>
          </p:cNvSpPr>
          <p:nvPr>
            <p:ph type="dt" sz="half" idx="10"/>
          </p:nvPr>
        </p:nvSpPr>
        <p:spPr/>
        <p:txBody>
          <a:bodyPr rtlCol="0"/>
          <a:lstStyle/>
          <a:p>
            <a:endParaRPr lang="en-US" dirty="0"/>
          </a:p>
        </p:txBody>
      </p:sp>
      <p:sp>
        <p:nvSpPr>
          <p:cNvPr id="9" name="Slide Number Placeholder 8"/>
          <p:cNvSpPr>
            <a:spLocks noGrp="1"/>
          </p:cNvSpPr>
          <p:nvPr>
            <p:ph type="sldNum" sz="quarter" idx="12"/>
          </p:nvPr>
        </p:nvSpPr>
        <p:spPr/>
        <p:txBody>
          <a:bodyPr rtlCol="0"/>
          <a:lstStyle/>
          <a:p>
            <a:fld id="{6D22F896-40B5-4ADD-8801-0D06FADFA095}" type="slidenum">
              <a:rPr lang="en-US" smtClean="0"/>
              <a:t>‹#›</a:t>
            </a:fld>
            <a:endParaRPr lang="en-US" dirty="0"/>
          </a:p>
        </p:txBody>
      </p:sp>
    </p:spTree>
    <p:extLst>
      <p:ext uri="{BB962C8B-B14F-4D97-AF65-F5344CB8AC3E}">
        <p14:creationId xmlns:p14="http://schemas.microsoft.com/office/powerpoint/2010/main" val="257783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a:extLst/>
        </p:spPr>
        <p:txBody>
          <a:bodyPr vert="horz" wrap="square" lIns="91440" tIns="45720" rIns="91440" bIns="45720" numCol="1" rtlCol="0" anchor="t" anchorCtr="0" compatLnSpc="1">
            <a:prstTxWarp prst="textNoShape">
              <a:avLst/>
            </a:prstTxWarp>
          </a:bodyPr>
          <a:lstStyle/>
          <a:p>
            <a:pPr rtl="0"/>
            <a:endParaRPr lang="en-GB" noProof="0" dirty="0"/>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2" name="Title 1"/>
          <p:cNvSpPr>
            <a:spLocks noGrp="1"/>
          </p:cNvSpPr>
          <p:nvPr>
            <p:ph type="title"/>
          </p:nvPr>
        </p:nvSpPr>
        <p:spPr>
          <a:xfrm>
            <a:off x="2034904" y="828876"/>
            <a:ext cx="6058552" cy="3507549"/>
          </a:xfrm>
        </p:spPr>
        <p:txBody>
          <a:bodyPr rtlCol="0" anchor="ctr">
            <a:normAutofit/>
          </a:bodyPr>
          <a:lstStyle>
            <a:lvl1pPr algn="ctr">
              <a:defRPr sz="6000"/>
            </a:lvl1pPr>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endParaRPr lang="en-US" dirty="0"/>
          </a:p>
        </p:txBody>
      </p:sp>
      <p:sp>
        <p:nvSpPr>
          <p:cNvPr id="3" name="Date Placeholder 2"/>
          <p:cNvSpPr>
            <a:spLocks noGrp="1"/>
          </p:cNvSpPr>
          <p:nvPr>
            <p:ph type="dt" sz="half" idx="10"/>
          </p:nvPr>
        </p:nvSpPr>
        <p:spPr/>
        <p:txBody>
          <a:bodyPr rtlCol="0"/>
          <a:lstStyle/>
          <a:p>
            <a:endParaRPr lang="en-US" dirty="0"/>
          </a:p>
        </p:txBody>
      </p:sp>
      <p:sp>
        <p:nvSpPr>
          <p:cNvPr id="5" name="Slide Number Placeholder 4"/>
          <p:cNvSpPr>
            <a:spLocks noGrp="1"/>
          </p:cNvSpPr>
          <p:nvPr>
            <p:ph type="sldNum" sz="quarter" idx="12"/>
          </p:nvPr>
        </p:nvSpPr>
        <p:spPr/>
        <p:txBody>
          <a:bodyPr rtlCol="0"/>
          <a:lstStyle/>
          <a:p>
            <a:fld id="{6D22F896-40B5-4ADD-8801-0D06FADFA095}" type="slidenum">
              <a:rPr lang="en-US" smtClean="0"/>
              <a:t>‹#›</a:t>
            </a:fld>
            <a:endParaRPr lang="en-US" dirty="0"/>
          </a:p>
        </p:txBody>
      </p:sp>
    </p:spTree>
    <p:extLst>
      <p:ext uri="{BB962C8B-B14F-4D97-AF65-F5344CB8AC3E}">
        <p14:creationId xmlns:p14="http://schemas.microsoft.com/office/powerpoint/2010/main" val="10726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endParaRPr lang="en-US" dirty="0"/>
          </a:p>
        </p:txBody>
      </p:sp>
      <p:sp>
        <p:nvSpPr>
          <p:cNvPr id="2" name="Date Placeholder 1"/>
          <p:cNvSpPr>
            <a:spLocks noGrp="1"/>
          </p:cNvSpPr>
          <p:nvPr>
            <p:ph type="dt" sz="half" idx="10"/>
          </p:nvPr>
        </p:nvSpPr>
        <p:spPr/>
        <p:txBody>
          <a:bodyPr rtlCol="0"/>
          <a:lstStyle/>
          <a:p>
            <a:endParaRPr lang="en-US" dirty="0"/>
          </a:p>
        </p:txBody>
      </p:sp>
      <p:sp>
        <p:nvSpPr>
          <p:cNvPr id="4" name="Slide Number Placeholder 3"/>
          <p:cNvSpPr>
            <a:spLocks noGrp="1"/>
          </p:cNvSpPr>
          <p:nvPr>
            <p:ph type="sldNum" sz="quarter" idx="12"/>
          </p:nvPr>
        </p:nvSpPr>
        <p:spPr/>
        <p:txBody>
          <a:bodyPr rtlCol="0"/>
          <a:lstStyle/>
          <a:p>
            <a:fld id="{6D22F896-40B5-4ADD-8801-0D06FADFA095}" type="slidenum">
              <a:rPr lang="en-US" smtClean="0"/>
              <a:t>‹#›</a:t>
            </a:fld>
            <a:endParaRPr lang="en-US" dirty="0"/>
          </a:p>
        </p:txBody>
      </p:sp>
    </p:spTree>
    <p:extLst>
      <p:ext uri="{BB962C8B-B14F-4D97-AF65-F5344CB8AC3E}">
        <p14:creationId xmlns:p14="http://schemas.microsoft.com/office/powerpoint/2010/main" val="235495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rtlCol="0" anchor="b">
            <a:normAutofit/>
          </a:bodyPr>
          <a:lstStyle>
            <a:lvl1pPr>
              <a:defRPr sz="3400" b="0"/>
            </a:lvl1pPr>
          </a:lstStyle>
          <a:p>
            <a:pPr rtl="0"/>
            <a:r>
              <a:rPr lang="en-US" noProof="0"/>
              <a:t>Click to edit Master title style</a:t>
            </a:r>
            <a:endParaRPr lang="en-GB" noProof="0" dirty="0"/>
          </a:p>
        </p:txBody>
      </p:sp>
      <p:sp>
        <p:nvSpPr>
          <p:cNvPr id="4" name="Text Placeholder 3"/>
          <p:cNvSpPr>
            <a:spLocks noGrp="1"/>
          </p:cNvSpPr>
          <p:nvPr>
            <p:ph type="body" sz="half" idx="2"/>
          </p:nvPr>
        </p:nvSpPr>
        <p:spPr>
          <a:xfrm>
            <a:off x="1097280" y="3474720"/>
            <a:ext cx="3108960" cy="13716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Edit Master text styles</a:t>
            </a:r>
          </a:p>
        </p:txBody>
      </p:sp>
      <p:sp>
        <p:nvSpPr>
          <p:cNvPr id="3" name="Content Placeholder 2"/>
          <p:cNvSpPr>
            <a:spLocks noGrp="1"/>
          </p:cNvSpPr>
          <p:nvPr>
            <p:ph idx="1"/>
          </p:nvPr>
        </p:nvSpPr>
        <p:spPr>
          <a:xfrm>
            <a:off x="4480560" y="457200"/>
            <a:ext cx="6675120" cy="5943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6" name="Footer Placeholder 5"/>
          <p:cNvSpPr>
            <a:spLocks noGrp="1"/>
          </p:cNvSpPr>
          <p:nvPr>
            <p:ph type="ftr" sz="quarter" idx="11"/>
          </p:nvPr>
        </p:nvSpPr>
        <p:spPr/>
        <p:txBody>
          <a:bodyPr rtlCol="0"/>
          <a:lstStyle/>
          <a:p>
            <a:endParaRPr lang="en-US" dirty="0"/>
          </a:p>
        </p:txBody>
      </p:sp>
      <p:sp>
        <p:nvSpPr>
          <p:cNvPr id="5" name="Date Placeholder 4"/>
          <p:cNvSpPr>
            <a:spLocks noGrp="1"/>
          </p:cNvSpPr>
          <p:nvPr>
            <p:ph type="dt" sz="half" idx="10"/>
          </p:nvPr>
        </p:nvSpPr>
        <p:spPr/>
        <p:txBody>
          <a:bodyPr rtlCol="0"/>
          <a:lstStyle/>
          <a:p>
            <a:endParaRPr lang="en-US" dirty="0"/>
          </a:p>
        </p:txBody>
      </p:sp>
      <p:sp>
        <p:nvSpPr>
          <p:cNvPr id="7" name="Slide Number Placeholder 6"/>
          <p:cNvSpPr>
            <a:spLocks noGrp="1"/>
          </p:cNvSpPr>
          <p:nvPr>
            <p:ph type="sldNum" sz="quarter" idx="12"/>
          </p:nvPr>
        </p:nvSpPr>
        <p:spPr/>
        <p:txBody>
          <a:bodyPr rtlCol="0"/>
          <a:lstStyle/>
          <a:p>
            <a:fld id="{6D22F896-40B5-4ADD-8801-0D06FADFA095}" type="slidenum">
              <a:rPr lang="en-US" smtClean="0"/>
              <a:t>‹#›</a:t>
            </a:fld>
            <a:endParaRPr lang="en-US" dirty="0"/>
          </a:p>
        </p:txBody>
      </p:sp>
    </p:spTree>
    <p:extLst>
      <p:ext uri="{BB962C8B-B14F-4D97-AF65-F5344CB8AC3E}">
        <p14:creationId xmlns:p14="http://schemas.microsoft.com/office/powerpoint/2010/main" val="144345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rtlCol="0" anchor="b">
            <a:normAutofit/>
          </a:bodyPr>
          <a:lstStyle>
            <a:lvl1pPr>
              <a:defRPr sz="3400" b="0"/>
            </a:lvl1pPr>
          </a:lstStyle>
          <a:p>
            <a:pPr rtl="0"/>
            <a:r>
              <a:rPr lang="en-US" noProof="0"/>
              <a:t>Click to edit Master title style</a:t>
            </a:r>
            <a:endParaRPr lang="en-GB" noProof="0" dirty="0"/>
          </a:p>
        </p:txBody>
      </p:sp>
      <p:sp>
        <p:nvSpPr>
          <p:cNvPr id="4" name="Text Placeholder 3"/>
          <p:cNvSpPr>
            <a:spLocks noGrp="1"/>
          </p:cNvSpPr>
          <p:nvPr>
            <p:ph type="body" sz="half" idx="2"/>
          </p:nvPr>
        </p:nvSpPr>
        <p:spPr>
          <a:xfrm>
            <a:off x="1097280" y="3474720"/>
            <a:ext cx="3108960" cy="13716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rtlCol="0">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6" name="Footer Placeholder 5"/>
          <p:cNvSpPr>
            <a:spLocks noGrp="1"/>
          </p:cNvSpPr>
          <p:nvPr>
            <p:ph type="ftr" sz="quarter" idx="11"/>
          </p:nvPr>
        </p:nvSpPr>
        <p:spPr/>
        <p:txBody>
          <a:bodyPr rtlCol="0"/>
          <a:lstStyle/>
          <a:p>
            <a:endParaRPr lang="en-US" dirty="0"/>
          </a:p>
        </p:txBody>
      </p:sp>
      <p:sp>
        <p:nvSpPr>
          <p:cNvPr id="5" name="Date Placeholder 4"/>
          <p:cNvSpPr>
            <a:spLocks noGrp="1"/>
          </p:cNvSpPr>
          <p:nvPr>
            <p:ph type="dt" sz="half" idx="10"/>
          </p:nvPr>
        </p:nvSpPr>
        <p:spPr/>
        <p:txBody>
          <a:bodyPr rtlCol="0"/>
          <a:lstStyle/>
          <a:p>
            <a:endParaRPr lang="en-US" dirty="0"/>
          </a:p>
        </p:txBody>
      </p:sp>
      <p:sp>
        <p:nvSpPr>
          <p:cNvPr id="7" name="Slide Number Placeholder 6"/>
          <p:cNvSpPr>
            <a:spLocks noGrp="1"/>
          </p:cNvSpPr>
          <p:nvPr>
            <p:ph type="sldNum" sz="quarter" idx="12"/>
          </p:nvPr>
        </p:nvSpPr>
        <p:spPr/>
        <p:txBody>
          <a:bodyPr rtlCol="0"/>
          <a:lstStyle/>
          <a:p>
            <a:fld id="{6D22F896-40B5-4ADD-8801-0D06FADFA095}" type="slidenum">
              <a:rPr lang="en-US" smtClean="0"/>
              <a:t>‹#›</a:t>
            </a:fld>
            <a:endParaRPr lang="en-US" dirty="0"/>
          </a:p>
        </p:txBody>
      </p:sp>
    </p:spTree>
    <p:extLst>
      <p:ext uri="{BB962C8B-B14F-4D97-AF65-F5344CB8AC3E}">
        <p14:creationId xmlns:p14="http://schemas.microsoft.com/office/powerpoint/2010/main" val="425571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a:extLst/>
        </p:spPr>
        <p:txBody>
          <a:bodyPr vert="horz" wrap="square" lIns="91440" tIns="45720" rIns="91440" bIns="45720" numCol="1" rtlCol="0" anchor="t" anchorCtr="0" compatLnSpc="1">
            <a:prstTxWarp prst="textNoShape">
              <a:avLst/>
            </a:prstTxWarp>
          </a:bodyPr>
          <a:lstStyle/>
          <a:p>
            <a:pPr rtl="0"/>
            <a:endParaRPr lang="en-GB" noProof="0" dirty="0"/>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rtl="0"/>
            <a:r>
              <a:rPr lang="en-US" noProof="0"/>
              <a:t>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100" cap="none" baseline="0">
                <a:solidFill>
                  <a:schemeClr val="tx1"/>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1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842660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A763-56EC-412A-BF51-D474C46E1605}"/>
              </a:ext>
            </a:extLst>
          </p:cNvPr>
          <p:cNvSpPr>
            <a:spLocks noGrp="1"/>
          </p:cNvSpPr>
          <p:nvPr>
            <p:ph type="ctrTitle"/>
          </p:nvPr>
        </p:nvSpPr>
        <p:spPr>
          <a:xfrm>
            <a:off x="3986561" y="48135"/>
            <a:ext cx="7292971" cy="3842047"/>
          </a:xfrm>
        </p:spPr>
        <p:txBody>
          <a:bodyPr>
            <a:normAutofit/>
          </a:bodyPr>
          <a:lstStyle/>
          <a:p>
            <a:r>
              <a:rPr lang="en-US" dirty="0"/>
              <a:t>Data Science (DK5) </a:t>
            </a:r>
            <a:br>
              <a:rPr lang="en-US" dirty="0"/>
            </a:br>
            <a:r>
              <a:rPr lang="en-US" dirty="0"/>
              <a:t>Wave 2 TTH</a:t>
            </a:r>
            <a:br>
              <a:rPr lang="en-US" dirty="0"/>
            </a:br>
            <a:r>
              <a:rPr lang="en-US" dirty="0"/>
              <a:t>Capstone</a:t>
            </a:r>
            <a:br>
              <a:rPr lang="en-US" dirty="0"/>
            </a:br>
            <a:r>
              <a:rPr lang="en-US" sz="3600" b="1" dirty="0">
                <a:latin typeface="Algerian" panose="04020705040A02060702" pitchFamily="82" charset="0"/>
              </a:rPr>
              <a:t>___</a:t>
            </a:r>
            <a:br>
              <a:rPr lang="en-US" dirty="0"/>
            </a:br>
            <a:r>
              <a:rPr lang="en-US" sz="2700" dirty="0"/>
              <a:t>Best Public Schools in Maryland</a:t>
            </a:r>
            <a:endParaRPr lang="en-US" dirty="0"/>
          </a:p>
        </p:txBody>
      </p:sp>
      <p:sp>
        <p:nvSpPr>
          <p:cNvPr id="3" name="Subtitle 2">
            <a:extLst>
              <a:ext uri="{FF2B5EF4-FFF2-40B4-BE49-F238E27FC236}">
                <a16:creationId xmlns:a16="http://schemas.microsoft.com/office/drawing/2014/main" id="{0532E177-1E03-458F-B44E-B299C544CC7E}"/>
              </a:ext>
            </a:extLst>
          </p:cNvPr>
          <p:cNvSpPr>
            <a:spLocks noGrp="1"/>
          </p:cNvSpPr>
          <p:nvPr>
            <p:ph type="subTitle" idx="1"/>
          </p:nvPr>
        </p:nvSpPr>
        <p:spPr>
          <a:xfrm>
            <a:off x="4074779" y="3890182"/>
            <a:ext cx="6916336" cy="1771600"/>
          </a:xfrm>
        </p:spPr>
        <p:txBody>
          <a:bodyPr/>
          <a:lstStyle/>
          <a:p>
            <a:r>
              <a:rPr lang="en-US" dirty="0"/>
              <a:t>Author: Yan Zhu</a:t>
            </a:r>
          </a:p>
        </p:txBody>
      </p:sp>
    </p:spTree>
    <p:extLst>
      <p:ext uri="{BB962C8B-B14F-4D97-AF65-F5344CB8AC3E}">
        <p14:creationId xmlns:p14="http://schemas.microsoft.com/office/powerpoint/2010/main" val="283966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BACA-8809-4C04-AB37-ED2EEAC2A8DB}"/>
              </a:ext>
            </a:extLst>
          </p:cNvPr>
          <p:cNvSpPr>
            <a:spLocks noGrp="1"/>
          </p:cNvSpPr>
          <p:nvPr>
            <p:ph type="title"/>
          </p:nvPr>
        </p:nvSpPr>
        <p:spPr>
          <a:xfrm>
            <a:off x="730250" y="568345"/>
            <a:ext cx="10974021" cy="746105"/>
          </a:xfrm>
        </p:spPr>
        <p:txBody>
          <a:bodyPr vert="horz" lIns="91440" tIns="45720" rIns="91440" bIns="45720" rtlCol="0" anchor="b">
            <a:normAutofit/>
          </a:bodyPr>
          <a:lstStyle/>
          <a:p>
            <a:r>
              <a:rPr lang="en-US" dirty="0"/>
              <a:t>Build a model</a:t>
            </a:r>
          </a:p>
        </p:txBody>
      </p:sp>
      <p:sp>
        <p:nvSpPr>
          <p:cNvPr id="3" name="Content Placeholder 2">
            <a:extLst>
              <a:ext uri="{FF2B5EF4-FFF2-40B4-BE49-F238E27FC236}">
                <a16:creationId xmlns:a16="http://schemas.microsoft.com/office/drawing/2014/main" id="{3C45B2B1-88C8-455B-BD22-523DE8019CFB}"/>
              </a:ext>
            </a:extLst>
          </p:cNvPr>
          <p:cNvSpPr>
            <a:spLocks noGrp="1"/>
          </p:cNvSpPr>
          <p:nvPr>
            <p:ph idx="1"/>
          </p:nvPr>
        </p:nvSpPr>
        <p:spPr>
          <a:xfrm>
            <a:off x="361987" y="1359358"/>
            <a:ext cx="10210763" cy="3866946"/>
          </a:xfrm>
        </p:spPr>
        <p:txBody>
          <a:bodyPr>
            <a:noAutofit/>
          </a:bodyPr>
          <a:lstStyle/>
          <a:p>
            <a:pPr>
              <a:lnSpc>
                <a:spcPct val="101000"/>
              </a:lnSpc>
            </a:pPr>
            <a:r>
              <a:rPr lang="en-US" sz="1800" dirty="0"/>
              <a:t>Convert Charter School, Magnet School, and School Types to Dummy Variables. </a:t>
            </a:r>
          </a:p>
          <a:p>
            <a:pPr>
              <a:lnSpc>
                <a:spcPct val="101000"/>
              </a:lnSpc>
            </a:pPr>
            <a:r>
              <a:rPr lang="en-US" sz="1800" dirty="0"/>
              <a:t>Inputs: ratio of Asian students, ratio of African American students, ratio of Caucasian students, ratio of student to teacher, charter school, magnet school, and school type</a:t>
            </a:r>
          </a:p>
          <a:p>
            <a:pPr>
              <a:lnSpc>
                <a:spcPct val="101000"/>
              </a:lnSpc>
            </a:pPr>
            <a:r>
              <a:rPr lang="en-US" sz="1800" dirty="0"/>
              <a:t>Outputs: school ratings</a:t>
            </a:r>
          </a:p>
          <a:p>
            <a:pPr>
              <a:lnSpc>
                <a:spcPct val="101000"/>
              </a:lnSpc>
            </a:pPr>
            <a:r>
              <a:rPr lang="en-US" sz="1800" dirty="0"/>
              <a:t>Use Train-Test-Split to split up date into </a:t>
            </a:r>
          </a:p>
          <a:p>
            <a:pPr marL="45720" indent="0">
              <a:lnSpc>
                <a:spcPct val="101000"/>
              </a:lnSpc>
              <a:buNone/>
            </a:pPr>
            <a:r>
              <a:rPr lang="en-US" sz="1800" dirty="0"/>
              <a:t>	train and test set.</a:t>
            </a:r>
          </a:p>
          <a:p>
            <a:pPr>
              <a:lnSpc>
                <a:spcPct val="101000"/>
              </a:lnSpc>
            </a:pPr>
            <a:r>
              <a:rPr lang="en-US" sz="1800" dirty="0"/>
              <a:t>Use 3 supervised machine learning models: </a:t>
            </a:r>
          </a:p>
          <a:p>
            <a:pPr marL="45720" indent="0">
              <a:lnSpc>
                <a:spcPct val="101000"/>
              </a:lnSpc>
              <a:buNone/>
            </a:pPr>
            <a:r>
              <a:rPr lang="en-US" sz="1800" dirty="0"/>
              <a:t>	</a:t>
            </a:r>
            <a:r>
              <a:rPr lang="en-US" sz="1800" dirty="0" err="1"/>
              <a:t>LinearRegression</a:t>
            </a:r>
            <a:r>
              <a:rPr lang="en-US" sz="1800" dirty="0"/>
              <a:t>, </a:t>
            </a:r>
            <a:r>
              <a:rPr lang="en-US" sz="1800" dirty="0" err="1"/>
              <a:t>KNNRegression</a:t>
            </a:r>
            <a:r>
              <a:rPr lang="en-US" sz="1800" dirty="0"/>
              <a:t>, and </a:t>
            </a:r>
          </a:p>
          <a:p>
            <a:pPr marL="45720" indent="0">
              <a:lnSpc>
                <a:spcPct val="101000"/>
              </a:lnSpc>
              <a:buNone/>
            </a:pPr>
            <a:r>
              <a:rPr lang="en-US" sz="1800" dirty="0"/>
              <a:t>	</a:t>
            </a:r>
            <a:r>
              <a:rPr lang="en-US" sz="1800" dirty="0" err="1"/>
              <a:t>RandomForestRegression</a:t>
            </a:r>
            <a:endParaRPr lang="en-US" sz="1800" dirty="0"/>
          </a:p>
          <a:p>
            <a:pPr>
              <a:lnSpc>
                <a:spcPct val="101000"/>
              </a:lnSpc>
            </a:pPr>
            <a:r>
              <a:rPr lang="en-US" sz="1800" dirty="0"/>
              <a:t>Determine the R</a:t>
            </a:r>
            <a:r>
              <a:rPr lang="en-US" sz="1800" baseline="30000" dirty="0"/>
              <a:t>2</a:t>
            </a:r>
            <a:r>
              <a:rPr lang="en-US" sz="1800" dirty="0"/>
              <a:t> score of each model. </a:t>
            </a:r>
          </a:p>
          <a:p>
            <a:pPr>
              <a:lnSpc>
                <a:spcPct val="101000"/>
              </a:lnSpc>
            </a:pPr>
            <a:endParaRPr lang="en-US" sz="1800" dirty="0"/>
          </a:p>
        </p:txBody>
      </p:sp>
      <p:graphicFrame>
        <p:nvGraphicFramePr>
          <p:cNvPr id="5" name="Table 4">
            <a:extLst>
              <a:ext uri="{FF2B5EF4-FFF2-40B4-BE49-F238E27FC236}">
                <a16:creationId xmlns:a16="http://schemas.microsoft.com/office/drawing/2014/main" id="{F93A0A71-8AA6-4122-95A2-D28CFCE6A9C4}"/>
              </a:ext>
            </a:extLst>
          </p:cNvPr>
          <p:cNvGraphicFramePr>
            <a:graphicFrameLocks noGrp="1"/>
          </p:cNvGraphicFramePr>
          <p:nvPr>
            <p:extLst>
              <p:ext uri="{D42A27DB-BD31-4B8C-83A1-F6EECF244321}">
                <p14:modId xmlns:p14="http://schemas.microsoft.com/office/powerpoint/2010/main" val="4218583878"/>
              </p:ext>
            </p:extLst>
          </p:nvPr>
        </p:nvGraphicFramePr>
        <p:xfrm>
          <a:off x="5377153" y="2555326"/>
          <a:ext cx="5455947" cy="3125724"/>
        </p:xfrm>
        <a:graphic>
          <a:graphicData uri="http://schemas.openxmlformats.org/drawingml/2006/table">
            <a:tbl>
              <a:tblPr firstRow="1" bandRow="1">
                <a:tableStyleId>{3B4B98B0-60AC-42C2-AFA5-B58CD77FA1E5}</a:tableStyleId>
              </a:tblPr>
              <a:tblGrid>
                <a:gridCol w="920293">
                  <a:extLst>
                    <a:ext uri="{9D8B030D-6E8A-4147-A177-3AD203B41FA5}">
                      <a16:colId xmlns:a16="http://schemas.microsoft.com/office/drawing/2014/main" val="2129837030"/>
                    </a:ext>
                  </a:extLst>
                </a:gridCol>
                <a:gridCol w="1429666">
                  <a:extLst>
                    <a:ext uri="{9D8B030D-6E8A-4147-A177-3AD203B41FA5}">
                      <a16:colId xmlns:a16="http://schemas.microsoft.com/office/drawing/2014/main" val="1478170643"/>
                    </a:ext>
                  </a:extLst>
                </a:gridCol>
                <a:gridCol w="1352618">
                  <a:extLst>
                    <a:ext uri="{9D8B030D-6E8A-4147-A177-3AD203B41FA5}">
                      <a16:colId xmlns:a16="http://schemas.microsoft.com/office/drawing/2014/main" val="510510826"/>
                    </a:ext>
                  </a:extLst>
                </a:gridCol>
                <a:gridCol w="1753370">
                  <a:extLst>
                    <a:ext uri="{9D8B030D-6E8A-4147-A177-3AD203B41FA5}">
                      <a16:colId xmlns:a16="http://schemas.microsoft.com/office/drawing/2014/main" val="3873278400"/>
                    </a:ext>
                  </a:extLst>
                </a:gridCol>
              </a:tblGrid>
              <a:tr h="231143">
                <a:tc>
                  <a:txBody>
                    <a:bodyPr/>
                    <a:lstStyle/>
                    <a:p>
                      <a:endParaRPr lang="en-US" sz="1400"/>
                    </a:p>
                  </a:txBody>
                  <a:tcPr marL="46229" marR="46229" marT="23114" marB="23114"/>
                </a:tc>
                <a:tc>
                  <a:txBody>
                    <a:bodyPr/>
                    <a:lstStyle/>
                    <a:p>
                      <a:r>
                        <a:rPr lang="en-US" sz="1400" dirty="0"/>
                        <a:t>Linear Regression</a:t>
                      </a:r>
                    </a:p>
                  </a:txBody>
                  <a:tcPr marL="46229" marR="46229" marT="23114" marB="23114"/>
                </a:tc>
                <a:tc>
                  <a:txBody>
                    <a:bodyPr/>
                    <a:lstStyle/>
                    <a:p>
                      <a:r>
                        <a:rPr lang="en-US" sz="1400" dirty="0"/>
                        <a:t>KNN Regression</a:t>
                      </a:r>
                    </a:p>
                  </a:txBody>
                  <a:tcPr marL="46229" marR="46229" marT="23114" marB="23114"/>
                </a:tc>
                <a:tc>
                  <a:txBody>
                    <a:bodyPr/>
                    <a:lstStyle/>
                    <a:p>
                      <a:r>
                        <a:rPr lang="en-US" sz="1400" dirty="0"/>
                        <a:t>Random Forest Regression</a:t>
                      </a:r>
                    </a:p>
                  </a:txBody>
                  <a:tcPr marL="46229" marR="46229" marT="23114" marB="23114"/>
                </a:tc>
                <a:extLst>
                  <a:ext uri="{0D108BD9-81ED-4DB2-BD59-A6C34878D82A}">
                    <a16:rowId xmlns:a16="http://schemas.microsoft.com/office/drawing/2014/main" val="3751851292"/>
                  </a:ext>
                </a:extLst>
              </a:tr>
              <a:tr h="1035523">
                <a:tc>
                  <a:txBody>
                    <a:bodyPr/>
                    <a:lstStyle/>
                    <a:p>
                      <a:r>
                        <a:rPr lang="en-US" sz="1400" dirty="0"/>
                        <a:t>Definition</a:t>
                      </a:r>
                    </a:p>
                  </a:txBody>
                  <a:tcPr marL="46229" marR="46229" marT="23114" marB="23114"/>
                </a:tc>
                <a:tc>
                  <a:txBody>
                    <a:bodyPr/>
                    <a:lstStyle/>
                    <a:p>
                      <a:r>
                        <a:rPr lang="en-US" sz="1400" kern="1200" dirty="0">
                          <a:effectLst/>
                        </a:rPr>
                        <a:t>In statistics, linear regression is a linear approach to modelling the relationship between a scalar response and one or more explanatory variables.</a:t>
                      </a:r>
                      <a:endParaRPr lang="en-US" sz="1400" dirty="0"/>
                    </a:p>
                  </a:txBody>
                  <a:tcPr marL="46229" marR="46229" marT="23114" marB="23114"/>
                </a:tc>
                <a:tc>
                  <a:txBody>
                    <a:bodyPr/>
                    <a:lstStyle/>
                    <a:p>
                      <a:r>
                        <a:rPr lang="en-US" sz="1400" kern="1200" dirty="0">
                          <a:effectLst/>
                        </a:rPr>
                        <a:t>In pattern recognition, the k-nearest neighbors algorithm is a non-parametric method used for classification and regression.</a:t>
                      </a:r>
                      <a:endParaRPr lang="en-US" sz="1400" dirty="0"/>
                    </a:p>
                  </a:txBody>
                  <a:tcPr marL="46229" marR="46229" marT="23114" marB="23114"/>
                </a:tc>
                <a:tc>
                  <a:txBody>
                    <a:bodyPr/>
                    <a:lstStyle/>
                    <a:p>
                      <a:r>
                        <a:rPr lang="en-US" sz="1400"/>
                        <a:t>A random forest is a meta estimator that fits a number of classifying decision trees on various sub-samples of the dataset and use averaging to improve the predictive accuracy and control over-fitting. </a:t>
                      </a:r>
                    </a:p>
                  </a:txBody>
                  <a:tcPr marL="46229" marR="46229" marT="23114" marB="23114"/>
                </a:tc>
                <a:extLst>
                  <a:ext uri="{0D108BD9-81ED-4DB2-BD59-A6C34878D82A}">
                    <a16:rowId xmlns:a16="http://schemas.microsoft.com/office/drawing/2014/main" val="312124383"/>
                  </a:ext>
                </a:extLst>
              </a:tr>
              <a:tr h="203406">
                <a:tc>
                  <a:txBody>
                    <a:bodyPr/>
                    <a:lstStyle/>
                    <a:p>
                      <a:r>
                        <a:rPr lang="en-US" sz="1400" dirty="0"/>
                        <a:t>R</a:t>
                      </a:r>
                      <a:r>
                        <a:rPr lang="en-US" sz="1400" baseline="30000" dirty="0"/>
                        <a:t>2</a:t>
                      </a:r>
                      <a:endParaRPr lang="en-US" sz="1400" dirty="0"/>
                    </a:p>
                  </a:txBody>
                  <a:tcPr marL="46229" marR="46229" marT="23114" marB="23114"/>
                </a:tc>
                <a:tc>
                  <a:txBody>
                    <a:bodyPr/>
                    <a:lstStyle/>
                    <a:p>
                      <a:r>
                        <a:rPr lang="en-US" sz="1400" dirty="0"/>
                        <a:t>0.57</a:t>
                      </a:r>
                    </a:p>
                  </a:txBody>
                  <a:tcPr marL="46229" marR="46229" marT="23114" marB="23114"/>
                </a:tc>
                <a:tc>
                  <a:txBody>
                    <a:bodyPr/>
                    <a:lstStyle/>
                    <a:p>
                      <a:r>
                        <a:rPr lang="en-US" sz="1400" dirty="0"/>
                        <a:t>0.44</a:t>
                      </a:r>
                    </a:p>
                  </a:txBody>
                  <a:tcPr marL="46229" marR="46229" marT="23114" marB="23114"/>
                </a:tc>
                <a:tc>
                  <a:txBody>
                    <a:bodyPr/>
                    <a:lstStyle/>
                    <a:p>
                      <a:r>
                        <a:rPr lang="en-US" sz="1400" dirty="0"/>
                        <a:t>0.61</a:t>
                      </a:r>
                    </a:p>
                  </a:txBody>
                  <a:tcPr marL="46229" marR="46229" marT="23114" marB="23114"/>
                </a:tc>
                <a:extLst>
                  <a:ext uri="{0D108BD9-81ED-4DB2-BD59-A6C34878D82A}">
                    <a16:rowId xmlns:a16="http://schemas.microsoft.com/office/drawing/2014/main" val="3183074990"/>
                  </a:ext>
                </a:extLst>
              </a:tr>
            </a:tbl>
          </a:graphicData>
        </a:graphic>
      </p:graphicFrame>
      <p:sp>
        <p:nvSpPr>
          <p:cNvPr id="6" name="Slide Number Placeholder 5">
            <a:extLst>
              <a:ext uri="{FF2B5EF4-FFF2-40B4-BE49-F238E27FC236}">
                <a16:creationId xmlns:a16="http://schemas.microsoft.com/office/drawing/2014/main" id="{6D88FF2B-CA4F-4931-8490-AF088E73E443}"/>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32638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AF4E-53C6-4A61-86A3-274302474ED8}"/>
              </a:ext>
            </a:extLst>
          </p:cNvPr>
          <p:cNvSpPr>
            <a:spLocks noGrp="1"/>
          </p:cNvSpPr>
          <p:nvPr>
            <p:ph type="title"/>
          </p:nvPr>
        </p:nvSpPr>
        <p:spPr>
          <a:xfrm>
            <a:off x="692150" y="78910"/>
            <a:ext cx="9965580" cy="1233424"/>
          </a:xfrm>
        </p:spPr>
        <p:txBody>
          <a:bodyPr/>
          <a:lstStyle/>
          <a:p>
            <a:r>
              <a:rPr lang="en-US" dirty="0"/>
              <a:t>Conclusion</a:t>
            </a:r>
          </a:p>
        </p:txBody>
      </p:sp>
      <p:sp>
        <p:nvSpPr>
          <p:cNvPr id="3" name="Content Placeholder 2">
            <a:extLst>
              <a:ext uri="{FF2B5EF4-FFF2-40B4-BE49-F238E27FC236}">
                <a16:creationId xmlns:a16="http://schemas.microsoft.com/office/drawing/2014/main" id="{CFC6ACBD-05B3-4AB3-BE3F-2108748BF613}"/>
              </a:ext>
            </a:extLst>
          </p:cNvPr>
          <p:cNvSpPr>
            <a:spLocks noGrp="1"/>
          </p:cNvSpPr>
          <p:nvPr>
            <p:ph idx="1"/>
          </p:nvPr>
        </p:nvSpPr>
        <p:spPr>
          <a:xfrm>
            <a:off x="381000" y="1409700"/>
            <a:ext cx="11297871" cy="4419600"/>
          </a:xfrm>
        </p:spPr>
        <p:txBody>
          <a:bodyPr>
            <a:normAutofit fontScale="92500" lnSpcReduction="20000"/>
          </a:bodyPr>
          <a:lstStyle/>
          <a:p>
            <a:pPr indent="-137160"/>
            <a:r>
              <a:rPr lang="en-US" dirty="0"/>
              <a:t>Through multiple testing, test size of 35% resulted in the highest scores in all 3 models. </a:t>
            </a:r>
          </a:p>
          <a:p>
            <a:pPr indent="-137160"/>
            <a:r>
              <a:rPr lang="en-US" dirty="0"/>
              <a:t>Through a for loop, found 9 nearest neighbors produces the best score for KNN Regression model.</a:t>
            </a:r>
          </a:p>
          <a:p>
            <a:pPr indent="-137160"/>
            <a:r>
              <a:rPr lang="en-US" dirty="0"/>
              <a:t>Random Forest Regressor has the highest score values out of all 3 models because this model considers the importance of each variable in improving the prediction. </a:t>
            </a:r>
          </a:p>
          <a:p>
            <a:pPr indent="-137160"/>
            <a:r>
              <a:rPr lang="en-US" dirty="0"/>
              <a:t>Random Forest Regressor identified Caucasian, African American, Asian are the most important variables to consider. This matches our correlation plot. </a:t>
            </a:r>
          </a:p>
          <a:p>
            <a:pPr indent="-137160"/>
            <a:r>
              <a:rPr lang="en-US" dirty="0"/>
              <a:t>Although they were identified as the important variables, It is difficult to make conclusion about the school rating is based on race demographics alone because there are several other factors that are not available/considered within this dataset. </a:t>
            </a:r>
          </a:p>
          <a:p>
            <a:pPr lvl="1" indent="-137160"/>
            <a:r>
              <a:rPr lang="en-US" dirty="0"/>
              <a:t>For example, African American students tend to be in school district (specific Baltimore City) where there are poor living conditions which could attributes to lack of resources and proper learning environment that can lead to poor school rating. </a:t>
            </a:r>
          </a:p>
          <a:p>
            <a:pPr lvl="1" indent="-137160"/>
            <a:r>
              <a:rPr lang="en-US" dirty="0"/>
              <a:t>Furthermore, African American students often lacks parental engagement which leads to low attendance and thus poor school rating.</a:t>
            </a:r>
          </a:p>
        </p:txBody>
      </p:sp>
      <p:sp>
        <p:nvSpPr>
          <p:cNvPr id="4" name="Slide Number Placeholder 3">
            <a:extLst>
              <a:ext uri="{FF2B5EF4-FFF2-40B4-BE49-F238E27FC236}">
                <a16:creationId xmlns:a16="http://schemas.microsoft.com/office/drawing/2014/main" id="{C3FB3CDE-6C93-48E1-9452-C0A353F87468}"/>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64418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27EAEFF-F180-47AF-9646-22FBD4D91C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293" y="645106"/>
            <a:ext cx="5247747" cy="5247747"/>
          </a:xfrm>
          <a:prstGeom prst="rect">
            <a:avLst/>
          </a:prstGeom>
        </p:spPr>
      </p:pic>
      <p:sp>
        <p:nvSpPr>
          <p:cNvPr id="2" name="Title 1">
            <a:extLst>
              <a:ext uri="{FF2B5EF4-FFF2-40B4-BE49-F238E27FC236}">
                <a16:creationId xmlns:a16="http://schemas.microsoft.com/office/drawing/2014/main" id="{D3CD4B32-D253-421F-BE2D-40FA4898D097}"/>
              </a:ext>
            </a:extLst>
          </p:cNvPr>
          <p:cNvSpPr>
            <a:spLocks noGrp="1"/>
          </p:cNvSpPr>
          <p:nvPr>
            <p:ph type="title"/>
          </p:nvPr>
        </p:nvSpPr>
        <p:spPr>
          <a:xfrm>
            <a:off x="5727701" y="568345"/>
            <a:ext cx="5499100" cy="835005"/>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CCA54EAB-8268-42B0-A4B2-0F03102EF41B}"/>
              </a:ext>
            </a:extLst>
          </p:cNvPr>
          <p:cNvSpPr>
            <a:spLocks noGrp="1"/>
          </p:cNvSpPr>
          <p:nvPr>
            <p:ph idx="1"/>
          </p:nvPr>
        </p:nvSpPr>
        <p:spPr>
          <a:xfrm>
            <a:off x="5727700" y="1492250"/>
            <a:ext cx="5499100" cy="3651504"/>
          </a:xfrm>
        </p:spPr>
        <p:txBody>
          <a:bodyPr>
            <a:noAutofit/>
          </a:bodyPr>
          <a:lstStyle/>
          <a:p>
            <a:pPr>
              <a:lnSpc>
                <a:spcPct val="101000"/>
              </a:lnSpc>
            </a:pPr>
            <a:r>
              <a:rPr lang="en-US" sz="2400" dirty="0"/>
              <a:t>Gather more data!! Consider  additional variables such as test scores, attendance, parental involvements in the school, school funding, extracurricular activities available to the students, parental finance, neighborhood demographics to name a few.</a:t>
            </a:r>
          </a:p>
          <a:p>
            <a:pPr>
              <a:lnSpc>
                <a:spcPct val="101000"/>
              </a:lnSpc>
            </a:pPr>
            <a:r>
              <a:rPr lang="en-US" sz="2400" dirty="0"/>
              <a:t>Create a coordination between school ratings and housing market prices. </a:t>
            </a:r>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r>
              <a:rPr lang="en-US" sz="2400" dirty="0"/>
              <a:t>\\\\\\\\\\\\\\\\\\\\\\\\\\\\\\\\\\\\\\\\\\\\\\\\\\\\\\\\\\\\\\\\\\\\\\\\\\\\\\\\\\\\\\\\\\\\\\\\\\\\\\\\\\\\\\\\\\\\\\\\\\\\\\\\\\\\\\</a:t>
            </a:r>
          </a:p>
          <a:p>
            <a:pPr>
              <a:lnSpc>
                <a:spcPct val="101000"/>
              </a:lnSpc>
            </a:pPr>
            <a:endParaRPr lang="en-US" sz="2400" dirty="0"/>
          </a:p>
          <a:p>
            <a:pPr>
              <a:lnSpc>
                <a:spcPct val="101000"/>
              </a:lnSpc>
            </a:pPr>
            <a:r>
              <a:rPr lang="en-US" sz="2400" dirty="0"/>
              <a:t>\</a:t>
            </a:r>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r>
              <a:rPr lang="en-US" sz="2400" dirty="0"/>
              <a:t>\\\\\\\\\\\\\\\\\\\\\\\\\\\\\\\\\\\\\\\\\\\\\\\\\</a:t>
            </a:r>
          </a:p>
          <a:p>
            <a:pPr>
              <a:lnSpc>
                <a:spcPct val="101000"/>
              </a:lnSpc>
            </a:pPr>
            <a:r>
              <a:rPr lang="en-US" sz="2400" dirty="0"/>
              <a:t>\\\\\\\\\\\\\\\\\\\\\\\\\\\\\\\\\\\\\\\\\\\\\\\\\\\\\\\\\\\\\\\\\\\\\\\\\\\\\\\\\\\\\\\\\\\\\\\\\\\\\\\\\\\</a:t>
            </a:r>
          </a:p>
          <a:p>
            <a:pPr>
              <a:lnSpc>
                <a:spcPct val="101000"/>
              </a:lnSpc>
            </a:pPr>
            <a:r>
              <a:rPr lang="en-US" sz="2400" dirty="0"/>
              <a:t>\\\\\\\\\\\\\\\\\\\\\\\\\\\\\\\\\\\\\\\\\\\\\\\\\\\\\\\\\\\\\\\\\\\\\\\\\\\\\\\\\\\\\\\\\\\\\\\\\\\\\</a:t>
            </a:r>
          </a:p>
          <a:p>
            <a:pPr>
              <a:lnSpc>
                <a:spcPct val="101000"/>
              </a:lnSpc>
            </a:pPr>
            <a:r>
              <a:rPr lang="en-US" sz="2400" dirty="0"/>
              <a:t>\\</a:t>
            </a:r>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a:p>
            <a:pPr>
              <a:lnSpc>
                <a:spcPct val="101000"/>
              </a:lnSpc>
            </a:pPr>
            <a:endParaRPr lang="en-US" sz="2400" dirty="0"/>
          </a:p>
        </p:txBody>
      </p:sp>
      <p:sp>
        <p:nvSpPr>
          <p:cNvPr id="5" name="Slide Number Placeholder 4">
            <a:extLst>
              <a:ext uri="{FF2B5EF4-FFF2-40B4-BE49-F238E27FC236}">
                <a16:creationId xmlns:a16="http://schemas.microsoft.com/office/drawing/2014/main" id="{371B4F84-544B-4C32-AE72-90E0AE6495D2}"/>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30666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1885-75C7-47A1-99E0-5226A0BF855A}"/>
              </a:ext>
            </a:extLst>
          </p:cNvPr>
          <p:cNvSpPr>
            <a:spLocks noGrp="1"/>
          </p:cNvSpPr>
          <p:nvPr>
            <p:ph type="title"/>
          </p:nvPr>
        </p:nvSpPr>
        <p:spPr/>
        <p:txBody>
          <a:bodyPr/>
          <a:lstStyle/>
          <a:p>
            <a:r>
              <a:rPr lang="en-US" dirty="0"/>
              <a:t>Data Science Workflow</a:t>
            </a:r>
          </a:p>
        </p:txBody>
      </p:sp>
      <p:sp>
        <p:nvSpPr>
          <p:cNvPr id="3" name="Content Placeholder 2">
            <a:extLst>
              <a:ext uri="{FF2B5EF4-FFF2-40B4-BE49-F238E27FC236}">
                <a16:creationId xmlns:a16="http://schemas.microsoft.com/office/drawing/2014/main" id="{AAB7A68F-F6FC-4072-B59C-44D3AC6B7561}"/>
              </a:ext>
            </a:extLst>
          </p:cNvPr>
          <p:cNvSpPr>
            <a:spLocks noGrp="1"/>
          </p:cNvSpPr>
          <p:nvPr>
            <p:ph idx="1"/>
          </p:nvPr>
        </p:nvSpPr>
        <p:spPr/>
        <p:txBody>
          <a:bodyPr/>
          <a:lstStyle/>
          <a:p>
            <a:r>
              <a:rPr lang="en-US" dirty="0"/>
              <a:t>Identify the problem</a:t>
            </a:r>
          </a:p>
          <a:p>
            <a:r>
              <a:rPr lang="en-US" dirty="0"/>
              <a:t>Acquire the data</a:t>
            </a:r>
          </a:p>
          <a:p>
            <a:r>
              <a:rPr lang="en-US" dirty="0"/>
              <a:t>Parse the data</a:t>
            </a:r>
          </a:p>
          <a:p>
            <a:r>
              <a:rPr lang="en-US" dirty="0"/>
              <a:t>Refine the data</a:t>
            </a:r>
          </a:p>
          <a:p>
            <a:r>
              <a:rPr lang="en-US" dirty="0"/>
              <a:t>Mine the data</a:t>
            </a:r>
          </a:p>
          <a:p>
            <a:r>
              <a:rPr lang="en-US" dirty="0"/>
              <a:t>Build a model </a:t>
            </a:r>
          </a:p>
          <a:p>
            <a:r>
              <a:rPr lang="en-US" dirty="0"/>
              <a:t>Present the findings</a:t>
            </a:r>
          </a:p>
          <a:p>
            <a:endParaRPr lang="en-US" dirty="0"/>
          </a:p>
        </p:txBody>
      </p:sp>
      <p:sp>
        <p:nvSpPr>
          <p:cNvPr id="4" name="Slide Number Placeholder 3">
            <a:extLst>
              <a:ext uri="{FF2B5EF4-FFF2-40B4-BE49-F238E27FC236}">
                <a16:creationId xmlns:a16="http://schemas.microsoft.com/office/drawing/2014/main" id="{BB127E1A-977F-430B-A684-4E905C57B108}"/>
              </a:ext>
            </a:extLst>
          </p:cNvPr>
          <p:cNvSpPr>
            <a:spLocks noGrp="1"/>
          </p:cNvSpPr>
          <p:nvPr>
            <p:ph type="sldNum" sz="quarter" idx="12"/>
          </p:nvPr>
        </p:nvSpPr>
        <p:spPr/>
        <p:txBody>
          <a:bodyPr/>
          <a:lstStyle/>
          <a:p>
            <a:fld id="{6D22F896-40B5-4ADD-8801-0D06FADFA095}" type="slidenum">
              <a:rPr lang="en-US" smtClean="0"/>
              <a:t>2</a:t>
            </a:fld>
            <a:endParaRPr lang="en-US" dirty="0"/>
          </a:p>
        </p:txBody>
      </p:sp>
      <p:graphicFrame>
        <p:nvGraphicFramePr>
          <p:cNvPr id="7" name="Diagram 6">
            <a:extLst>
              <a:ext uri="{FF2B5EF4-FFF2-40B4-BE49-F238E27FC236}">
                <a16:creationId xmlns:a16="http://schemas.microsoft.com/office/drawing/2014/main" id="{0C184FC7-312D-42E0-BC25-C661A7D57A8C}"/>
              </a:ext>
            </a:extLst>
          </p:cNvPr>
          <p:cNvGraphicFramePr/>
          <p:nvPr>
            <p:extLst>
              <p:ext uri="{D42A27DB-BD31-4B8C-83A1-F6EECF244321}">
                <p14:modId xmlns:p14="http://schemas.microsoft.com/office/powerpoint/2010/main" val="3144233141"/>
              </p:ext>
            </p:extLst>
          </p:nvPr>
        </p:nvGraphicFramePr>
        <p:xfrm>
          <a:off x="6990443" y="2129061"/>
          <a:ext cx="4314371" cy="4363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80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B5F8-7DE2-4603-81B9-5FBAB7D9A4D0}"/>
              </a:ext>
            </a:extLst>
          </p:cNvPr>
          <p:cNvSpPr>
            <a:spLocks noGrp="1"/>
          </p:cNvSpPr>
          <p:nvPr>
            <p:ph type="title"/>
          </p:nvPr>
        </p:nvSpPr>
        <p:spPr>
          <a:xfrm>
            <a:off x="755650" y="78348"/>
            <a:ext cx="8832328" cy="1233424"/>
          </a:xfrm>
        </p:spPr>
        <p:txBody>
          <a:bodyPr/>
          <a:lstStyle/>
          <a:p>
            <a:r>
              <a:rPr lang="en-US" dirty="0"/>
              <a:t>Identify the problem</a:t>
            </a:r>
          </a:p>
        </p:txBody>
      </p:sp>
      <p:sp>
        <p:nvSpPr>
          <p:cNvPr id="3" name="Content Placeholder 2">
            <a:extLst>
              <a:ext uri="{FF2B5EF4-FFF2-40B4-BE49-F238E27FC236}">
                <a16:creationId xmlns:a16="http://schemas.microsoft.com/office/drawing/2014/main" id="{35C21C29-8629-4291-AF2A-8D0BAC3C37E4}"/>
              </a:ext>
            </a:extLst>
          </p:cNvPr>
          <p:cNvSpPr>
            <a:spLocks noGrp="1"/>
          </p:cNvSpPr>
          <p:nvPr>
            <p:ph idx="1"/>
          </p:nvPr>
        </p:nvSpPr>
        <p:spPr>
          <a:xfrm>
            <a:off x="215900" y="1466850"/>
            <a:ext cx="11575931" cy="2208312"/>
          </a:xfrm>
        </p:spPr>
        <p:txBody>
          <a:bodyPr>
            <a:normAutofit fontScale="77500" lnSpcReduction="20000"/>
          </a:bodyPr>
          <a:lstStyle/>
          <a:p>
            <a:r>
              <a:rPr lang="en-US" sz="2400" b="1" u="sng" dirty="0"/>
              <a:t>Interest</a:t>
            </a:r>
            <a:r>
              <a:rPr lang="en-US" sz="2400" dirty="0"/>
              <a:t>: Determine MD school district with best school ratings, has all 3 school levels, and highest number of Asian population. </a:t>
            </a:r>
          </a:p>
          <a:p>
            <a:r>
              <a:rPr lang="en-US" sz="2300" b="1" u="sng" dirty="0"/>
              <a:t>Potential Audience</a:t>
            </a:r>
            <a:r>
              <a:rPr lang="en-US" sz="2300" dirty="0"/>
              <a:t>: Parents, educators, policy makers.</a:t>
            </a:r>
            <a:endParaRPr lang="en-US" sz="2400" dirty="0"/>
          </a:p>
          <a:p>
            <a:r>
              <a:rPr lang="en-US" sz="2400" b="1" u="sng" dirty="0"/>
              <a:t>Challenge</a:t>
            </a:r>
            <a:r>
              <a:rPr lang="en-US" sz="2400" dirty="0"/>
              <a:t>: Missing data since not all schools have ratings on GreatSchools.org. Data is also a bit dated so the results are not the latest. Multiple sources with different rating system (USNews.com, Niche.com, schooldigger.com, GreatSchools.org, etc.) with varying parameters used to determine rating (demographics on parents, location, teacher rating, </a:t>
            </a:r>
            <a:r>
              <a:rPr lang="en-US" sz="2400" dirty="0" err="1"/>
              <a:t>extracurriculum</a:t>
            </a:r>
            <a:r>
              <a:rPr lang="en-US" sz="2400" dirty="0"/>
              <a:t> programs </a:t>
            </a:r>
            <a:r>
              <a:rPr lang="en-US" sz="2400" dirty="0" err="1"/>
              <a:t>etc</a:t>
            </a:r>
            <a:r>
              <a:rPr lang="en-US" sz="2400" dirty="0"/>
              <a:t>).</a:t>
            </a:r>
          </a:p>
        </p:txBody>
      </p:sp>
      <p:sp>
        <p:nvSpPr>
          <p:cNvPr id="4" name="Slide Number Placeholder 3">
            <a:extLst>
              <a:ext uri="{FF2B5EF4-FFF2-40B4-BE49-F238E27FC236}">
                <a16:creationId xmlns:a16="http://schemas.microsoft.com/office/drawing/2014/main" id="{EA7BE430-4950-472A-947A-52224621999F}"/>
              </a:ext>
            </a:extLst>
          </p:cNvPr>
          <p:cNvSpPr>
            <a:spLocks noGrp="1"/>
          </p:cNvSpPr>
          <p:nvPr>
            <p:ph type="sldNum" sz="quarter" idx="12"/>
          </p:nvPr>
        </p:nvSpPr>
        <p:spPr>
          <a:xfrm>
            <a:off x="10023348" y="6601968"/>
            <a:ext cx="640080" cy="237744"/>
          </a:xfrm>
        </p:spPr>
        <p:txBody>
          <a:bodyPr/>
          <a:lstStyle/>
          <a:p>
            <a:fld id="{6D22F896-40B5-4ADD-8801-0D06FADFA095}" type="slidenum">
              <a:rPr lang="en-US" smtClean="0"/>
              <a:t>3</a:t>
            </a:fld>
            <a:endParaRPr lang="en-US" dirty="0"/>
          </a:p>
        </p:txBody>
      </p:sp>
      <p:sp>
        <p:nvSpPr>
          <p:cNvPr id="6" name="TextBox 5">
            <a:extLst>
              <a:ext uri="{FF2B5EF4-FFF2-40B4-BE49-F238E27FC236}">
                <a16:creationId xmlns:a16="http://schemas.microsoft.com/office/drawing/2014/main" id="{38F814C7-7B03-4748-9ED1-59FE16DD5B5D}"/>
              </a:ext>
            </a:extLst>
          </p:cNvPr>
          <p:cNvSpPr txBox="1"/>
          <p:nvPr/>
        </p:nvSpPr>
        <p:spPr>
          <a:xfrm>
            <a:off x="4703420" y="3892662"/>
            <a:ext cx="2570640" cy="2585323"/>
          </a:xfrm>
          <a:prstGeom prst="rect">
            <a:avLst/>
          </a:prstGeom>
          <a:noFill/>
        </p:spPr>
        <p:txBody>
          <a:bodyPr wrap="none" rtlCol="0">
            <a:spAutoFit/>
          </a:bodyPr>
          <a:lstStyle/>
          <a:p>
            <a:pPr algn="ctr"/>
            <a:r>
              <a:rPr lang="en-US" b="1" dirty="0"/>
              <a:t>High Schools</a:t>
            </a:r>
          </a:p>
          <a:p>
            <a:r>
              <a:rPr lang="en-US" dirty="0"/>
              <a:t>#1. Poolesville </a:t>
            </a:r>
          </a:p>
          <a:p>
            <a:r>
              <a:rPr lang="en-US" dirty="0"/>
              <a:t>#2. Walt Whitman </a:t>
            </a:r>
          </a:p>
          <a:p>
            <a:r>
              <a:rPr lang="en-US" dirty="0"/>
              <a:t>#3. Winston Churchill </a:t>
            </a:r>
          </a:p>
          <a:p>
            <a:r>
              <a:rPr lang="en-US" dirty="0"/>
              <a:t>#4. Richard Montgomery </a:t>
            </a:r>
          </a:p>
          <a:p>
            <a:r>
              <a:rPr lang="en-US" dirty="0"/>
              <a:t>#5. Thomas S. Wootton</a:t>
            </a:r>
          </a:p>
          <a:p>
            <a:r>
              <a:rPr lang="en-US" dirty="0"/>
              <a:t>#6. River Hill</a:t>
            </a:r>
          </a:p>
          <a:p>
            <a:r>
              <a:rPr lang="en-US" dirty="0"/>
              <a:t>#7. Walter Johnson</a:t>
            </a:r>
          </a:p>
          <a:p>
            <a:r>
              <a:rPr lang="en-US" dirty="0"/>
              <a:t>#8. Montgomery Blaire</a:t>
            </a:r>
          </a:p>
        </p:txBody>
      </p:sp>
      <p:sp>
        <p:nvSpPr>
          <p:cNvPr id="8" name="TextBox 7">
            <a:extLst>
              <a:ext uri="{FF2B5EF4-FFF2-40B4-BE49-F238E27FC236}">
                <a16:creationId xmlns:a16="http://schemas.microsoft.com/office/drawing/2014/main" id="{0F2765CB-07D7-412B-9A21-82819E0E7FD9}"/>
              </a:ext>
            </a:extLst>
          </p:cNvPr>
          <p:cNvSpPr txBox="1"/>
          <p:nvPr/>
        </p:nvSpPr>
        <p:spPr>
          <a:xfrm>
            <a:off x="7274060" y="3904167"/>
            <a:ext cx="2044149" cy="2585323"/>
          </a:xfrm>
          <a:prstGeom prst="rect">
            <a:avLst/>
          </a:prstGeom>
          <a:noFill/>
        </p:spPr>
        <p:txBody>
          <a:bodyPr wrap="none" rtlCol="0">
            <a:spAutoFit/>
          </a:bodyPr>
          <a:lstStyle/>
          <a:p>
            <a:pPr algn="ctr"/>
            <a:r>
              <a:rPr lang="en-US" b="1" dirty="0"/>
              <a:t>Middle Schools</a:t>
            </a:r>
          </a:p>
          <a:p>
            <a:r>
              <a:rPr lang="en-US" dirty="0"/>
              <a:t>#1. Cabin John </a:t>
            </a:r>
          </a:p>
          <a:p>
            <a:r>
              <a:rPr lang="en-US" dirty="0"/>
              <a:t>#2. Burleigh Manor </a:t>
            </a:r>
          </a:p>
          <a:p>
            <a:r>
              <a:rPr lang="en-US" dirty="0"/>
              <a:t>#3. Folly Quarter</a:t>
            </a:r>
          </a:p>
          <a:p>
            <a:r>
              <a:rPr lang="en-US" dirty="0"/>
              <a:t>#4. Mount View</a:t>
            </a:r>
          </a:p>
          <a:p>
            <a:r>
              <a:rPr lang="en-US" dirty="0"/>
              <a:t>#5. Lime Kiln</a:t>
            </a:r>
          </a:p>
          <a:p>
            <a:r>
              <a:rPr lang="en-US" dirty="0"/>
              <a:t>#6. Herbert Hoover</a:t>
            </a:r>
          </a:p>
          <a:p>
            <a:r>
              <a:rPr lang="en-US" dirty="0"/>
              <a:t>#7. Clarksville</a:t>
            </a:r>
          </a:p>
          <a:p>
            <a:r>
              <a:rPr lang="en-US" dirty="0"/>
              <a:t>#8. Takoma Park</a:t>
            </a:r>
          </a:p>
        </p:txBody>
      </p:sp>
      <p:sp>
        <p:nvSpPr>
          <p:cNvPr id="9" name="TextBox 8">
            <a:extLst>
              <a:ext uri="{FF2B5EF4-FFF2-40B4-BE49-F238E27FC236}">
                <a16:creationId xmlns:a16="http://schemas.microsoft.com/office/drawing/2014/main" id="{33E5A2C8-3E2C-431A-A814-3D47802C3A4C}"/>
              </a:ext>
            </a:extLst>
          </p:cNvPr>
          <p:cNvSpPr txBox="1"/>
          <p:nvPr/>
        </p:nvSpPr>
        <p:spPr>
          <a:xfrm>
            <a:off x="9476330" y="3892662"/>
            <a:ext cx="2044149" cy="2585323"/>
          </a:xfrm>
          <a:prstGeom prst="rect">
            <a:avLst/>
          </a:prstGeom>
          <a:noFill/>
        </p:spPr>
        <p:txBody>
          <a:bodyPr wrap="none" rtlCol="0">
            <a:spAutoFit/>
          </a:bodyPr>
          <a:lstStyle/>
          <a:p>
            <a:pPr algn="ctr"/>
            <a:r>
              <a:rPr lang="en-US" b="1" dirty="0"/>
              <a:t>Elementary Schools</a:t>
            </a:r>
          </a:p>
          <a:p>
            <a:r>
              <a:rPr lang="en-US" dirty="0"/>
              <a:t>#1. Carl Sandburg</a:t>
            </a:r>
          </a:p>
          <a:p>
            <a:r>
              <a:rPr lang="en-US" dirty="0"/>
              <a:t>#2. Waverly</a:t>
            </a:r>
          </a:p>
          <a:p>
            <a:r>
              <a:rPr lang="en-US" dirty="0"/>
              <a:t>#3. Seven Locks</a:t>
            </a:r>
          </a:p>
          <a:p>
            <a:r>
              <a:rPr lang="en-US" dirty="0"/>
              <a:t>#4. Northfield</a:t>
            </a:r>
          </a:p>
          <a:p>
            <a:r>
              <a:rPr lang="en-US" dirty="0"/>
              <a:t>#5. Wayside</a:t>
            </a:r>
          </a:p>
          <a:p>
            <a:r>
              <a:rPr lang="en-US" dirty="0"/>
              <a:t>#6. Stone Mill</a:t>
            </a:r>
          </a:p>
          <a:p>
            <a:r>
              <a:rPr lang="en-US" dirty="0"/>
              <a:t>#7. Clarksville</a:t>
            </a:r>
          </a:p>
          <a:p>
            <a:r>
              <a:rPr lang="en-US" dirty="0"/>
              <a:t>#8. Cold Spring</a:t>
            </a:r>
          </a:p>
        </p:txBody>
      </p:sp>
      <p:pic>
        <p:nvPicPr>
          <p:cNvPr id="10" name="Picture 9">
            <a:extLst>
              <a:ext uri="{FF2B5EF4-FFF2-40B4-BE49-F238E27FC236}">
                <a16:creationId xmlns:a16="http://schemas.microsoft.com/office/drawing/2014/main" id="{45BC49C1-C9D9-4097-AD7F-0DE1B7BDC8EE}"/>
              </a:ext>
            </a:extLst>
          </p:cNvPr>
          <p:cNvPicPr>
            <a:picLocks noChangeAspect="1"/>
          </p:cNvPicPr>
          <p:nvPr/>
        </p:nvPicPr>
        <p:blipFill>
          <a:blip r:embed="rId2"/>
          <a:stretch>
            <a:fillRect/>
          </a:stretch>
        </p:blipFill>
        <p:spPr>
          <a:xfrm>
            <a:off x="668812" y="3987921"/>
            <a:ext cx="3796624" cy="2519666"/>
          </a:xfrm>
          <a:prstGeom prst="rect">
            <a:avLst/>
          </a:prstGeom>
          <a:ln w="228600" cap="sq" cmpd="thickThin">
            <a:solidFill>
              <a:srgbClr val="000000"/>
            </a:solidFill>
            <a:prstDash val="solid"/>
            <a:miter lim="800000"/>
          </a:ln>
          <a:effectLst>
            <a:innerShdw blurRad="76200">
              <a:srgbClr val="000000"/>
            </a:innerShdw>
          </a:effectLst>
        </p:spPr>
      </p:pic>
      <p:cxnSp>
        <p:nvCxnSpPr>
          <p:cNvPr id="12" name="Straight Connector 11">
            <a:extLst>
              <a:ext uri="{FF2B5EF4-FFF2-40B4-BE49-F238E27FC236}">
                <a16:creationId xmlns:a16="http://schemas.microsoft.com/office/drawing/2014/main" id="{3EEC1DBF-C2F0-47C5-AEC4-A5E03EE0AE11}"/>
              </a:ext>
            </a:extLst>
          </p:cNvPr>
          <p:cNvCxnSpPr/>
          <p:nvPr/>
        </p:nvCxnSpPr>
        <p:spPr>
          <a:xfrm>
            <a:off x="7201692" y="3987921"/>
            <a:ext cx="0" cy="2334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E045C86-E90A-4E99-8CD0-5F997AA1FE10}"/>
              </a:ext>
            </a:extLst>
          </p:cNvPr>
          <p:cNvCxnSpPr/>
          <p:nvPr/>
        </p:nvCxnSpPr>
        <p:spPr>
          <a:xfrm>
            <a:off x="9406049" y="3987921"/>
            <a:ext cx="0" cy="233498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D6B83-DF93-40EF-B896-8EDC4EECE7DB}"/>
              </a:ext>
            </a:extLst>
          </p:cNvPr>
          <p:cNvSpPr txBox="1"/>
          <p:nvPr/>
        </p:nvSpPr>
        <p:spPr>
          <a:xfrm>
            <a:off x="4734871" y="6489490"/>
            <a:ext cx="1253869" cy="261610"/>
          </a:xfrm>
          <a:prstGeom prst="rect">
            <a:avLst/>
          </a:prstGeom>
          <a:noFill/>
        </p:spPr>
        <p:txBody>
          <a:bodyPr wrap="none" rtlCol="0">
            <a:spAutoFit/>
          </a:bodyPr>
          <a:lstStyle/>
          <a:p>
            <a:r>
              <a:rPr lang="en-US" sz="1100" u="sng" dirty="0"/>
              <a:t>Source: Niche.com</a:t>
            </a:r>
          </a:p>
        </p:txBody>
      </p:sp>
    </p:spTree>
    <p:extLst>
      <p:ext uri="{BB962C8B-B14F-4D97-AF65-F5344CB8AC3E}">
        <p14:creationId xmlns:p14="http://schemas.microsoft.com/office/powerpoint/2010/main" val="177768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FB2C09-BFDD-475B-A7BB-C8C2E269A117}"/>
              </a:ext>
            </a:extLst>
          </p:cNvPr>
          <p:cNvPicPr>
            <a:picLocks noChangeAspect="1"/>
          </p:cNvPicPr>
          <p:nvPr/>
        </p:nvPicPr>
        <p:blipFill rotWithShape="1">
          <a:blip r:embed="rId2"/>
          <a:srcRect t="46694"/>
          <a:stretch/>
        </p:blipFill>
        <p:spPr>
          <a:xfrm>
            <a:off x="252702" y="3828341"/>
            <a:ext cx="4999847" cy="1921089"/>
          </a:xfrm>
          <a:prstGeom prst="rect">
            <a:avLst/>
          </a:prstGeom>
        </p:spPr>
      </p:pic>
      <p:pic>
        <p:nvPicPr>
          <p:cNvPr id="7" name="Content Placeholder 7">
            <a:extLst>
              <a:ext uri="{FF2B5EF4-FFF2-40B4-BE49-F238E27FC236}">
                <a16:creationId xmlns:a16="http://schemas.microsoft.com/office/drawing/2014/main" id="{987C90DA-059E-4344-8B6D-876BC3A6D39F}"/>
              </a:ext>
            </a:extLst>
          </p:cNvPr>
          <p:cNvPicPr>
            <a:picLocks noChangeAspect="1"/>
          </p:cNvPicPr>
          <p:nvPr/>
        </p:nvPicPr>
        <p:blipFill>
          <a:blip r:embed="rId3">
            <a:clrChange>
              <a:clrFrom>
                <a:srgbClr val="DB903A"/>
              </a:clrFrom>
              <a:clrTo>
                <a:srgbClr val="DB903A">
                  <a:alpha val="0"/>
                </a:srgbClr>
              </a:clrTo>
            </a:clrChange>
            <a:duotone>
              <a:srgbClr val="FAFDFD">
                <a:shade val="45000"/>
                <a:satMod val="135000"/>
              </a:srgbClr>
              <a:prstClr val="white"/>
            </a:duotone>
          </a:blip>
          <a:stretch>
            <a:fillRect/>
          </a:stretch>
        </p:blipFill>
        <p:spPr>
          <a:xfrm>
            <a:off x="252702" y="5411472"/>
            <a:ext cx="4788818" cy="1000310"/>
          </a:xfrm>
          <a:prstGeom prst="rect">
            <a:avLst/>
          </a:prstGeom>
          <a:ln w="88900" cap="sq" cmpd="thickThin">
            <a:solidFill>
              <a:srgbClr val="000000"/>
            </a:solidFill>
            <a:prstDash val="solid"/>
            <a:miter lim="800000"/>
          </a:ln>
          <a:effectLst>
            <a:innerShdw blurRad="76200">
              <a:srgbClr val="000000"/>
            </a:innerShdw>
          </a:effectLst>
        </p:spPr>
      </p:pic>
      <p:sp>
        <p:nvSpPr>
          <p:cNvPr id="2" name="Title 1">
            <a:extLst>
              <a:ext uri="{FF2B5EF4-FFF2-40B4-BE49-F238E27FC236}">
                <a16:creationId xmlns:a16="http://schemas.microsoft.com/office/drawing/2014/main" id="{A6EF28A9-76F5-44F8-B2F6-3B1C107B2A2C}"/>
              </a:ext>
            </a:extLst>
          </p:cNvPr>
          <p:cNvSpPr>
            <a:spLocks noGrp="1"/>
          </p:cNvSpPr>
          <p:nvPr>
            <p:ph type="title"/>
          </p:nvPr>
        </p:nvSpPr>
        <p:spPr>
          <a:xfrm>
            <a:off x="711200" y="78910"/>
            <a:ext cx="9946530" cy="1233424"/>
          </a:xfrm>
        </p:spPr>
        <p:txBody>
          <a:bodyPr/>
          <a:lstStyle/>
          <a:p>
            <a:r>
              <a:rPr lang="en-US" dirty="0"/>
              <a:t>Acquire the data</a:t>
            </a:r>
          </a:p>
        </p:txBody>
      </p:sp>
      <p:sp>
        <p:nvSpPr>
          <p:cNvPr id="4" name="Slide Number Placeholder 3">
            <a:extLst>
              <a:ext uri="{FF2B5EF4-FFF2-40B4-BE49-F238E27FC236}">
                <a16:creationId xmlns:a16="http://schemas.microsoft.com/office/drawing/2014/main" id="{291E9288-FF75-45A2-9683-90E1A1F42DF6}"/>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extBox 5">
            <a:extLst>
              <a:ext uri="{FF2B5EF4-FFF2-40B4-BE49-F238E27FC236}">
                <a16:creationId xmlns:a16="http://schemas.microsoft.com/office/drawing/2014/main" id="{CFCC6634-A2F9-446E-83DE-9EC72383D50A}"/>
              </a:ext>
            </a:extLst>
          </p:cNvPr>
          <p:cNvSpPr txBox="1"/>
          <p:nvPr/>
        </p:nvSpPr>
        <p:spPr>
          <a:xfrm>
            <a:off x="1402273" y="4696167"/>
            <a:ext cx="2364430" cy="461665"/>
          </a:xfrm>
          <a:prstGeom prst="rect">
            <a:avLst/>
          </a:prstGeom>
          <a:noFill/>
        </p:spPr>
        <p:txBody>
          <a:bodyPr wrap="none" rtlCol="0">
            <a:spAutoFit/>
          </a:bodyPr>
          <a:lstStyle/>
          <a:p>
            <a:r>
              <a:rPr lang="en-US" sz="2400" b="1" dirty="0"/>
              <a:t>GreatSchools.org</a:t>
            </a:r>
          </a:p>
        </p:txBody>
      </p:sp>
      <p:sp>
        <p:nvSpPr>
          <p:cNvPr id="10" name="TextBox 9">
            <a:extLst>
              <a:ext uri="{FF2B5EF4-FFF2-40B4-BE49-F238E27FC236}">
                <a16:creationId xmlns:a16="http://schemas.microsoft.com/office/drawing/2014/main" id="{A01EC7DB-477C-4CD2-B478-FC18014EB360}"/>
              </a:ext>
            </a:extLst>
          </p:cNvPr>
          <p:cNvSpPr txBox="1"/>
          <p:nvPr/>
        </p:nvSpPr>
        <p:spPr>
          <a:xfrm>
            <a:off x="1711044" y="5656326"/>
            <a:ext cx="1746888" cy="369332"/>
          </a:xfrm>
          <a:prstGeom prst="rect">
            <a:avLst/>
          </a:prstGeom>
          <a:noFill/>
        </p:spPr>
        <p:txBody>
          <a:bodyPr wrap="none" rtlCol="0">
            <a:spAutoFit/>
          </a:bodyPr>
          <a:lstStyle/>
          <a:p>
            <a:r>
              <a:rPr lang="en-US" b="1" dirty="0"/>
              <a:t>Variable = rating</a:t>
            </a:r>
          </a:p>
        </p:txBody>
      </p:sp>
      <p:pic>
        <p:nvPicPr>
          <p:cNvPr id="12" name="Picture 11">
            <a:extLst>
              <a:ext uri="{FF2B5EF4-FFF2-40B4-BE49-F238E27FC236}">
                <a16:creationId xmlns:a16="http://schemas.microsoft.com/office/drawing/2014/main" id="{A2A7239D-C348-4949-8857-EFD954AF7192}"/>
              </a:ext>
            </a:extLst>
          </p:cNvPr>
          <p:cNvPicPr>
            <a:picLocks noChangeAspect="1"/>
          </p:cNvPicPr>
          <p:nvPr/>
        </p:nvPicPr>
        <p:blipFill>
          <a:blip r:embed="rId4">
            <a:lum bright="70000" contrast="-70000"/>
          </a:blip>
          <a:stretch>
            <a:fillRect/>
          </a:stretch>
        </p:blipFill>
        <p:spPr>
          <a:xfrm>
            <a:off x="5775048" y="3828341"/>
            <a:ext cx="5610225" cy="2124075"/>
          </a:xfrm>
          <a:prstGeom prst="rect">
            <a:avLst/>
          </a:prstGeom>
        </p:spPr>
      </p:pic>
      <p:sp>
        <p:nvSpPr>
          <p:cNvPr id="11" name="Rectangle 10">
            <a:extLst>
              <a:ext uri="{FF2B5EF4-FFF2-40B4-BE49-F238E27FC236}">
                <a16:creationId xmlns:a16="http://schemas.microsoft.com/office/drawing/2014/main" id="{0EE82318-948E-4A6C-A585-27F31ED964E0}"/>
              </a:ext>
            </a:extLst>
          </p:cNvPr>
          <p:cNvSpPr/>
          <p:nvPr/>
        </p:nvSpPr>
        <p:spPr>
          <a:xfrm>
            <a:off x="6585490" y="4516620"/>
            <a:ext cx="3944670" cy="461665"/>
          </a:xfrm>
          <a:prstGeom prst="rect">
            <a:avLst/>
          </a:prstGeom>
        </p:spPr>
        <p:txBody>
          <a:bodyPr wrap="none">
            <a:spAutoFit/>
          </a:bodyPr>
          <a:lstStyle/>
          <a:p>
            <a:r>
              <a:rPr lang="en-US" sz="2400" b="1" dirty="0"/>
              <a:t>https://nces.ed.gov/ccd/elsi/</a:t>
            </a:r>
          </a:p>
        </p:txBody>
      </p:sp>
      <p:pic>
        <p:nvPicPr>
          <p:cNvPr id="13" name="Picture 12">
            <a:extLst>
              <a:ext uri="{FF2B5EF4-FFF2-40B4-BE49-F238E27FC236}">
                <a16:creationId xmlns:a16="http://schemas.microsoft.com/office/drawing/2014/main" id="{299B38A3-A29C-4BBB-A491-DA9E21913443}"/>
              </a:ext>
            </a:extLst>
          </p:cNvPr>
          <p:cNvPicPr>
            <a:picLocks noChangeAspect="1"/>
          </p:cNvPicPr>
          <p:nvPr/>
        </p:nvPicPr>
        <p:blipFill>
          <a:blip r:embed="rId5">
            <a:duotone>
              <a:schemeClr val="bg2">
                <a:shade val="45000"/>
                <a:satMod val="135000"/>
              </a:schemeClr>
              <a:prstClr val="white"/>
            </a:duotone>
          </a:blip>
          <a:stretch>
            <a:fillRect/>
          </a:stretch>
        </p:blipFill>
        <p:spPr>
          <a:xfrm>
            <a:off x="5775048" y="5384831"/>
            <a:ext cx="5929222" cy="1020848"/>
          </a:xfrm>
          <a:prstGeom prst="rect">
            <a:avLst/>
          </a:prstGeom>
          <a:ln w="88900" cap="sq" cmpd="thickThin">
            <a:solidFill>
              <a:srgbClr val="000000"/>
            </a:solidFill>
            <a:prstDash val="solid"/>
            <a:miter lim="800000"/>
          </a:ln>
          <a:effectLst>
            <a:innerShdw blurRad="76200">
              <a:srgbClr val="000000"/>
            </a:innerShdw>
          </a:effectLst>
        </p:spPr>
      </p:pic>
      <p:sp>
        <p:nvSpPr>
          <p:cNvPr id="14" name="TextBox 13">
            <a:extLst>
              <a:ext uri="{FF2B5EF4-FFF2-40B4-BE49-F238E27FC236}">
                <a16:creationId xmlns:a16="http://schemas.microsoft.com/office/drawing/2014/main" id="{0C154063-2158-43C4-8E2F-76C80CDFD696}"/>
              </a:ext>
            </a:extLst>
          </p:cNvPr>
          <p:cNvSpPr txBox="1"/>
          <p:nvPr/>
        </p:nvSpPr>
        <p:spPr>
          <a:xfrm>
            <a:off x="7790489" y="5656326"/>
            <a:ext cx="1898340" cy="400110"/>
          </a:xfrm>
          <a:prstGeom prst="rect">
            <a:avLst/>
          </a:prstGeom>
          <a:noFill/>
        </p:spPr>
        <p:txBody>
          <a:bodyPr wrap="none" rtlCol="0">
            <a:spAutoFit/>
          </a:bodyPr>
          <a:lstStyle/>
          <a:p>
            <a:r>
              <a:rPr lang="en-US" b="1" dirty="0"/>
              <a:t>Variable</a:t>
            </a:r>
            <a:r>
              <a:rPr lang="en-US" sz="2000" b="1" dirty="0"/>
              <a:t> = school</a:t>
            </a:r>
          </a:p>
        </p:txBody>
      </p:sp>
      <p:sp>
        <p:nvSpPr>
          <p:cNvPr id="19" name="Rectangle 18">
            <a:extLst>
              <a:ext uri="{FF2B5EF4-FFF2-40B4-BE49-F238E27FC236}">
                <a16:creationId xmlns:a16="http://schemas.microsoft.com/office/drawing/2014/main" id="{EBD2AFD0-828C-4A9E-B6BC-BF0A84A7B2BC}"/>
              </a:ext>
            </a:extLst>
          </p:cNvPr>
          <p:cNvSpPr/>
          <p:nvPr/>
        </p:nvSpPr>
        <p:spPr>
          <a:xfrm>
            <a:off x="252702" y="1409414"/>
            <a:ext cx="11451568" cy="2345899"/>
          </a:xfrm>
          <a:prstGeom prst="rect">
            <a:avLst/>
          </a:prstGeom>
        </p:spPr>
        <p:txBody>
          <a:bodyPr wrap="square">
            <a:spAutoFit/>
          </a:bodyPr>
          <a:lstStyle/>
          <a:p>
            <a:pPr marL="320040" indent="-320040" defTabSz="914400">
              <a:lnSpc>
                <a:spcPct val="111000"/>
              </a:lnSpc>
              <a:spcBef>
                <a:spcPts val="930"/>
              </a:spcBef>
              <a:buFont typeface="Corbel" panose="020B0503020204020204" pitchFamily="34" charset="0"/>
              <a:buChar char="–"/>
            </a:pPr>
            <a:r>
              <a:rPr lang="en-US" sz="2000" dirty="0"/>
              <a:t>Demographics were extracted from National Center for Education Statistics (latest is from 2015-2016) and Ratings were manually gathered from GreatSchools.org.</a:t>
            </a:r>
          </a:p>
          <a:p>
            <a:pPr marL="777240" lvl="2" indent="-320040" defTabSz="914400">
              <a:lnSpc>
                <a:spcPct val="111000"/>
              </a:lnSpc>
              <a:spcBef>
                <a:spcPts val="930"/>
              </a:spcBef>
              <a:buFont typeface="Corbel" panose="020B0503020204020204" pitchFamily="34" charset="0"/>
              <a:buChar char="–"/>
            </a:pPr>
            <a:r>
              <a:rPr lang="en-US" sz="2000" dirty="0"/>
              <a:t>National Center for Education Statistics (NCES) is the primary federal entity for collecting and analyzing data related to the education in the U.S and other nations.</a:t>
            </a:r>
          </a:p>
          <a:p>
            <a:pPr marL="777240" lvl="2" indent="-320040" defTabSz="914400">
              <a:lnSpc>
                <a:spcPct val="111000"/>
              </a:lnSpc>
              <a:spcBef>
                <a:spcPts val="930"/>
              </a:spcBef>
              <a:buFont typeface="Corbel" panose="020B0503020204020204" pitchFamily="34" charset="0"/>
              <a:buChar char="–"/>
            </a:pPr>
            <a:r>
              <a:rPr lang="en-US" sz="2000" dirty="0"/>
              <a:t>GreatSchools.org is the leading national nonprofit that gather school information and developed rating algorithms to empower parents to unlock educational opportunities for their child.</a:t>
            </a:r>
          </a:p>
        </p:txBody>
      </p:sp>
    </p:spTree>
    <p:extLst>
      <p:ext uri="{BB962C8B-B14F-4D97-AF65-F5344CB8AC3E}">
        <p14:creationId xmlns:p14="http://schemas.microsoft.com/office/powerpoint/2010/main" val="241405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5B62-538E-4C22-A40A-71C2FA670FD1}"/>
              </a:ext>
            </a:extLst>
          </p:cNvPr>
          <p:cNvSpPr>
            <a:spLocks noGrp="1"/>
          </p:cNvSpPr>
          <p:nvPr>
            <p:ph type="title"/>
          </p:nvPr>
        </p:nvSpPr>
        <p:spPr>
          <a:xfrm>
            <a:off x="601654" y="0"/>
            <a:ext cx="3230625" cy="1371600"/>
          </a:xfrm>
        </p:spPr>
        <p:txBody>
          <a:bodyPr/>
          <a:lstStyle/>
          <a:p>
            <a:r>
              <a:rPr lang="en-US" dirty="0"/>
              <a:t>Parse the data</a:t>
            </a:r>
          </a:p>
        </p:txBody>
      </p:sp>
      <p:sp>
        <p:nvSpPr>
          <p:cNvPr id="3" name="Content Placeholder 2">
            <a:extLst>
              <a:ext uri="{FF2B5EF4-FFF2-40B4-BE49-F238E27FC236}">
                <a16:creationId xmlns:a16="http://schemas.microsoft.com/office/drawing/2014/main" id="{CEE8C94B-953F-4B81-955B-7B3E0FEAED2B}"/>
              </a:ext>
            </a:extLst>
          </p:cNvPr>
          <p:cNvSpPr>
            <a:spLocks noGrp="1"/>
          </p:cNvSpPr>
          <p:nvPr>
            <p:ph type="body" sz="half" idx="2"/>
          </p:nvPr>
        </p:nvSpPr>
        <p:spPr>
          <a:xfrm>
            <a:off x="601654" y="1645900"/>
            <a:ext cx="3609340" cy="3131820"/>
          </a:xfrm>
        </p:spPr>
        <p:txBody>
          <a:bodyPr>
            <a:normAutofit fontScale="92500"/>
          </a:bodyPr>
          <a:lstStyle/>
          <a:p>
            <a:r>
              <a:rPr lang="en-US" sz="2400" dirty="0"/>
              <a:t>Using </a:t>
            </a:r>
            <a:r>
              <a:rPr lang="en-US" sz="2400" dirty="0" err="1"/>
              <a:t>pd.read_csv</a:t>
            </a:r>
            <a:r>
              <a:rPr lang="en-US" sz="2400" dirty="0"/>
              <a:t> to import both school and rating CSV files. Then combine two datasets using </a:t>
            </a:r>
            <a:r>
              <a:rPr lang="en-US" sz="2400" dirty="0" err="1"/>
              <a:t>pd.merge</a:t>
            </a:r>
            <a:r>
              <a:rPr lang="en-US" sz="2400" dirty="0"/>
              <a:t>. </a:t>
            </a:r>
          </a:p>
          <a:p>
            <a:r>
              <a:rPr lang="en-US" sz="2400" dirty="0"/>
              <a:t>Use .head(), </a:t>
            </a:r>
            <a:r>
              <a:rPr lang="en-US" sz="2400" dirty="0" err="1"/>
              <a:t>dtypes</a:t>
            </a:r>
            <a:r>
              <a:rPr lang="en-US" sz="2400" dirty="0"/>
              <a:t>(), .info() to describe the basic format of the data and the columns</a:t>
            </a:r>
          </a:p>
          <a:p>
            <a:endParaRPr lang="en-US" sz="2400" dirty="0"/>
          </a:p>
        </p:txBody>
      </p:sp>
      <p:sp>
        <p:nvSpPr>
          <p:cNvPr id="4" name="Slide Number Placeholder 3">
            <a:extLst>
              <a:ext uri="{FF2B5EF4-FFF2-40B4-BE49-F238E27FC236}">
                <a16:creationId xmlns:a16="http://schemas.microsoft.com/office/drawing/2014/main" id="{054E4839-A1D7-440E-848E-FF68B267DA4E}"/>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6" name="Picture 5">
            <a:extLst>
              <a:ext uri="{FF2B5EF4-FFF2-40B4-BE49-F238E27FC236}">
                <a16:creationId xmlns:a16="http://schemas.microsoft.com/office/drawing/2014/main" id="{518F726F-6FDB-4DBF-AB8C-DB8CD5A750F7}"/>
              </a:ext>
            </a:extLst>
          </p:cNvPr>
          <p:cNvPicPr>
            <a:picLocks noChangeAspect="1"/>
          </p:cNvPicPr>
          <p:nvPr/>
        </p:nvPicPr>
        <p:blipFill>
          <a:blip r:embed="rId2"/>
          <a:stretch>
            <a:fillRect/>
          </a:stretch>
        </p:blipFill>
        <p:spPr>
          <a:xfrm>
            <a:off x="4304417" y="413421"/>
            <a:ext cx="7683923" cy="4653879"/>
          </a:xfrm>
          <a:prstGeom prst="rect">
            <a:avLst/>
          </a:prstGeom>
        </p:spPr>
      </p:pic>
      <p:pic>
        <p:nvPicPr>
          <p:cNvPr id="7" name="Picture 6">
            <a:extLst>
              <a:ext uri="{FF2B5EF4-FFF2-40B4-BE49-F238E27FC236}">
                <a16:creationId xmlns:a16="http://schemas.microsoft.com/office/drawing/2014/main" id="{9093153A-39DB-4DC9-A4E8-D84DA2CBCDC4}"/>
              </a:ext>
            </a:extLst>
          </p:cNvPr>
          <p:cNvPicPr>
            <a:picLocks noChangeAspect="1"/>
          </p:cNvPicPr>
          <p:nvPr/>
        </p:nvPicPr>
        <p:blipFill>
          <a:blip r:embed="rId3"/>
          <a:stretch>
            <a:fillRect/>
          </a:stretch>
        </p:blipFill>
        <p:spPr>
          <a:xfrm>
            <a:off x="480639" y="5341600"/>
            <a:ext cx="11507701" cy="1191299"/>
          </a:xfrm>
          <a:prstGeom prst="rect">
            <a:avLst/>
          </a:prstGeom>
        </p:spPr>
      </p:pic>
    </p:spTree>
    <p:extLst>
      <p:ext uri="{BB962C8B-B14F-4D97-AF65-F5344CB8AC3E}">
        <p14:creationId xmlns:p14="http://schemas.microsoft.com/office/powerpoint/2010/main" val="263679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2124-2039-411C-AA92-284FF22CE233}"/>
              </a:ext>
            </a:extLst>
          </p:cNvPr>
          <p:cNvSpPr>
            <a:spLocks noGrp="1"/>
          </p:cNvSpPr>
          <p:nvPr>
            <p:ph type="title"/>
          </p:nvPr>
        </p:nvSpPr>
        <p:spPr>
          <a:xfrm>
            <a:off x="768350" y="78910"/>
            <a:ext cx="9133730" cy="1233424"/>
          </a:xfrm>
        </p:spPr>
        <p:txBody>
          <a:bodyPr/>
          <a:lstStyle/>
          <a:p>
            <a:r>
              <a:rPr lang="en-US" dirty="0"/>
              <a:t>Refine the data</a:t>
            </a:r>
          </a:p>
        </p:txBody>
      </p:sp>
      <p:sp>
        <p:nvSpPr>
          <p:cNvPr id="3" name="Content Placeholder 2">
            <a:extLst>
              <a:ext uri="{FF2B5EF4-FFF2-40B4-BE49-F238E27FC236}">
                <a16:creationId xmlns:a16="http://schemas.microsoft.com/office/drawing/2014/main" id="{7C179B62-524F-42BB-9B50-083B9E2551C6}"/>
              </a:ext>
            </a:extLst>
          </p:cNvPr>
          <p:cNvSpPr>
            <a:spLocks noGrp="1"/>
          </p:cNvSpPr>
          <p:nvPr>
            <p:ph idx="1"/>
          </p:nvPr>
        </p:nvSpPr>
        <p:spPr>
          <a:xfrm>
            <a:off x="565150" y="1426634"/>
            <a:ext cx="11050221" cy="4870450"/>
          </a:xfrm>
        </p:spPr>
        <p:txBody>
          <a:bodyPr>
            <a:normAutofit fontScale="92500" lnSpcReduction="20000"/>
          </a:bodyPr>
          <a:lstStyle/>
          <a:p>
            <a:pPr marL="457200" indent="-457200">
              <a:buFont typeface="+mj-lt"/>
              <a:buAutoNum type="arabicPeriod"/>
            </a:pPr>
            <a:r>
              <a:rPr lang="en-US" dirty="0"/>
              <a:t>Use .columns to example column names and map it into a data frame to identify column index. Use .drop(…, axis=1) to drop unwanted data.</a:t>
            </a:r>
          </a:p>
          <a:p>
            <a:pPr lvl="1"/>
            <a:r>
              <a:rPr lang="en-US" dirty="0"/>
              <a:t>School name and State names appear multiple times</a:t>
            </a:r>
          </a:p>
          <a:p>
            <a:pPr lvl="1"/>
            <a:r>
              <a:rPr lang="en-US" dirty="0"/>
              <a:t>Total Students All Grades is the same as the Total Race/Ethnicity</a:t>
            </a:r>
          </a:p>
          <a:p>
            <a:pPr marL="457200" indent="-457200">
              <a:buFont typeface="+mj-lt"/>
              <a:buAutoNum type="arabicPeriod"/>
            </a:pPr>
            <a:r>
              <a:rPr lang="en-US" dirty="0"/>
              <a:t>Very descriptive columns but wanted to view all of the data in one frame so use .rename() to shorten title.</a:t>
            </a:r>
          </a:p>
          <a:p>
            <a:pPr lvl="1"/>
            <a:r>
              <a:rPr lang="en-US" dirty="0"/>
              <a:t>Remove [Public School], 2015-16</a:t>
            </a:r>
          </a:p>
          <a:p>
            <a:pPr marL="342900" indent="-342900">
              <a:buFont typeface="+mj-lt"/>
              <a:buAutoNum type="arabicPeriod"/>
            </a:pPr>
            <a:r>
              <a:rPr lang="en-US" dirty="0"/>
              <a:t>There are several missing entries within the datasets. Not all schools have a rating and NCSE is missing some data as well.</a:t>
            </a:r>
          </a:p>
          <a:p>
            <a:pPr lvl="1"/>
            <a:r>
              <a:rPr lang="en-US" dirty="0"/>
              <a:t>Replace '†','–','‡','NR' with </a:t>
            </a:r>
            <a:r>
              <a:rPr lang="en-US" dirty="0" err="1"/>
              <a:t>NaN</a:t>
            </a:r>
            <a:r>
              <a:rPr lang="en-US" dirty="0"/>
              <a:t>.</a:t>
            </a:r>
          </a:p>
          <a:p>
            <a:pPr lvl="1"/>
            <a:r>
              <a:rPr lang="en-US" dirty="0"/>
              <a:t>Drop null values using .</a:t>
            </a:r>
            <a:r>
              <a:rPr lang="en-US" dirty="0" err="1"/>
              <a:t>dropna</a:t>
            </a:r>
            <a:r>
              <a:rPr lang="en-US" dirty="0"/>
              <a:t>(</a:t>
            </a:r>
            <a:r>
              <a:rPr lang="en-US" dirty="0" err="1"/>
              <a:t>inplace</a:t>
            </a:r>
            <a:r>
              <a:rPr lang="en-US" dirty="0"/>
              <a:t>=True)</a:t>
            </a:r>
          </a:p>
          <a:p>
            <a:pPr marL="457200" indent="-457200">
              <a:buFont typeface="+mj-lt"/>
              <a:buAutoNum type="arabicPeriod"/>
            </a:pPr>
            <a:r>
              <a:rPr lang="en-US" dirty="0"/>
              <a:t>Make sure all students counts are integers using </a:t>
            </a:r>
            <a:r>
              <a:rPr lang="en-US" dirty="0" err="1"/>
              <a:t>int</a:t>
            </a:r>
            <a:r>
              <a:rPr lang="en-US" dirty="0"/>
              <a:t>(float(x)) and all ratios are floats using float(x)</a:t>
            </a:r>
          </a:p>
          <a:p>
            <a:pPr marL="457200" indent="-457200">
              <a:buFont typeface="+mj-lt"/>
              <a:buAutoNum type="arabicPeriod"/>
            </a:pPr>
            <a:r>
              <a:rPr lang="en-US" dirty="0"/>
              <a:t>To make the columns more useful, convert # of students to ratio by dividing each demographics by the total # of students.</a:t>
            </a:r>
          </a:p>
          <a:p>
            <a:pPr marL="4572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8A1F9F69-844F-455F-91AD-2FD2897745D6}"/>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23340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2124-2039-411C-AA92-284FF22CE233}"/>
              </a:ext>
            </a:extLst>
          </p:cNvPr>
          <p:cNvSpPr>
            <a:spLocks noGrp="1"/>
          </p:cNvSpPr>
          <p:nvPr>
            <p:ph type="title"/>
          </p:nvPr>
        </p:nvSpPr>
        <p:spPr>
          <a:xfrm>
            <a:off x="812800" y="78910"/>
            <a:ext cx="9844930" cy="1233424"/>
          </a:xfrm>
        </p:spPr>
        <p:txBody>
          <a:bodyPr/>
          <a:lstStyle/>
          <a:p>
            <a:r>
              <a:rPr lang="en-US" dirty="0"/>
              <a:t>Mine the data</a:t>
            </a:r>
          </a:p>
        </p:txBody>
      </p:sp>
      <p:sp>
        <p:nvSpPr>
          <p:cNvPr id="3" name="Content Placeholder 2">
            <a:extLst>
              <a:ext uri="{FF2B5EF4-FFF2-40B4-BE49-F238E27FC236}">
                <a16:creationId xmlns:a16="http://schemas.microsoft.com/office/drawing/2014/main" id="{7C179B62-524F-42BB-9B50-083B9E2551C6}"/>
              </a:ext>
            </a:extLst>
          </p:cNvPr>
          <p:cNvSpPr>
            <a:spLocks noGrp="1"/>
          </p:cNvSpPr>
          <p:nvPr>
            <p:ph idx="1"/>
          </p:nvPr>
        </p:nvSpPr>
        <p:spPr>
          <a:xfrm>
            <a:off x="812800" y="1461917"/>
            <a:ext cx="11021166" cy="3651504"/>
          </a:xfrm>
        </p:spPr>
        <p:txBody>
          <a:bodyPr>
            <a:normAutofit/>
          </a:bodyPr>
          <a:lstStyle/>
          <a:p>
            <a:r>
              <a:rPr lang="en-US" sz="2400" dirty="0"/>
              <a:t>Using .describe(include=‘all’) to find summary statistics for each variables. </a:t>
            </a:r>
          </a:p>
          <a:p>
            <a:pPr lvl="1"/>
            <a:r>
              <a:rPr lang="en-US" sz="2000" dirty="0"/>
              <a:t>School Names are not unique. 7% of school names have duplicates. This could be attributed to same school names in different district. Let’s explore further…</a:t>
            </a:r>
          </a:p>
          <a:p>
            <a:pPr lvl="1"/>
            <a:r>
              <a:rPr lang="en-US" sz="2000" dirty="0"/>
              <a:t>60 duplicates were found and removed via </a:t>
            </a:r>
            <a:r>
              <a:rPr lang="en-US" sz="2000" dirty="0" err="1"/>
              <a:t>groupby</a:t>
            </a:r>
            <a:r>
              <a:rPr lang="en-US" sz="2000" dirty="0"/>
              <a:t>().apply() and </a:t>
            </a:r>
            <a:r>
              <a:rPr lang="en-US" sz="2000" dirty="0" err="1"/>
              <a:t>drop_duplicates</a:t>
            </a:r>
            <a:r>
              <a:rPr lang="en-US" sz="2000" dirty="0"/>
              <a:t>()</a:t>
            </a:r>
          </a:p>
        </p:txBody>
      </p:sp>
      <p:sp>
        <p:nvSpPr>
          <p:cNvPr id="4" name="Slide Number Placeholder 3">
            <a:extLst>
              <a:ext uri="{FF2B5EF4-FFF2-40B4-BE49-F238E27FC236}">
                <a16:creationId xmlns:a16="http://schemas.microsoft.com/office/drawing/2014/main" id="{8A1F9F69-844F-455F-91AD-2FD2897745D6}"/>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Picture 4">
            <a:extLst>
              <a:ext uri="{FF2B5EF4-FFF2-40B4-BE49-F238E27FC236}">
                <a16:creationId xmlns:a16="http://schemas.microsoft.com/office/drawing/2014/main" id="{871512FE-98AF-438D-93C1-ADBBFB7C0B47}"/>
              </a:ext>
            </a:extLst>
          </p:cNvPr>
          <p:cNvPicPr>
            <a:picLocks noChangeAspect="1"/>
          </p:cNvPicPr>
          <p:nvPr/>
        </p:nvPicPr>
        <p:blipFill>
          <a:blip r:embed="rId2"/>
          <a:stretch>
            <a:fillRect/>
          </a:stretch>
        </p:blipFill>
        <p:spPr>
          <a:xfrm>
            <a:off x="1005735" y="3392573"/>
            <a:ext cx="2962067" cy="1288082"/>
          </a:xfrm>
          <a:prstGeom prst="rect">
            <a:avLst/>
          </a:prstGeom>
        </p:spPr>
      </p:pic>
      <p:pic>
        <p:nvPicPr>
          <p:cNvPr id="6" name="Picture 5">
            <a:extLst>
              <a:ext uri="{FF2B5EF4-FFF2-40B4-BE49-F238E27FC236}">
                <a16:creationId xmlns:a16="http://schemas.microsoft.com/office/drawing/2014/main" id="{F17AB156-4A3D-4EE8-940A-330907A4D997}"/>
              </a:ext>
            </a:extLst>
          </p:cNvPr>
          <p:cNvPicPr>
            <a:picLocks noChangeAspect="1"/>
          </p:cNvPicPr>
          <p:nvPr/>
        </p:nvPicPr>
        <p:blipFill rotWithShape="1">
          <a:blip r:embed="rId3"/>
          <a:srcRect t="-1" b="62398"/>
          <a:stretch/>
        </p:blipFill>
        <p:spPr>
          <a:xfrm>
            <a:off x="1005735" y="5106458"/>
            <a:ext cx="2953595" cy="1262762"/>
          </a:xfrm>
          <a:prstGeom prst="rect">
            <a:avLst/>
          </a:prstGeom>
        </p:spPr>
      </p:pic>
      <p:pic>
        <p:nvPicPr>
          <p:cNvPr id="7" name="Picture 6">
            <a:extLst>
              <a:ext uri="{FF2B5EF4-FFF2-40B4-BE49-F238E27FC236}">
                <a16:creationId xmlns:a16="http://schemas.microsoft.com/office/drawing/2014/main" id="{39301507-6343-4651-B09F-0D2A3E130F78}"/>
              </a:ext>
            </a:extLst>
          </p:cNvPr>
          <p:cNvPicPr>
            <a:picLocks noChangeAspect="1"/>
          </p:cNvPicPr>
          <p:nvPr/>
        </p:nvPicPr>
        <p:blipFill>
          <a:blip r:embed="rId4"/>
          <a:stretch>
            <a:fillRect/>
          </a:stretch>
        </p:blipFill>
        <p:spPr>
          <a:xfrm>
            <a:off x="4565764" y="3434262"/>
            <a:ext cx="6987257" cy="1323997"/>
          </a:xfrm>
          <a:prstGeom prst="rect">
            <a:avLst/>
          </a:prstGeom>
        </p:spPr>
      </p:pic>
      <p:pic>
        <p:nvPicPr>
          <p:cNvPr id="8" name="Picture 7">
            <a:extLst>
              <a:ext uri="{FF2B5EF4-FFF2-40B4-BE49-F238E27FC236}">
                <a16:creationId xmlns:a16="http://schemas.microsoft.com/office/drawing/2014/main" id="{C0B0F66D-BD12-4372-82B9-CADC08047B40}"/>
              </a:ext>
            </a:extLst>
          </p:cNvPr>
          <p:cNvPicPr>
            <a:picLocks noChangeAspect="1"/>
          </p:cNvPicPr>
          <p:nvPr/>
        </p:nvPicPr>
        <p:blipFill>
          <a:blip r:embed="rId5"/>
          <a:stretch>
            <a:fillRect/>
          </a:stretch>
        </p:blipFill>
        <p:spPr>
          <a:xfrm>
            <a:off x="4522742" y="5263004"/>
            <a:ext cx="7311224" cy="1024140"/>
          </a:xfrm>
          <a:prstGeom prst="rect">
            <a:avLst/>
          </a:prstGeom>
        </p:spPr>
      </p:pic>
      <p:sp>
        <p:nvSpPr>
          <p:cNvPr id="9" name="TextBox 8">
            <a:extLst>
              <a:ext uri="{FF2B5EF4-FFF2-40B4-BE49-F238E27FC236}">
                <a16:creationId xmlns:a16="http://schemas.microsoft.com/office/drawing/2014/main" id="{D0F87432-30A9-451F-B011-5C94A775A840}"/>
              </a:ext>
            </a:extLst>
          </p:cNvPr>
          <p:cNvSpPr txBox="1"/>
          <p:nvPr/>
        </p:nvSpPr>
        <p:spPr>
          <a:xfrm>
            <a:off x="373015" y="3911594"/>
            <a:ext cx="425116" cy="369332"/>
          </a:xfrm>
          <a:prstGeom prst="rect">
            <a:avLst/>
          </a:prstGeom>
          <a:noFill/>
        </p:spPr>
        <p:txBody>
          <a:bodyPr wrap="none" rtlCol="0">
            <a:spAutoFit/>
          </a:bodyPr>
          <a:lstStyle/>
          <a:p>
            <a:r>
              <a:rPr lang="en-US" dirty="0"/>
              <a:t>1 -</a:t>
            </a:r>
          </a:p>
        </p:txBody>
      </p:sp>
      <p:sp>
        <p:nvSpPr>
          <p:cNvPr id="10" name="TextBox 9">
            <a:extLst>
              <a:ext uri="{FF2B5EF4-FFF2-40B4-BE49-F238E27FC236}">
                <a16:creationId xmlns:a16="http://schemas.microsoft.com/office/drawing/2014/main" id="{A6823C0D-8779-483B-B695-BB3FBF5B7104}"/>
              </a:ext>
            </a:extLst>
          </p:cNvPr>
          <p:cNvSpPr txBox="1"/>
          <p:nvPr/>
        </p:nvSpPr>
        <p:spPr>
          <a:xfrm>
            <a:off x="373015" y="5560870"/>
            <a:ext cx="425116" cy="369332"/>
          </a:xfrm>
          <a:prstGeom prst="rect">
            <a:avLst/>
          </a:prstGeom>
          <a:noFill/>
        </p:spPr>
        <p:txBody>
          <a:bodyPr wrap="none" rtlCol="0">
            <a:spAutoFit/>
          </a:bodyPr>
          <a:lstStyle/>
          <a:p>
            <a:r>
              <a:rPr lang="en-US" dirty="0"/>
              <a:t>2 -</a:t>
            </a:r>
          </a:p>
        </p:txBody>
      </p:sp>
      <p:sp>
        <p:nvSpPr>
          <p:cNvPr id="11" name="TextBox 10">
            <a:extLst>
              <a:ext uri="{FF2B5EF4-FFF2-40B4-BE49-F238E27FC236}">
                <a16:creationId xmlns:a16="http://schemas.microsoft.com/office/drawing/2014/main" id="{CC779A0B-76CE-406E-98EE-62D1FD3DDAD9}"/>
              </a:ext>
            </a:extLst>
          </p:cNvPr>
          <p:cNvSpPr txBox="1"/>
          <p:nvPr/>
        </p:nvSpPr>
        <p:spPr>
          <a:xfrm>
            <a:off x="4140313" y="3851948"/>
            <a:ext cx="568044" cy="369332"/>
          </a:xfrm>
          <a:prstGeom prst="rect">
            <a:avLst/>
          </a:prstGeom>
          <a:noFill/>
        </p:spPr>
        <p:txBody>
          <a:bodyPr wrap="square" rtlCol="0">
            <a:spAutoFit/>
          </a:bodyPr>
          <a:lstStyle/>
          <a:p>
            <a:r>
              <a:rPr lang="en-US" dirty="0"/>
              <a:t>3 -</a:t>
            </a:r>
          </a:p>
        </p:txBody>
      </p:sp>
      <p:sp>
        <p:nvSpPr>
          <p:cNvPr id="12" name="TextBox 11">
            <a:extLst>
              <a:ext uri="{FF2B5EF4-FFF2-40B4-BE49-F238E27FC236}">
                <a16:creationId xmlns:a16="http://schemas.microsoft.com/office/drawing/2014/main" id="{F83C75FC-DD30-4F1C-A735-E3FC84E2D1D1}"/>
              </a:ext>
            </a:extLst>
          </p:cNvPr>
          <p:cNvSpPr txBox="1"/>
          <p:nvPr/>
        </p:nvSpPr>
        <p:spPr>
          <a:xfrm>
            <a:off x="4152265" y="5590408"/>
            <a:ext cx="425116" cy="369332"/>
          </a:xfrm>
          <a:prstGeom prst="rect">
            <a:avLst/>
          </a:prstGeom>
          <a:noFill/>
        </p:spPr>
        <p:txBody>
          <a:bodyPr wrap="none" rtlCol="0">
            <a:spAutoFit/>
          </a:bodyPr>
          <a:lstStyle/>
          <a:p>
            <a:r>
              <a:rPr lang="en-US" dirty="0"/>
              <a:t>4 -</a:t>
            </a:r>
          </a:p>
        </p:txBody>
      </p:sp>
    </p:spTree>
    <p:extLst>
      <p:ext uri="{BB962C8B-B14F-4D97-AF65-F5344CB8AC3E}">
        <p14:creationId xmlns:p14="http://schemas.microsoft.com/office/powerpoint/2010/main" val="60676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8FC5-FA68-4FCD-90E5-F38E8E77E3CF}"/>
              </a:ext>
            </a:extLst>
          </p:cNvPr>
          <p:cNvSpPr>
            <a:spLocks noGrp="1"/>
          </p:cNvSpPr>
          <p:nvPr>
            <p:ph type="title"/>
          </p:nvPr>
        </p:nvSpPr>
        <p:spPr>
          <a:xfrm>
            <a:off x="749300" y="568345"/>
            <a:ext cx="10954971" cy="873105"/>
          </a:xfrm>
        </p:spPr>
        <p:txBody>
          <a:bodyPr>
            <a:normAutofit/>
          </a:bodyPr>
          <a:lstStyle/>
          <a:p>
            <a:r>
              <a:rPr lang="en-US" dirty="0"/>
              <a:t>Best Public Schools in MD</a:t>
            </a:r>
          </a:p>
        </p:txBody>
      </p:sp>
      <p:sp>
        <p:nvSpPr>
          <p:cNvPr id="3" name="Content Placeholder 2">
            <a:extLst>
              <a:ext uri="{FF2B5EF4-FFF2-40B4-BE49-F238E27FC236}">
                <a16:creationId xmlns:a16="http://schemas.microsoft.com/office/drawing/2014/main" id="{A879424B-E8C5-4BF1-9B10-F353387DD93F}"/>
              </a:ext>
            </a:extLst>
          </p:cNvPr>
          <p:cNvSpPr>
            <a:spLocks noGrp="1"/>
          </p:cNvSpPr>
          <p:nvPr>
            <p:ph idx="1"/>
          </p:nvPr>
        </p:nvSpPr>
        <p:spPr>
          <a:xfrm>
            <a:off x="5111750" y="1517650"/>
            <a:ext cx="6592520" cy="5259431"/>
          </a:xfrm>
        </p:spPr>
        <p:txBody>
          <a:bodyPr>
            <a:normAutofit/>
          </a:bodyPr>
          <a:lstStyle/>
          <a:p>
            <a:pPr>
              <a:lnSpc>
                <a:spcPct val="101000"/>
              </a:lnSpc>
            </a:pPr>
            <a:r>
              <a:rPr lang="en-US" sz="1800" dirty="0"/>
              <a:t>Determine MD school district with best school ratings, has all 3 school levels, with lowest pupil to teacher ratio and the highest number of Asian population</a:t>
            </a:r>
          </a:p>
          <a:p>
            <a:pPr>
              <a:lnSpc>
                <a:spcPct val="101000"/>
              </a:lnSpc>
            </a:pPr>
            <a:r>
              <a:rPr lang="en-US" sz="1800" dirty="0"/>
              <a:t>Use </a:t>
            </a:r>
            <a:r>
              <a:rPr lang="en-US" sz="1800" dirty="0" err="1"/>
              <a:t>groupby</a:t>
            </a:r>
            <a:r>
              <a:rPr lang="en-US" sz="1800" dirty="0"/>
              <a:t>().apply() to group school levels by county name and location. Use .drop() and merge() filter out districts that does not have at least 1 elementary, 1 middle, and 1 high and reduced dataset by 300 schools. </a:t>
            </a:r>
          </a:p>
          <a:p>
            <a:pPr>
              <a:lnSpc>
                <a:spcPct val="101000"/>
              </a:lnSpc>
            </a:pPr>
            <a:r>
              <a:rPr lang="en-US" sz="1800" dirty="0"/>
              <a:t>Use conditions (rating = 10, Asian &gt;= 20%, and </a:t>
            </a:r>
            <a:r>
              <a:rPr lang="en-US" sz="1800" dirty="0" err="1"/>
              <a:t>Pupil_Teacher</a:t>
            </a:r>
            <a:r>
              <a:rPr lang="en-US" sz="1800" dirty="0"/>
              <a:t> ratio &lt;= 16, Howard County is the only district in Maryland with all 3 schools that fit the criterion.</a:t>
            </a:r>
          </a:p>
          <a:p>
            <a:pPr>
              <a:lnSpc>
                <a:spcPct val="101000"/>
              </a:lnSpc>
            </a:pPr>
            <a:r>
              <a:rPr lang="en-US" sz="1800" dirty="0"/>
              <a:t>Because of the schools are not located in the same city within the district, we had to expand the conditions (rating &gt;=9, Asian &gt;= 20%, Pupil to Teacher ratio &lt;=16), we found 17 schools that fit the criterion. Both Clarksville and Ellicott City have all 3 schools and meet the criterion that we set above.</a:t>
            </a:r>
          </a:p>
          <a:p>
            <a:pPr lvl="1">
              <a:lnSpc>
                <a:spcPct val="101000"/>
              </a:lnSpc>
            </a:pPr>
            <a:endParaRPr lang="en-US" sz="1600" dirty="0"/>
          </a:p>
        </p:txBody>
      </p:sp>
      <p:pic>
        <p:nvPicPr>
          <p:cNvPr id="21" name="Picture 20">
            <a:extLst>
              <a:ext uri="{FF2B5EF4-FFF2-40B4-BE49-F238E27FC236}">
                <a16:creationId xmlns:a16="http://schemas.microsoft.com/office/drawing/2014/main" id="{D75552A5-A7D4-4FEF-B1FD-74264606BA57}"/>
              </a:ext>
            </a:extLst>
          </p:cNvPr>
          <p:cNvPicPr>
            <a:picLocks noChangeAspect="1"/>
          </p:cNvPicPr>
          <p:nvPr/>
        </p:nvPicPr>
        <p:blipFill>
          <a:blip r:embed="rId2"/>
          <a:stretch>
            <a:fillRect/>
          </a:stretch>
        </p:blipFill>
        <p:spPr>
          <a:xfrm>
            <a:off x="749300" y="1566389"/>
            <a:ext cx="4227291" cy="2260583"/>
          </a:xfrm>
          <a:prstGeom prst="rect">
            <a:avLst/>
          </a:prstGeom>
        </p:spPr>
      </p:pic>
      <p:pic>
        <p:nvPicPr>
          <p:cNvPr id="30" name="Picture 29">
            <a:extLst>
              <a:ext uri="{FF2B5EF4-FFF2-40B4-BE49-F238E27FC236}">
                <a16:creationId xmlns:a16="http://schemas.microsoft.com/office/drawing/2014/main" id="{141B74EC-7231-4E6C-B40F-C9D9C898DC77}"/>
              </a:ext>
            </a:extLst>
          </p:cNvPr>
          <p:cNvPicPr>
            <a:picLocks noChangeAspect="1"/>
          </p:cNvPicPr>
          <p:nvPr/>
        </p:nvPicPr>
        <p:blipFill>
          <a:blip r:embed="rId3"/>
          <a:stretch>
            <a:fillRect/>
          </a:stretch>
        </p:blipFill>
        <p:spPr>
          <a:xfrm>
            <a:off x="749300" y="3951911"/>
            <a:ext cx="4235252" cy="2245690"/>
          </a:xfrm>
          <a:prstGeom prst="rect">
            <a:avLst/>
          </a:prstGeom>
        </p:spPr>
      </p:pic>
      <p:sp>
        <p:nvSpPr>
          <p:cNvPr id="5" name="Slide Number Placeholder 4">
            <a:extLst>
              <a:ext uri="{FF2B5EF4-FFF2-40B4-BE49-F238E27FC236}">
                <a16:creationId xmlns:a16="http://schemas.microsoft.com/office/drawing/2014/main" id="{6966EBE5-ADBA-4E7B-A14E-0FB11EF9DB08}"/>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56389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9F35-8048-47AA-B6CC-0CA8D978C0F6}"/>
              </a:ext>
            </a:extLst>
          </p:cNvPr>
          <p:cNvSpPr>
            <a:spLocks noGrp="1"/>
          </p:cNvSpPr>
          <p:nvPr>
            <p:ph type="title"/>
          </p:nvPr>
        </p:nvSpPr>
        <p:spPr>
          <a:xfrm>
            <a:off x="539751" y="515800"/>
            <a:ext cx="10823154" cy="911663"/>
          </a:xfrm>
        </p:spPr>
        <p:txBody>
          <a:bodyPr>
            <a:normAutofit/>
          </a:bodyPr>
          <a:lstStyle/>
          <a:p>
            <a:r>
              <a:rPr lang="en-US" dirty="0"/>
              <a:t>Correlation</a:t>
            </a:r>
          </a:p>
        </p:txBody>
      </p:sp>
      <p:sp>
        <p:nvSpPr>
          <p:cNvPr id="3" name="Content Placeholder 2">
            <a:extLst>
              <a:ext uri="{FF2B5EF4-FFF2-40B4-BE49-F238E27FC236}">
                <a16:creationId xmlns:a16="http://schemas.microsoft.com/office/drawing/2014/main" id="{588E5D98-EE7D-4243-A68B-865B2B5D69CC}"/>
              </a:ext>
            </a:extLst>
          </p:cNvPr>
          <p:cNvSpPr>
            <a:spLocks noGrp="1"/>
          </p:cNvSpPr>
          <p:nvPr>
            <p:ph type="body" sz="half" idx="2"/>
          </p:nvPr>
        </p:nvSpPr>
        <p:spPr>
          <a:xfrm>
            <a:off x="539751" y="1568449"/>
            <a:ext cx="11164569" cy="5031417"/>
          </a:xfrm>
        </p:spPr>
        <p:txBody>
          <a:bodyPr>
            <a:normAutofit/>
          </a:bodyPr>
          <a:lstStyle/>
          <a:p>
            <a:pPr marL="285750" indent="-285750">
              <a:buFont typeface="Arial" panose="020B0604020202020204" pitchFamily="34" charset="0"/>
              <a:buChar char="•"/>
            </a:pPr>
            <a:r>
              <a:rPr lang="en-US" sz="1700" dirty="0"/>
              <a:t>Using </a:t>
            </a:r>
            <a:r>
              <a:rPr lang="en-US" sz="1700" dirty="0" err="1"/>
              <a:t>groupby</a:t>
            </a:r>
            <a:r>
              <a:rPr lang="en-US" sz="1700" dirty="0"/>
              <a:t>() and unstack() to break district down by demographics.  Then used a bar graph to find the county district with highest concentration of demographics</a:t>
            </a:r>
          </a:p>
          <a:p>
            <a:pPr marL="285750" indent="-285750">
              <a:buFont typeface="Arial" panose="020B0604020202020204" pitchFamily="34" charset="0"/>
              <a:buChar char="•"/>
            </a:pPr>
            <a:r>
              <a:rPr lang="en-US" sz="1700" dirty="0"/>
              <a:t>Using a seaborn correlation plot, it was determined African American ratio has the highest negative correlation to school rating.</a:t>
            </a:r>
          </a:p>
        </p:txBody>
      </p:sp>
      <p:pic>
        <p:nvPicPr>
          <p:cNvPr id="94" name="Picture 93">
            <a:extLst>
              <a:ext uri="{FF2B5EF4-FFF2-40B4-BE49-F238E27FC236}">
                <a16:creationId xmlns:a16="http://schemas.microsoft.com/office/drawing/2014/main" id="{DD907CE1-9F47-4316-A581-C41B739A65E0}"/>
              </a:ext>
            </a:extLst>
          </p:cNvPr>
          <p:cNvPicPr>
            <a:picLocks noChangeAspect="1"/>
          </p:cNvPicPr>
          <p:nvPr/>
        </p:nvPicPr>
        <p:blipFill>
          <a:blip r:embed="rId2"/>
          <a:stretch>
            <a:fillRect/>
          </a:stretch>
        </p:blipFill>
        <p:spPr>
          <a:xfrm>
            <a:off x="1142129" y="3056025"/>
            <a:ext cx="4315565" cy="3308892"/>
          </a:xfrm>
          <a:prstGeom prst="rect">
            <a:avLst/>
          </a:prstGeom>
        </p:spPr>
      </p:pic>
      <p:pic>
        <p:nvPicPr>
          <p:cNvPr id="95" name="Picture 94">
            <a:extLst>
              <a:ext uri="{FF2B5EF4-FFF2-40B4-BE49-F238E27FC236}">
                <a16:creationId xmlns:a16="http://schemas.microsoft.com/office/drawing/2014/main" id="{910D3AC8-03E1-49BA-BD93-4AAD59ABBF68}"/>
              </a:ext>
            </a:extLst>
          </p:cNvPr>
          <p:cNvPicPr>
            <a:picLocks noChangeAspect="1"/>
          </p:cNvPicPr>
          <p:nvPr/>
        </p:nvPicPr>
        <p:blipFill>
          <a:blip r:embed="rId3"/>
          <a:stretch>
            <a:fillRect/>
          </a:stretch>
        </p:blipFill>
        <p:spPr>
          <a:xfrm>
            <a:off x="6426748" y="3249505"/>
            <a:ext cx="4204717" cy="3115412"/>
          </a:xfrm>
          <a:prstGeom prst="rect">
            <a:avLst/>
          </a:prstGeom>
        </p:spPr>
      </p:pic>
      <p:sp>
        <p:nvSpPr>
          <p:cNvPr id="5" name="Slide Number Placeholder 4">
            <a:extLst>
              <a:ext uri="{FF2B5EF4-FFF2-40B4-BE49-F238E27FC236}">
                <a16:creationId xmlns:a16="http://schemas.microsoft.com/office/drawing/2014/main" id="{D8425F2C-1437-44B5-9DA1-9BD92FC6614E}"/>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13575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5050_TF02895270.potx" id="{CADB9F4A-D697-4DAF-A5D0-DBCD420CD3A7}" vid="{CA065BA7-8EB7-4416-849F-B031E594DE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tf02895270</Template>
  <TotalTime>3095</TotalTime>
  <Words>1329</Words>
  <Application>Microsoft Office PowerPoint</Application>
  <PresentationFormat>Widescreen</PresentationFormat>
  <Paragraphs>407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Cambria</vt:lpstr>
      <vt:lpstr>Corbel</vt:lpstr>
      <vt:lpstr>Back to School 16x9</vt:lpstr>
      <vt:lpstr>Data Science (DK5)  Wave 2 TTH Capstone ___ Best Public Schools in Maryland</vt:lpstr>
      <vt:lpstr>Data Science Workflow</vt:lpstr>
      <vt:lpstr>Identify the problem</vt:lpstr>
      <vt:lpstr>Acquire the data</vt:lpstr>
      <vt:lpstr>Parse the data</vt:lpstr>
      <vt:lpstr>Refine the data</vt:lpstr>
      <vt:lpstr>Mine the data</vt:lpstr>
      <vt:lpstr>Best Public Schools in MD</vt:lpstr>
      <vt:lpstr>Correlation</vt:lpstr>
      <vt:lpstr>Build a model</vt:lpstr>
      <vt:lpstr>Conclusion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(DK5)  Wave 2 TTH Remote Capstone Project</dc:title>
  <dc:creator>Zhu, Yan-Xin [USA]</dc:creator>
  <cp:lastModifiedBy>Zhu, Yan-Xin [USA]</cp:lastModifiedBy>
  <cp:revision>63</cp:revision>
  <dcterms:created xsi:type="dcterms:W3CDTF">2018-06-12T16:09:02Z</dcterms:created>
  <dcterms:modified xsi:type="dcterms:W3CDTF">2018-06-22T04:10:25Z</dcterms:modified>
</cp:coreProperties>
</file>