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6" r:id="rId1"/>
  </p:sldMasterIdLst>
  <p:sldIdLst>
    <p:sldId id="256" r:id="rId2"/>
    <p:sldId id="26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92"/>
    <p:restoredTop sz="94515"/>
  </p:normalViewPr>
  <p:slideViewPr>
    <p:cSldViewPr snapToGrid="0" snapToObjects="1">
      <p:cViewPr varScale="1">
        <p:scale>
          <a:sx n="99" d="100"/>
          <a:sy n="99" d="100"/>
        </p:scale>
        <p:origin x="17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D01A05-8D91-4A3B-B0F2-8CC4A100B0D7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7A6A9A9-F808-4A85-A9D0-D5EB87187CF0}">
      <dgm:prSet/>
      <dgm:spPr/>
      <dgm:t>
        <a:bodyPr/>
        <a:lstStyle/>
        <a:p>
          <a:r>
            <a:rPr lang="en-US" b="1" dirty="0"/>
            <a:t>RNN Memory Dependency Model </a:t>
          </a:r>
        </a:p>
        <a:p>
          <a:r>
            <a:rPr lang="en-US" dirty="0"/>
            <a:t>(</a:t>
          </a:r>
          <a:r>
            <a:rPr lang="en-US" altLang="zh-CN" dirty="0"/>
            <a:t>1</a:t>
          </a:r>
          <a:r>
            <a:rPr lang="en-US" dirty="0"/>
            <a:t>-</a:t>
          </a:r>
          <a:r>
            <a:rPr lang="en-US" altLang="zh-CN" dirty="0"/>
            <a:t>2</a:t>
          </a:r>
          <a:r>
            <a:rPr lang="en-US" dirty="0"/>
            <a:t> weeks): </a:t>
          </a:r>
        </a:p>
      </dgm:t>
    </dgm:pt>
    <dgm:pt modelId="{F912DCFF-72CB-49D6-8B6E-D5ECA5ABFFFE}" type="parTrans" cxnId="{A6B2B16C-3F5A-4CA4-B02C-643CE314DDB0}">
      <dgm:prSet/>
      <dgm:spPr/>
      <dgm:t>
        <a:bodyPr/>
        <a:lstStyle/>
        <a:p>
          <a:endParaRPr lang="en-US"/>
        </a:p>
      </dgm:t>
    </dgm:pt>
    <dgm:pt modelId="{30E03E2C-933F-4F27-A01C-7799786D2EB7}" type="sibTrans" cxnId="{A6B2B16C-3F5A-4CA4-B02C-643CE314DDB0}">
      <dgm:prSet/>
      <dgm:spPr/>
      <dgm:t>
        <a:bodyPr/>
        <a:lstStyle/>
        <a:p>
          <a:endParaRPr lang="en-US"/>
        </a:p>
      </dgm:t>
    </dgm:pt>
    <dgm:pt modelId="{44975CE7-1C59-4287-9DDF-CBA763A696A4}">
      <dgm:prSet/>
      <dgm:spPr/>
      <dgm:t>
        <a:bodyPr/>
        <a:lstStyle/>
        <a:p>
          <a:r>
            <a:rPr lang="en-US" dirty="0"/>
            <a:t>We firstly design a RNN model to predict memory dependency for a give program. </a:t>
          </a:r>
        </a:p>
      </dgm:t>
    </dgm:pt>
    <dgm:pt modelId="{A5E30762-6AA5-4785-887C-9979405CC5B8}" type="parTrans" cxnId="{4E2E5AD9-9E27-4FA6-A3C1-F3C9504E0F95}">
      <dgm:prSet/>
      <dgm:spPr/>
      <dgm:t>
        <a:bodyPr/>
        <a:lstStyle/>
        <a:p>
          <a:endParaRPr lang="en-US"/>
        </a:p>
      </dgm:t>
    </dgm:pt>
    <dgm:pt modelId="{F0B1CC82-C1F6-4BC6-8AAF-97E7951F2319}" type="sibTrans" cxnId="{4E2E5AD9-9E27-4FA6-A3C1-F3C9504E0F95}">
      <dgm:prSet/>
      <dgm:spPr/>
      <dgm:t>
        <a:bodyPr/>
        <a:lstStyle/>
        <a:p>
          <a:endParaRPr lang="en-US"/>
        </a:p>
      </dgm:t>
    </dgm:pt>
    <dgm:pt modelId="{C54C2861-8BE1-4111-A291-2B5CC4747EAF}">
      <dgm:prSet/>
      <dgm:spPr/>
      <dgm:t>
        <a:bodyPr/>
        <a:lstStyle/>
        <a:p>
          <a:r>
            <a:rPr lang="en-US" altLang="zh-CN" dirty="0"/>
            <a:t>T</a:t>
          </a:r>
          <a:r>
            <a:rPr lang="en-US" dirty="0"/>
            <a:t>raining and </a:t>
          </a:r>
          <a:r>
            <a:rPr lang="en-US" altLang="zh-CN" dirty="0"/>
            <a:t>validation</a:t>
          </a:r>
          <a:r>
            <a:rPr lang="zh-CN" altLang="en-US" dirty="0"/>
            <a:t> </a:t>
          </a:r>
          <a:r>
            <a:rPr lang="en-US" dirty="0"/>
            <a:t>data comes from the traces of SPEC 2017. </a:t>
          </a:r>
        </a:p>
      </dgm:t>
    </dgm:pt>
    <dgm:pt modelId="{118FE798-D21A-4BC1-BC2A-D13F0E93655D}" type="parTrans" cxnId="{41BCF9CC-8D4D-4C04-BFC5-A1C7F0A2410C}">
      <dgm:prSet/>
      <dgm:spPr/>
      <dgm:t>
        <a:bodyPr/>
        <a:lstStyle/>
        <a:p>
          <a:endParaRPr lang="en-US"/>
        </a:p>
      </dgm:t>
    </dgm:pt>
    <dgm:pt modelId="{9E6DF62C-2980-418D-A86E-DFBA40E6F4E0}" type="sibTrans" cxnId="{41BCF9CC-8D4D-4C04-BFC5-A1C7F0A2410C}">
      <dgm:prSet/>
      <dgm:spPr/>
      <dgm:t>
        <a:bodyPr/>
        <a:lstStyle/>
        <a:p>
          <a:endParaRPr lang="en-US"/>
        </a:p>
      </dgm:t>
    </dgm:pt>
    <dgm:pt modelId="{F5EF76F0-80A4-4120-BF00-235506D2A7CE}">
      <dgm:prSet/>
      <dgm:spPr/>
      <dgm:t>
        <a:bodyPr/>
        <a:lstStyle/>
        <a:p>
          <a:r>
            <a:rPr lang="en-US" b="1" dirty="0"/>
            <a:t>RNN Model Analysis </a:t>
          </a:r>
        </a:p>
        <a:p>
          <a:r>
            <a:rPr lang="en-US" dirty="0"/>
            <a:t>(1 week): </a:t>
          </a:r>
        </a:p>
      </dgm:t>
    </dgm:pt>
    <dgm:pt modelId="{24FE4FC9-2672-4857-97C3-03B794D5B0BE}" type="parTrans" cxnId="{2B20CF45-3100-4CE1-9118-BEE1F6E03503}">
      <dgm:prSet/>
      <dgm:spPr/>
      <dgm:t>
        <a:bodyPr/>
        <a:lstStyle/>
        <a:p>
          <a:endParaRPr lang="en-US"/>
        </a:p>
      </dgm:t>
    </dgm:pt>
    <dgm:pt modelId="{1AA11E8A-0807-4463-A017-1F71E46DEEF2}" type="sibTrans" cxnId="{2B20CF45-3100-4CE1-9118-BEE1F6E03503}">
      <dgm:prSet/>
      <dgm:spPr/>
      <dgm:t>
        <a:bodyPr/>
        <a:lstStyle/>
        <a:p>
          <a:endParaRPr lang="en-US"/>
        </a:p>
      </dgm:t>
    </dgm:pt>
    <dgm:pt modelId="{C7A16025-A073-49EB-952A-7E7127E09444}">
      <dgm:prSet/>
      <dgm:spPr/>
      <dgm:t>
        <a:bodyPr/>
        <a:lstStyle/>
        <a:p>
          <a:r>
            <a:rPr lang="en-US" dirty="0"/>
            <a:t>Gain insights from visualizations and understand why model performs well. </a:t>
          </a:r>
        </a:p>
      </dgm:t>
    </dgm:pt>
    <dgm:pt modelId="{4319C5CB-7E9B-4A7A-99D1-D476A09AFA54}" type="parTrans" cxnId="{1BE0FDC4-43AB-4585-8171-19CC807BF642}">
      <dgm:prSet/>
      <dgm:spPr/>
      <dgm:t>
        <a:bodyPr/>
        <a:lstStyle/>
        <a:p>
          <a:endParaRPr lang="en-US"/>
        </a:p>
      </dgm:t>
    </dgm:pt>
    <dgm:pt modelId="{931EE775-BF15-4E37-B1FC-03038F19C388}" type="sibTrans" cxnId="{1BE0FDC4-43AB-4585-8171-19CC807BF642}">
      <dgm:prSet/>
      <dgm:spPr/>
      <dgm:t>
        <a:bodyPr/>
        <a:lstStyle/>
        <a:p>
          <a:endParaRPr lang="en-US"/>
        </a:p>
      </dgm:t>
    </dgm:pt>
    <dgm:pt modelId="{94274408-9966-4E6D-B340-58875D5382F4}">
      <dgm:prSet/>
      <dgm:spPr/>
      <dgm:t>
        <a:bodyPr/>
        <a:lstStyle/>
        <a:p>
          <a:r>
            <a:rPr lang="en-US" dirty="0"/>
            <a:t>Would be</a:t>
          </a:r>
          <a:r>
            <a:rPr lang="zh-CN" dirty="0"/>
            <a:t> </a:t>
          </a:r>
          <a:r>
            <a:rPr lang="en-US" dirty="0"/>
            <a:t>helpful to remove redundancy from our model and prepare us for the next step.</a:t>
          </a:r>
        </a:p>
      </dgm:t>
    </dgm:pt>
    <dgm:pt modelId="{703BF3F6-CFB9-47C8-85B4-6EEF15CB873D}" type="parTrans" cxnId="{B0D3BD67-865C-46BD-8D17-BFDD4271371D}">
      <dgm:prSet/>
      <dgm:spPr/>
      <dgm:t>
        <a:bodyPr/>
        <a:lstStyle/>
        <a:p>
          <a:endParaRPr lang="en-US"/>
        </a:p>
      </dgm:t>
    </dgm:pt>
    <dgm:pt modelId="{F699C137-1E3D-40F3-95E1-FF19B96EB972}" type="sibTrans" cxnId="{B0D3BD67-865C-46BD-8D17-BFDD4271371D}">
      <dgm:prSet/>
      <dgm:spPr/>
      <dgm:t>
        <a:bodyPr/>
        <a:lstStyle/>
        <a:p>
          <a:endParaRPr lang="en-US"/>
        </a:p>
      </dgm:t>
    </dgm:pt>
    <dgm:pt modelId="{4437EA7E-EE2F-4555-A66E-FEB294F89DB3}">
      <dgm:prSet/>
      <dgm:spPr/>
      <dgm:t>
        <a:bodyPr/>
        <a:lstStyle/>
        <a:p>
          <a:r>
            <a:rPr lang="en-US" b="1" dirty="0"/>
            <a:t>Practical Model for Hardware Implementation </a:t>
          </a:r>
        </a:p>
        <a:p>
          <a:r>
            <a:rPr lang="en-US" dirty="0"/>
            <a:t>(2-3 weeks)</a:t>
          </a:r>
        </a:p>
      </dgm:t>
    </dgm:pt>
    <dgm:pt modelId="{88BA01BC-F953-4DB0-88B3-88A850E6A89C}" type="parTrans" cxnId="{BAF59BCA-E034-462B-B2C6-75FA18750E45}">
      <dgm:prSet/>
      <dgm:spPr/>
      <dgm:t>
        <a:bodyPr/>
        <a:lstStyle/>
        <a:p>
          <a:endParaRPr lang="en-US"/>
        </a:p>
      </dgm:t>
    </dgm:pt>
    <dgm:pt modelId="{A964AE30-387E-4EBF-BA5A-6C4A1D31601B}" type="sibTrans" cxnId="{BAF59BCA-E034-462B-B2C6-75FA18750E45}">
      <dgm:prSet/>
      <dgm:spPr/>
      <dgm:t>
        <a:bodyPr/>
        <a:lstStyle/>
        <a:p>
          <a:endParaRPr lang="en-US"/>
        </a:p>
      </dgm:t>
    </dgm:pt>
    <dgm:pt modelId="{F1A4302F-0008-43F8-880C-5FAD7FDFB3F1}">
      <dgm:prSet/>
      <dgm:spPr/>
      <dgm:t>
        <a:bodyPr/>
        <a:lstStyle/>
        <a:p>
          <a:r>
            <a:rPr lang="en-US" dirty="0"/>
            <a:t>Simplified the previous proposed RNN model and implement on </a:t>
          </a:r>
          <a:r>
            <a:rPr lang="en-US" dirty="0" err="1"/>
            <a:t>MacSim</a:t>
          </a:r>
          <a:r>
            <a:rPr lang="zh-CN" altLang="en-US" dirty="0"/>
            <a:t> </a:t>
          </a:r>
          <a:r>
            <a:rPr lang="en-US" altLang="zh-CN" dirty="0"/>
            <a:t>or</a:t>
          </a:r>
          <a:r>
            <a:rPr lang="zh-CN" altLang="en-US" dirty="0"/>
            <a:t> </a:t>
          </a:r>
          <a:r>
            <a:rPr lang="en-US" altLang="zh-CN" dirty="0"/>
            <a:t>Gem5</a:t>
          </a:r>
          <a:r>
            <a:rPr lang="en-US" dirty="0"/>
            <a:t>. </a:t>
          </a:r>
        </a:p>
      </dgm:t>
    </dgm:pt>
    <dgm:pt modelId="{ED9C6B5F-E589-4467-AEEB-C79AC33CEB50}" type="parTrans" cxnId="{53440280-421F-462A-A809-695E04ED6FAC}">
      <dgm:prSet/>
      <dgm:spPr/>
      <dgm:t>
        <a:bodyPr/>
        <a:lstStyle/>
        <a:p>
          <a:endParaRPr lang="en-US"/>
        </a:p>
      </dgm:t>
    </dgm:pt>
    <dgm:pt modelId="{423E4D96-FE09-4AEF-B36D-CAB0BC91B580}" type="sibTrans" cxnId="{53440280-421F-462A-A809-695E04ED6FAC}">
      <dgm:prSet/>
      <dgm:spPr/>
      <dgm:t>
        <a:bodyPr/>
        <a:lstStyle/>
        <a:p>
          <a:endParaRPr lang="en-US"/>
        </a:p>
      </dgm:t>
    </dgm:pt>
    <dgm:pt modelId="{9E457520-C275-AC4E-AF68-B8BFF9C30ADE}">
      <dgm:prSet/>
      <dgm:spPr/>
      <dgm:t>
        <a:bodyPr/>
        <a:lstStyle/>
        <a:p>
          <a:endParaRPr lang="en-US" dirty="0"/>
        </a:p>
      </dgm:t>
    </dgm:pt>
    <dgm:pt modelId="{30E4E898-3796-CD4E-96EE-7EB34AFB444D}" type="parTrans" cxnId="{D713EBA6-9F95-7242-A6B5-9D6BED7F22BC}">
      <dgm:prSet/>
      <dgm:spPr/>
      <dgm:t>
        <a:bodyPr/>
        <a:lstStyle/>
        <a:p>
          <a:endParaRPr lang="en-US"/>
        </a:p>
      </dgm:t>
    </dgm:pt>
    <dgm:pt modelId="{1AC9E847-CEA8-EC45-AD69-EF66A4E79436}" type="sibTrans" cxnId="{D713EBA6-9F95-7242-A6B5-9D6BED7F22BC}">
      <dgm:prSet/>
      <dgm:spPr/>
      <dgm:t>
        <a:bodyPr/>
        <a:lstStyle/>
        <a:p>
          <a:endParaRPr lang="en-US"/>
        </a:p>
      </dgm:t>
    </dgm:pt>
    <dgm:pt modelId="{F17D96DA-7393-FD41-87AB-F33FC72D739D}">
      <dgm:prSet/>
      <dgm:spPr/>
      <dgm:t>
        <a:bodyPr/>
        <a:lstStyle/>
        <a:p>
          <a:endParaRPr lang="en-US" dirty="0"/>
        </a:p>
      </dgm:t>
    </dgm:pt>
    <dgm:pt modelId="{0A42C2F9-D3EF-A74B-9456-0953D7AC68BC}" type="parTrans" cxnId="{FE9F3FC7-20E3-3B4B-A50C-E9E3E3D2752F}">
      <dgm:prSet/>
      <dgm:spPr/>
      <dgm:t>
        <a:bodyPr/>
        <a:lstStyle/>
        <a:p>
          <a:endParaRPr lang="en-US"/>
        </a:p>
      </dgm:t>
    </dgm:pt>
    <dgm:pt modelId="{B6346A88-8459-CC4B-B209-A3B63845285B}" type="sibTrans" cxnId="{FE9F3FC7-20E3-3B4B-A50C-E9E3E3D2752F}">
      <dgm:prSet/>
      <dgm:spPr/>
      <dgm:t>
        <a:bodyPr/>
        <a:lstStyle/>
        <a:p>
          <a:endParaRPr lang="en-US"/>
        </a:p>
      </dgm:t>
    </dgm:pt>
    <dgm:pt modelId="{459499F1-F154-A24B-8A72-864D37A2713C}">
      <dgm:prSet/>
      <dgm:spPr/>
      <dgm:t>
        <a:bodyPr/>
        <a:lstStyle/>
        <a:p>
          <a:r>
            <a:rPr lang="en-US" dirty="0"/>
            <a:t>Evaluate the result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write</a:t>
          </a:r>
          <a:r>
            <a:rPr lang="zh-CN" altLang="en-US" dirty="0"/>
            <a:t> </a:t>
          </a:r>
          <a:r>
            <a:rPr lang="en-US" altLang="zh-CN" dirty="0"/>
            <a:t>the</a:t>
          </a:r>
          <a:r>
            <a:rPr lang="zh-CN" altLang="en-US" dirty="0"/>
            <a:t> </a:t>
          </a:r>
          <a:r>
            <a:rPr lang="en-US" altLang="zh-CN" dirty="0"/>
            <a:t>paper</a:t>
          </a:r>
          <a:endParaRPr lang="en-US" dirty="0"/>
        </a:p>
      </dgm:t>
    </dgm:pt>
    <dgm:pt modelId="{557D1A43-118B-B148-8CC8-019419D223BD}" type="parTrans" cxnId="{4F00CDE3-6ABA-3142-BAD0-C2DA31E43ECE}">
      <dgm:prSet/>
      <dgm:spPr/>
    </dgm:pt>
    <dgm:pt modelId="{8040B919-47B8-9844-8D34-25FB29D8F6D6}" type="sibTrans" cxnId="{4F00CDE3-6ABA-3142-BAD0-C2DA31E43ECE}">
      <dgm:prSet/>
      <dgm:spPr/>
    </dgm:pt>
    <dgm:pt modelId="{AE4566BD-5B53-C54D-87AD-9EF21CB2F77B}">
      <dgm:prSet/>
      <dgm:spPr/>
      <dgm:t>
        <a:bodyPr/>
        <a:lstStyle/>
        <a:p>
          <a:endParaRPr lang="en-US" dirty="0"/>
        </a:p>
      </dgm:t>
    </dgm:pt>
    <dgm:pt modelId="{A57B505F-EEEE-8840-9B1A-10A3A17C1E71}" type="parTrans" cxnId="{D7BB28A4-EB9B-AC48-B4FA-35DF2541E78E}">
      <dgm:prSet/>
      <dgm:spPr/>
    </dgm:pt>
    <dgm:pt modelId="{B00F7234-5F09-E44F-B455-04A43361D0D3}" type="sibTrans" cxnId="{D7BB28A4-EB9B-AC48-B4FA-35DF2541E78E}">
      <dgm:prSet/>
      <dgm:spPr/>
    </dgm:pt>
    <dgm:pt modelId="{5BFBC0BF-4494-3645-845C-537223B69E15}" type="pres">
      <dgm:prSet presAssocID="{31D01A05-8D91-4A3B-B0F2-8CC4A100B0D7}" presName="Name0" presStyleCnt="0">
        <dgm:presLayoutVars>
          <dgm:dir/>
          <dgm:animLvl val="lvl"/>
          <dgm:resizeHandles val="exact"/>
        </dgm:presLayoutVars>
      </dgm:prSet>
      <dgm:spPr/>
    </dgm:pt>
    <dgm:pt modelId="{6D40CAC0-A32C-6946-8439-DA2D1B6BEFB0}" type="pres">
      <dgm:prSet presAssocID="{D7A6A9A9-F808-4A85-A9D0-D5EB87187CF0}" presName="composite" presStyleCnt="0"/>
      <dgm:spPr/>
    </dgm:pt>
    <dgm:pt modelId="{D98604DA-E303-894D-9487-8FC70D01E634}" type="pres">
      <dgm:prSet presAssocID="{D7A6A9A9-F808-4A85-A9D0-D5EB87187CF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A61995E-F971-874C-8BEC-4E797C4B04BD}" type="pres">
      <dgm:prSet presAssocID="{D7A6A9A9-F808-4A85-A9D0-D5EB87187CF0}" presName="desTx" presStyleLbl="alignAccFollowNode1" presStyleIdx="0" presStyleCnt="3">
        <dgm:presLayoutVars>
          <dgm:bulletEnabled val="1"/>
        </dgm:presLayoutVars>
      </dgm:prSet>
      <dgm:spPr/>
    </dgm:pt>
    <dgm:pt modelId="{EC145C07-82BF-F543-A837-1B16063B5E77}" type="pres">
      <dgm:prSet presAssocID="{30E03E2C-933F-4F27-A01C-7799786D2EB7}" presName="space" presStyleCnt="0"/>
      <dgm:spPr/>
    </dgm:pt>
    <dgm:pt modelId="{F1E0F399-3A39-9A46-A777-E3202C11C980}" type="pres">
      <dgm:prSet presAssocID="{F5EF76F0-80A4-4120-BF00-235506D2A7CE}" presName="composite" presStyleCnt="0"/>
      <dgm:spPr/>
    </dgm:pt>
    <dgm:pt modelId="{9DF9274B-1D67-8D4D-911F-4B3A37C9948D}" type="pres">
      <dgm:prSet presAssocID="{F5EF76F0-80A4-4120-BF00-235506D2A7C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D840ACB-5713-984F-BBE1-B79B5212E13E}" type="pres">
      <dgm:prSet presAssocID="{F5EF76F0-80A4-4120-BF00-235506D2A7CE}" presName="desTx" presStyleLbl="alignAccFollowNode1" presStyleIdx="1" presStyleCnt="3">
        <dgm:presLayoutVars>
          <dgm:bulletEnabled val="1"/>
        </dgm:presLayoutVars>
      </dgm:prSet>
      <dgm:spPr/>
    </dgm:pt>
    <dgm:pt modelId="{7679BFBF-15DF-EE4C-ADBD-227E33A4BD71}" type="pres">
      <dgm:prSet presAssocID="{1AA11E8A-0807-4463-A017-1F71E46DEEF2}" presName="space" presStyleCnt="0"/>
      <dgm:spPr/>
    </dgm:pt>
    <dgm:pt modelId="{606211EF-8502-3C4C-9D81-09B4EE4CF6ED}" type="pres">
      <dgm:prSet presAssocID="{4437EA7E-EE2F-4555-A66E-FEB294F89DB3}" presName="composite" presStyleCnt="0"/>
      <dgm:spPr/>
    </dgm:pt>
    <dgm:pt modelId="{5B03C5EE-7797-5D42-9D72-F7E05D574061}" type="pres">
      <dgm:prSet presAssocID="{4437EA7E-EE2F-4555-A66E-FEB294F89DB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6322DA3-88ED-1E4D-A18E-C0A4CD60367C}" type="pres">
      <dgm:prSet presAssocID="{4437EA7E-EE2F-4555-A66E-FEB294F89DB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5F8D911-060B-9C40-A826-2918F8B023FE}" type="presOf" srcId="{94274408-9966-4E6D-B340-58875D5382F4}" destId="{9D840ACB-5713-984F-BBE1-B79B5212E13E}" srcOrd="0" destOrd="2" presId="urn:microsoft.com/office/officeart/2005/8/layout/hList1"/>
    <dgm:cxn modelId="{30DF381E-3E9F-A446-B68E-C93D5D8038E5}" type="presOf" srcId="{F5EF76F0-80A4-4120-BF00-235506D2A7CE}" destId="{9DF9274B-1D67-8D4D-911F-4B3A37C9948D}" srcOrd="0" destOrd="0" presId="urn:microsoft.com/office/officeart/2005/8/layout/hList1"/>
    <dgm:cxn modelId="{54026534-C288-BE4F-9F07-0E5BE8626AA9}" type="presOf" srcId="{F1A4302F-0008-43F8-880C-5FAD7FDFB3F1}" destId="{76322DA3-88ED-1E4D-A18E-C0A4CD60367C}" srcOrd="0" destOrd="0" presId="urn:microsoft.com/office/officeart/2005/8/layout/hList1"/>
    <dgm:cxn modelId="{2B20CF45-3100-4CE1-9118-BEE1F6E03503}" srcId="{31D01A05-8D91-4A3B-B0F2-8CC4A100B0D7}" destId="{F5EF76F0-80A4-4120-BF00-235506D2A7CE}" srcOrd="1" destOrd="0" parTransId="{24FE4FC9-2672-4857-97C3-03B794D5B0BE}" sibTransId="{1AA11E8A-0807-4463-A017-1F71E46DEEF2}"/>
    <dgm:cxn modelId="{70CEDE48-671E-DB47-820D-910EB2720C5B}" type="presOf" srcId="{C54C2861-8BE1-4111-A291-2B5CC4747EAF}" destId="{4A61995E-F971-874C-8BEC-4E797C4B04BD}" srcOrd="0" destOrd="2" presId="urn:microsoft.com/office/officeart/2005/8/layout/hList1"/>
    <dgm:cxn modelId="{9406D65B-DD6A-9044-B16C-E5060F1407E4}" type="presOf" srcId="{459499F1-F154-A24B-8A72-864D37A2713C}" destId="{76322DA3-88ED-1E4D-A18E-C0A4CD60367C}" srcOrd="0" destOrd="2" presId="urn:microsoft.com/office/officeart/2005/8/layout/hList1"/>
    <dgm:cxn modelId="{B0D3BD67-865C-46BD-8D17-BFDD4271371D}" srcId="{F5EF76F0-80A4-4120-BF00-235506D2A7CE}" destId="{94274408-9966-4E6D-B340-58875D5382F4}" srcOrd="2" destOrd="0" parTransId="{703BF3F6-CFB9-47C8-85B4-6EEF15CB873D}" sibTransId="{F699C137-1E3D-40F3-95E1-FF19B96EB972}"/>
    <dgm:cxn modelId="{66ACA46A-3956-854D-B47A-097F08141C06}" type="presOf" srcId="{AE4566BD-5B53-C54D-87AD-9EF21CB2F77B}" destId="{76322DA3-88ED-1E4D-A18E-C0A4CD60367C}" srcOrd="0" destOrd="1" presId="urn:microsoft.com/office/officeart/2005/8/layout/hList1"/>
    <dgm:cxn modelId="{A6B2B16C-3F5A-4CA4-B02C-643CE314DDB0}" srcId="{31D01A05-8D91-4A3B-B0F2-8CC4A100B0D7}" destId="{D7A6A9A9-F808-4A85-A9D0-D5EB87187CF0}" srcOrd="0" destOrd="0" parTransId="{F912DCFF-72CB-49D6-8B6E-D5ECA5ABFFFE}" sibTransId="{30E03E2C-933F-4F27-A01C-7799786D2EB7}"/>
    <dgm:cxn modelId="{53440280-421F-462A-A809-695E04ED6FAC}" srcId="{4437EA7E-EE2F-4555-A66E-FEB294F89DB3}" destId="{F1A4302F-0008-43F8-880C-5FAD7FDFB3F1}" srcOrd="0" destOrd="0" parTransId="{ED9C6B5F-E589-4467-AEEB-C79AC33CEB50}" sibTransId="{423E4D96-FE09-4AEF-B36D-CAB0BC91B580}"/>
    <dgm:cxn modelId="{E924BAA2-6BF3-C847-A9CA-D81725925FC8}" type="presOf" srcId="{C7A16025-A073-49EB-952A-7E7127E09444}" destId="{9D840ACB-5713-984F-BBE1-B79B5212E13E}" srcOrd="0" destOrd="0" presId="urn:microsoft.com/office/officeart/2005/8/layout/hList1"/>
    <dgm:cxn modelId="{D7BB28A4-EB9B-AC48-B4FA-35DF2541E78E}" srcId="{4437EA7E-EE2F-4555-A66E-FEB294F89DB3}" destId="{AE4566BD-5B53-C54D-87AD-9EF21CB2F77B}" srcOrd="1" destOrd="0" parTransId="{A57B505F-EEEE-8840-9B1A-10A3A17C1E71}" sibTransId="{B00F7234-5F09-E44F-B455-04A43361D0D3}"/>
    <dgm:cxn modelId="{D713EBA6-9F95-7242-A6B5-9D6BED7F22BC}" srcId="{D7A6A9A9-F808-4A85-A9D0-D5EB87187CF0}" destId="{9E457520-C275-AC4E-AF68-B8BFF9C30ADE}" srcOrd="1" destOrd="0" parTransId="{30E4E898-3796-CD4E-96EE-7EB34AFB444D}" sibTransId="{1AC9E847-CEA8-EC45-AD69-EF66A4E79436}"/>
    <dgm:cxn modelId="{676D23AB-FA0C-E444-B8A8-B0C12EDE1C99}" type="presOf" srcId="{44975CE7-1C59-4287-9DDF-CBA763A696A4}" destId="{4A61995E-F971-874C-8BEC-4E797C4B04BD}" srcOrd="0" destOrd="0" presId="urn:microsoft.com/office/officeart/2005/8/layout/hList1"/>
    <dgm:cxn modelId="{065D2CAD-B294-ED41-B73F-0842A2386114}" type="presOf" srcId="{4437EA7E-EE2F-4555-A66E-FEB294F89DB3}" destId="{5B03C5EE-7797-5D42-9D72-F7E05D574061}" srcOrd="0" destOrd="0" presId="urn:microsoft.com/office/officeart/2005/8/layout/hList1"/>
    <dgm:cxn modelId="{914686B1-EDDB-D449-8368-691E90270E00}" type="presOf" srcId="{F17D96DA-7393-FD41-87AB-F33FC72D739D}" destId="{9D840ACB-5713-984F-BBE1-B79B5212E13E}" srcOrd="0" destOrd="1" presId="urn:microsoft.com/office/officeart/2005/8/layout/hList1"/>
    <dgm:cxn modelId="{1BE0FDC4-43AB-4585-8171-19CC807BF642}" srcId="{F5EF76F0-80A4-4120-BF00-235506D2A7CE}" destId="{C7A16025-A073-49EB-952A-7E7127E09444}" srcOrd="0" destOrd="0" parTransId="{4319C5CB-7E9B-4A7A-99D1-D476A09AFA54}" sibTransId="{931EE775-BF15-4E37-B1FC-03038F19C388}"/>
    <dgm:cxn modelId="{FE9F3FC7-20E3-3B4B-A50C-E9E3E3D2752F}" srcId="{F5EF76F0-80A4-4120-BF00-235506D2A7CE}" destId="{F17D96DA-7393-FD41-87AB-F33FC72D739D}" srcOrd="1" destOrd="0" parTransId="{0A42C2F9-D3EF-A74B-9456-0953D7AC68BC}" sibTransId="{B6346A88-8459-CC4B-B209-A3B63845285B}"/>
    <dgm:cxn modelId="{BAF59BCA-E034-462B-B2C6-75FA18750E45}" srcId="{31D01A05-8D91-4A3B-B0F2-8CC4A100B0D7}" destId="{4437EA7E-EE2F-4555-A66E-FEB294F89DB3}" srcOrd="2" destOrd="0" parTransId="{88BA01BC-F953-4DB0-88B3-88A850E6A89C}" sibTransId="{A964AE30-387E-4EBF-BA5A-6C4A1D31601B}"/>
    <dgm:cxn modelId="{41BCF9CC-8D4D-4C04-BFC5-A1C7F0A2410C}" srcId="{D7A6A9A9-F808-4A85-A9D0-D5EB87187CF0}" destId="{C54C2861-8BE1-4111-A291-2B5CC4747EAF}" srcOrd="2" destOrd="0" parTransId="{118FE798-D21A-4BC1-BC2A-D13F0E93655D}" sibTransId="{9E6DF62C-2980-418D-A86E-DFBA40E6F4E0}"/>
    <dgm:cxn modelId="{6A4CE9CF-8BC7-A241-A4E7-A621A0F1D36C}" type="presOf" srcId="{31D01A05-8D91-4A3B-B0F2-8CC4A100B0D7}" destId="{5BFBC0BF-4494-3645-845C-537223B69E15}" srcOrd="0" destOrd="0" presId="urn:microsoft.com/office/officeart/2005/8/layout/hList1"/>
    <dgm:cxn modelId="{4B7B28D1-DBCB-744B-9E7E-C5AE1244A2BD}" type="presOf" srcId="{D7A6A9A9-F808-4A85-A9D0-D5EB87187CF0}" destId="{D98604DA-E303-894D-9487-8FC70D01E634}" srcOrd="0" destOrd="0" presId="urn:microsoft.com/office/officeart/2005/8/layout/hList1"/>
    <dgm:cxn modelId="{4E2E5AD9-9E27-4FA6-A3C1-F3C9504E0F95}" srcId="{D7A6A9A9-F808-4A85-A9D0-D5EB87187CF0}" destId="{44975CE7-1C59-4287-9DDF-CBA763A696A4}" srcOrd="0" destOrd="0" parTransId="{A5E30762-6AA5-4785-887C-9979405CC5B8}" sibTransId="{F0B1CC82-C1F6-4BC6-8AAF-97E7951F2319}"/>
    <dgm:cxn modelId="{4F00CDE3-6ABA-3142-BAD0-C2DA31E43ECE}" srcId="{4437EA7E-EE2F-4555-A66E-FEB294F89DB3}" destId="{459499F1-F154-A24B-8A72-864D37A2713C}" srcOrd="2" destOrd="0" parTransId="{557D1A43-118B-B148-8CC8-019419D223BD}" sibTransId="{8040B919-47B8-9844-8D34-25FB29D8F6D6}"/>
    <dgm:cxn modelId="{0CEA51ED-12D1-5C4D-A790-35BC7FECAD68}" type="presOf" srcId="{9E457520-C275-AC4E-AF68-B8BFF9C30ADE}" destId="{4A61995E-F971-874C-8BEC-4E797C4B04BD}" srcOrd="0" destOrd="1" presId="urn:microsoft.com/office/officeart/2005/8/layout/hList1"/>
    <dgm:cxn modelId="{66C09830-A576-1F41-B4EB-3505B9C1D259}" type="presParOf" srcId="{5BFBC0BF-4494-3645-845C-537223B69E15}" destId="{6D40CAC0-A32C-6946-8439-DA2D1B6BEFB0}" srcOrd="0" destOrd="0" presId="urn:microsoft.com/office/officeart/2005/8/layout/hList1"/>
    <dgm:cxn modelId="{85C7930A-E818-4046-BD62-6BBA4B98952F}" type="presParOf" srcId="{6D40CAC0-A32C-6946-8439-DA2D1B6BEFB0}" destId="{D98604DA-E303-894D-9487-8FC70D01E634}" srcOrd="0" destOrd="0" presId="urn:microsoft.com/office/officeart/2005/8/layout/hList1"/>
    <dgm:cxn modelId="{0576BB72-B057-3C4D-AC40-EC45CEBDC9C6}" type="presParOf" srcId="{6D40CAC0-A32C-6946-8439-DA2D1B6BEFB0}" destId="{4A61995E-F971-874C-8BEC-4E797C4B04BD}" srcOrd="1" destOrd="0" presId="urn:microsoft.com/office/officeart/2005/8/layout/hList1"/>
    <dgm:cxn modelId="{1B9C61ED-4657-8B4B-9183-126DABA43CF6}" type="presParOf" srcId="{5BFBC0BF-4494-3645-845C-537223B69E15}" destId="{EC145C07-82BF-F543-A837-1B16063B5E77}" srcOrd="1" destOrd="0" presId="urn:microsoft.com/office/officeart/2005/8/layout/hList1"/>
    <dgm:cxn modelId="{987AE273-542C-B346-A17F-2FDD7B73B346}" type="presParOf" srcId="{5BFBC0BF-4494-3645-845C-537223B69E15}" destId="{F1E0F399-3A39-9A46-A777-E3202C11C980}" srcOrd="2" destOrd="0" presId="urn:microsoft.com/office/officeart/2005/8/layout/hList1"/>
    <dgm:cxn modelId="{66B2505B-6FD0-9E4D-A9A0-D8F035FFE239}" type="presParOf" srcId="{F1E0F399-3A39-9A46-A777-E3202C11C980}" destId="{9DF9274B-1D67-8D4D-911F-4B3A37C9948D}" srcOrd="0" destOrd="0" presId="urn:microsoft.com/office/officeart/2005/8/layout/hList1"/>
    <dgm:cxn modelId="{3400F98E-04DA-B942-A568-75ACAB7D5DF9}" type="presParOf" srcId="{F1E0F399-3A39-9A46-A777-E3202C11C980}" destId="{9D840ACB-5713-984F-BBE1-B79B5212E13E}" srcOrd="1" destOrd="0" presId="urn:microsoft.com/office/officeart/2005/8/layout/hList1"/>
    <dgm:cxn modelId="{761A7C6A-EB97-F044-B715-44B5E40AB2E2}" type="presParOf" srcId="{5BFBC0BF-4494-3645-845C-537223B69E15}" destId="{7679BFBF-15DF-EE4C-ADBD-227E33A4BD71}" srcOrd="3" destOrd="0" presId="urn:microsoft.com/office/officeart/2005/8/layout/hList1"/>
    <dgm:cxn modelId="{E457B72C-F9A0-094A-90A8-9D7E6D624AC3}" type="presParOf" srcId="{5BFBC0BF-4494-3645-845C-537223B69E15}" destId="{606211EF-8502-3C4C-9D81-09B4EE4CF6ED}" srcOrd="4" destOrd="0" presId="urn:microsoft.com/office/officeart/2005/8/layout/hList1"/>
    <dgm:cxn modelId="{1E9B074D-23AE-E847-922D-205EE9215195}" type="presParOf" srcId="{606211EF-8502-3C4C-9D81-09B4EE4CF6ED}" destId="{5B03C5EE-7797-5D42-9D72-F7E05D574061}" srcOrd="0" destOrd="0" presId="urn:microsoft.com/office/officeart/2005/8/layout/hList1"/>
    <dgm:cxn modelId="{87E7616A-C1D1-604C-B2FF-428C482049E6}" type="presParOf" srcId="{606211EF-8502-3C4C-9D81-09B4EE4CF6ED}" destId="{76322DA3-88ED-1E4D-A18E-C0A4CD60367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604DA-E303-894D-9487-8FC70D01E634}">
      <dsp:nvSpPr>
        <dsp:cNvPr id="0" name=""/>
        <dsp:cNvSpPr/>
      </dsp:nvSpPr>
      <dsp:spPr>
        <a:xfrm>
          <a:off x="3143" y="201722"/>
          <a:ext cx="3064668" cy="12106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RNN Memory Dependency Model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</a:t>
          </a:r>
          <a:r>
            <a:rPr lang="en-US" altLang="zh-CN" sz="1800" kern="1200" dirty="0"/>
            <a:t>1</a:t>
          </a:r>
          <a:r>
            <a:rPr lang="en-US" sz="1800" kern="1200" dirty="0"/>
            <a:t>-</a:t>
          </a:r>
          <a:r>
            <a:rPr lang="en-US" altLang="zh-CN" sz="1800" kern="1200" dirty="0"/>
            <a:t>2</a:t>
          </a:r>
          <a:r>
            <a:rPr lang="en-US" sz="1800" kern="1200" dirty="0"/>
            <a:t> weeks): </a:t>
          </a:r>
        </a:p>
      </dsp:txBody>
      <dsp:txXfrm>
        <a:off x="3143" y="201722"/>
        <a:ext cx="3064668" cy="1210668"/>
      </dsp:txXfrm>
    </dsp:sp>
    <dsp:sp modelId="{4A61995E-F971-874C-8BEC-4E797C4B04BD}">
      <dsp:nvSpPr>
        <dsp:cNvPr id="0" name=""/>
        <dsp:cNvSpPr/>
      </dsp:nvSpPr>
      <dsp:spPr>
        <a:xfrm>
          <a:off x="3143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We firstly design a RNN model to predict memory dependency for a give program.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T</a:t>
          </a:r>
          <a:r>
            <a:rPr lang="en-US" sz="1800" kern="1200" dirty="0"/>
            <a:t>raining and </a:t>
          </a:r>
          <a:r>
            <a:rPr lang="en-US" altLang="zh-CN" sz="1800" kern="1200" dirty="0"/>
            <a:t>validation</a:t>
          </a:r>
          <a:r>
            <a:rPr lang="zh-CN" altLang="en-US" sz="1800" kern="1200" dirty="0"/>
            <a:t> </a:t>
          </a:r>
          <a:r>
            <a:rPr lang="en-US" sz="1800" kern="1200" dirty="0"/>
            <a:t>data comes from the traces of SPEC 2017. </a:t>
          </a:r>
        </a:p>
      </dsp:txBody>
      <dsp:txXfrm>
        <a:off x="3143" y="1412390"/>
        <a:ext cx="3064668" cy="2556967"/>
      </dsp:txXfrm>
    </dsp:sp>
    <dsp:sp modelId="{9DF9274B-1D67-8D4D-911F-4B3A37C9948D}">
      <dsp:nvSpPr>
        <dsp:cNvPr id="0" name=""/>
        <dsp:cNvSpPr/>
      </dsp:nvSpPr>
      <dsp:spPr>
        <a:xfrm>
          <a:off x="3496865" y="201722"/>
          <a:ext cx="3064668" cy="1210668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2700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RNN Model Analysis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(1 week): </a:t>
          </a:r>
        </a:p>
      </dsp:txBody>
      <dsp:txXfrm>
        <a:off x="3496865" y="201722"/>
        <a:ext cx="3064668" cy="1210668"/>
      </dsp:txXfrm>
    </dsp:sp>
    <dsp:sp modelId="{9D840ACB-5713-984F-BBE1-B79B5212E13E}">
      <dsp:nvSpPr>
        <dsp:cNvPr id="0" name=""/>
        <dsp:cNvSpPr/>
      </dsp:nvSpPr>
      <dsp:spPr>
        <a:xfrm>
          <a:off x="3496865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Gain insights from visualizations and understand why model performs well.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Would be</a:t>
          </a:r>
          <a:r>
            <a:rPr lang="zh-CN" sz="1800" kern="1200" dirty="0"/>
            <a:t> </a:t>
          </a:r>
          <a:r>
            <a:rPr lang="en-US" sz="1800" kern="1200" dirty="0"/>
            <a:t>helpful to remove redundancy from our model and prepare us for the next step.</a:t>
          </a:r>
        </a:p>
      </dsp:txBody>
      <dsp:txXfrm>
        <a:off x="3496865" y="1412390"/>
        <a:ext cx="3064668" cy="2556967"/>
      </dsp:txXfrm>
    </dsp:sp>
    <dsp:sp modelId="{5B03C5EE-7797-5D42-9D72-F7E05D574061}">
      <dsp:nvSpPr>
        <dsp:cNvPr id="0" name=""/>
        <dsp:cNvSpPr/>
      </dsp:nvSpPr>
      <dsp:spPr>
        <a:xfrm>
          <a:off x="6990588" y="201722"/>
          <a:ext cx="3064668" cy="1210668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2700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Practical Model for Hardware Implementation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(2-3 weeks)</a:t>
          </a:r>
        </a:p>
      </dsp:txBody>
      <dsp:txXfrm>
        <a:off x="6990588" y="201722"/>
        <a:ext cx="3064668" cy="1210668"/>
      </dsp:txXfrm>
    </dsp:sp>
    <dsp:sp modelId="{76322DA3-88ED-1E4D-A18E-C0A4CD60367C}">
      <dsp:nvSpPr>
        <dsp:cNvPr id="0" name=""/>
        <dsp:cNvSpPr/>
      </dsp:nvSpPr>
      <dsp:spPr>
        <a:xfrm>
          <a:off x="6990588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Simplified the previous proposed RNN model and implement on </a:t>
          </a:r>
          <a:r>
            <a:rPr lang="en-US" sz="1800" kern="1200" dirty="0" err="1"/>
            <a:t>MacSim</a:t>
          </a:r>
          <a:r>
            <a:rPr lang="zh-CN" altLang="en-US" sz="1800" kern="1200" dirty="0"/>
            <a:t> </a:t>
          </a:r>
          <a:r>
            <a:rPr lang="en-US" altLang="zh-CN" sz="1800" kern="1200" dirty="0"/>
            <a:t>or</a:t>
          </a:r>
          <a:r>
            <a:rPr lang="zh-CN" altLang="en-US" sz="1800" kern="1200" dirty="0"/>
            <a:t> </a:t>
          </a:r>
          <a:r>
            <a:rPr lang="en-US" altLang="zh-CN" sz="1800" kern="1200" dirty="0"/>
            <a:t>Gem5</a:t>
          </a:r>
          <a:r>
            <a:rPr lang="en-US" sz="1800" kern="1200" dirty="0"/>
            <a:t>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Evaluate the result</a:t>
          </a:r>
          <a:r>
            <a:rPr lang="zh-CN" altLang="en-US" sz="1800" kern="1200" dirty="0"/>
            <a:t> </a:t>
          </a:r>
          <a:r>
            <a:rPr lang="en-US" altLang="zh-CN" sz="1800" kern="1200" dirty="0"/>
            <a:t>and</a:t>
          </a:r>
          <a:r>
            <a:rPr lang="zh-CN" altLang="en-US" sz="1800" kern="1200" dirty="0"/>
            <a:t> </a:t>
          </a:r>
          <a:r>
            <a:rPr lang="en-US" altLang="zh-CN" sz="1800" kern="1200" dirty="0"/>
            <a:t>write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the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paper</a:t>
          </a:r>
          <a:endParaRPr lang="en-US" sz="1800" kern="1200" dirty="0"/>
        </a:p>
      </dsp:txBody>
      <dsp:txXfrm>
        <a:off x="6990588" y="1412390"/>
        <a:ext cx="3064668" cy="2556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3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3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3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4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EACF533-26F3-064A-A93F-8F02FFC49F4C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5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7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5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320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7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1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3/28/21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2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EACF533-26F3-064A-A93F-8F02FFC49F4C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6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26B6A-098C-0A41-9674-65AFBF003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US" altLang="zh-CN" sz="8900" b="1" dirty="0"/>
              <a:t>CS7290</a:t>
            </a:r>
            <a:r>
              <a:rPr lang="zh-CN" altLang="en-US" sz="8900" b="1" dirty="0"/>
              <a:t> </a:t>
            </a:r>
            <a:r>
              <a:rPr lang="en-US" altLang="zh-CN" sz="8900" b="1" dirty="0"/>
              <a:t>Project</a:t>
            </a:r>
            <a:br>
              <a:rPr lang="en-US" altLang="zh-CN" sz="8900" dirty="0"/>
            </a:br>
            <a:r>
              <a:rPr lang="en-US" altLang="zh-CN" sz="8900" dirty="0"/>
              <a:t>Load/Store</a:t>
            </a:r>
            <a:r>
              <a:rPr lang="zh-CN" altLang="en-US" sz="8900" dirty="0"/>
              <a:t> </a:t>
            </a:r>
            <a:r>
              <a:rPr lang="en-US" altLang="zh-CN" sz="8900" dirty="0"/>
              <a:t>dependency</a:t>
            </a:r>
            <a:r>
              <a:rPr lang="zh-CN" altLang="en-US" sz="8900" dirty="0"/>
              <a:t> </a:t>
            </a:r>
            <a:r>
              <a:rPr lang="en-US" altLang="zh-CN" sz="8900" dirty="0"/>
              <a:t>prediction</a:t>
            </a:r>
            <a:endParaRPr lang="en-US" sz="8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81B6F-7E37-0448-A30E-D1AE201DD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913336"/>
            <a:ext cx="7891272" cy="1069848"/>
          </a:xfrm>
        </p:spPr>
        <p:txBody>
          <a:bodyPr>
            <a:noAutofit/>
          </a:bodyPr>
          <a:lstStyle/>
          <a:p>
            <a:endParaRPr lang="en-US" altLang="zh-CN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Mentor: </a:t>
            </a:r>
            <a:r>
              <a:rPr lang="en-US" sz="2400" dirty="0" err="1">
                <a:solidFill>
                  <a:srgbClr val="000000"/>
                </a:solidFill>
              </a:rPr>
              <a:t>Pranith</a:t>
            </a:r>
            <a:r>
              <a:rPr lang="en-US" sz="2400" dirty="0">
                <a:solidFill>
                  <a:srgbClr val="000000"/>
                </a:solidFill>
              </a:rPr>
              <a:t> Kumar</a:t>
            </a:r>
            <a:endParaRPr lang="en-US" altLang="zh-CN" sz="2400" dirty="0">
              <a:solidFill>
                <a:srgbClr val="000000"/>
              </a:solidFill>
            </a:endParaRPr>
          </a:p>
          <a:p>
            <a:r>
              <a:rPr lang="en-US" altLang="zh-CN" sz="2400" dirty="0">
                <a:solidFill>
                  <a:srgbClr val="000000"/>
                </a:solidFill>
              </a:rPr>
              <a:t>Students: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Kanghong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Yan,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Hanning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Chen,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Jiong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Feng</a:t>
            </a:r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1979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9186B-7145-6A41-B531-B418FC90A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49" y="801857"/>
            <a:ext cx="3128889" cy="5092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Instruction</a:t>
            </a:r>
            <a:r>
              <a:rPr lang="zh-CN" altLang="en-US" sz="2000" dirty="0"/>
              <a:t> </a:t>
            </a:r>
            <a:r>
              <a:rPr lang="en-US" altLang="zh-CN" sz="2000" dirty="0"/>
              <a:t>Window:</a:t>
            </a:r>
          </a:p>
          <a:p>
            <a:pPr marL="0" indent="0">
              <a:buNone/>
            </a:pPr>
            <a:r>
              <a:rPr lang="en-US" altLang="zh-CN" sz="2000" dirty="0"/>
              <a:t>PC</a:t>
            </a:r>
            <a:r>
              <a:rPr lang="zh-CN" altLang="en-US" sz="2000" dirty="0"/>
              <a:t>          </a:t>
            </a:r>
            <a:r>
              <a:rPr lang="en-US" altLang="zh-CN" sz="2000" dirty="0"/>
              <a:t>INST</a:t>
            </a:r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ADD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R3</a:t>
            </a:r>
          </a:p>
          <a:p>
            <a:pPr marL="0" indent="0"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</a:p>
          <a:p>
            <a:pPr marL="0" indent="0">
              <a:buNone/>
            </a:pPr>
            <a:r>
              <a:rPr lang="en-US" altLang="zh-CN" sz="2000" dirty="0"/>
              <a:t>5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</a:p>
          <a:p>
            <a:pPr marL="0" indent="0">
              <a:buNone/>
            </a:pPr>
            <a:r>
              <a:rPr lang="en-US" altLang="zh-CN" sz="2000" dirty="0"/>
              <a:t>6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SUB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R3</a:t>
            </a:r>
          </a:p>
          <a:p>
            <a:pPr marL="0" indent="0">
              <a:buNone/>
            </a:pPr>
            <a:r>
              <a:rPr lang="en-US" altLang="zh-CN" sz="2000" dirty="0"/>
              <a:t>7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r>
              <a:rPr lang="en-US" altLang="zh-CN" sz="2000" dirty="0"/>
              <a:t>8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</a:p>
          <a:p>
            <a:pPr marL="0" indent="0">
              <a:buNone/>
            </a:pPr>
            <a:r>
              <a:rPr lang="en-US" altLang="zh-CN" sz="2000" dirty="0"/>
              <a:t>9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140CB3-8240-994F-B865-03FE6B8B2F4C}"/>
              </a:ext>
            </a:extLst>
          </p:cNvPr>
          <p:cNvSpPr txBox="1">
            <a:spLocks/>
          </p:cNvSpPr>
          <p:nvPr/>
        </p:nvSpPr>
        <p:spPr>
          <a:xfrm>
            <a:off x="3309428" y="1244709"/>
            <a:ext cx="3764277" cy="2029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Model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input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plan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Unified</a:t>
            </a:r>
            <a:r>
              <a:rPr lang="zh-CN" altLang="en-US" sz="1800" dirty="0"/>
              <a:t> </a:t>
            </a:r>
            <a:r>
              <a:rPr lang="en-US" altLang="zh-CN" sz="1800" dirty="0"/>
              <a:t>memory</a:t>
            </a:r>
            <a:r>
              <a:rPr lang="zh-CN" altLang="en-US" sz="1800" dirty="0"/>
              <a:t> </a:t>
            </a:r>
            <a:r>
              <a:rPr lang="en-US" altLang="zh-CN" sz="1800" dirty="0"/>
              <a:t>access</a:t>
            </a:r>
            <a:r>
              <a:rPr lang="zh-CN" altLang="en-US" sz="1800" dirty="0"/>
              <a:t> </a:t>
            </a:r>
            <a:r>
              <a:rPr lang="en-US" altLang="zh-CN" sz="1800" dirty="0"/>
              <a:t>vector: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[1</a:t>
            </a:r>
            <a:r>
              <a:rPr lang="zh-CN" altLang="en-US" sz="1800" dirty="0"/>
              <a:t> </a:t>
            </a:r>
            <a:r>
              <a:rPr lang="en-US" altLang="zh-CN" sz="1800" dirty="0"/>
              <a:t>3</a:t>
            </a:r>
            <a:r>
              <a:rPr lang="zh-CN" altLang="en-US" sz="1800" dirty="0"/>
              <a:t> </a:t>
            </a:r>
            <a:r>
              <a:rPr lang="en-US" altLang="zh-CN" sz="1800" dirty="0"/>
              <a:t>4</a:t>
            </a:r>
            <a:r>
              <a:rPr lang="zh-CN" altLang="en-US" sz="1800" dirty="0"/>
              <a:t> </a:t>
            </a:r>
            <a:r>
              <a:rPr lang="en-US" altLang="zh-CN" sz="1800" dirty="0"/>
              <a:t>5</a:t>
            </a:r>
            <a:r>
              <a:rPr lang="zh-CN" altLang="en-US" sz="1800" dirty="0"/>
              <a:t> </a:t>
            </a:r>
            <a:r>
              <a:rPr lang="en-US" altLang="zh-CN" sz="1800" dirty="0"/>
              <a:t>7</a:t>
            </a:r>
            <a:r>
              <a:rPr lang="zh-CN" altLang="en-US" sz="1800" dirty="0"/>
              <a:t> </a:t>
            </a:r>
            <a:r>
              <a:rPr lang="en-US" altLang="zh-CN" sz="1800" dirty="0"/>
              <a:t>8</a:t>
            </a:r>
            <a:r>
              <a:rPr lang="zh-CN" altLang="en-US" sz="1800" dirty="0"/>
              <a:t> </a:t>
            </a:r>
            <a:r>
              <a:rPr lang="en-US" altLang="zh-CN" sz="1800" dirty="0"/>
              <a:t>9]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6D5E16-75E6-5C4F-A723-0FF472CCFCBA}"/>
              </a:ext>
            </a:extLst>
          </p:cNvPr>
          <p:cNvSpPr txBox="1">
            <a:spLocks/>
          </p:cNvSpPr>
          <p:nvPr/>
        </p:nvSpPr>
        <p:spPr>
          <a:xfrm>
            <a:off x="7399606" y="1069145"/>
            <a:ext cx="4671645" cy="4825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Model’s</a:t>
            </a:r>
            <a:r>
              <a:rPr lang="zh-CN" altLang="en-US" sz="1800" dirty="0"/>
              <a:t> </a:t>
            </a:r>
            <a:r>
              <a:rPr lang="en-US" altLang="zh-CN" sz="1800" dirty="0"/>
              <a:t>target/label</a:t>
            </a:r>
            <a:r>
              <a:rPr lang="zh-CN" altLang="en-US" sz="1800" dirty="0"/>
              <a:t> </a:t>
            </a:r>
            <a:r>
              <a:rPr lang="en-US" altLang="zh-CN" sz="1800" dirty="0"/>
              <a:t>represents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dependency</a:t>
            </a:r>
            <a:r>
              <a:rPr lang="zh-CN" altLang="en-US" sz="1800" dirty="0"/>
              <a:t> </a:t>
            </a:r>
            <a:r>
              <a:rPr lang="en-US" altLang="zh-CN" sz="1800" dirty="0" err="1"/>
              <a:t>w.r.t.</a:t>
            </a:r>
            <a:r>
              <a:rPr lang="zh-CN" altLang="en-US" sz="1800" dirty="0"/>
              <a:t> </a:t>
            </a:r>
            <a:r>
              <a:rPr lang="en-US" altLang="zh-CN" sz="1800" dirty="0"/>
              <a:t>latest</a:t>
            </a:r>
            <a:r>
              <a:rPr lang="zh-CN" altLang="en-US" sz="1800" dirty="0"/>
              <a:t>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current</a:t>
            </a:r>
            <a:r>
              <a:rPr lang="zh-CN" altLang="en-US" sz="1800" dirty="0"/>
              <a:t> </a:t>
            </a:r>
            <a:r>
              <a:rPr lang="en-US" altLang="zh-CN" sz="1800" dirty="0"/>
              <a:t>instruction</a:t>
            </a:r>
            <a:r>
              <a:rPr lang="zh-CN" altLang="en-US" sz="1800" dirty="0"/>
              <a:t> </a:t>
            </a:r>
            <a:r>
              <a:rPr lang="en-US" altLang="zh-CN" sz="1800" dirty="0"/>
              <a:t>window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Model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output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plan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A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/>
              <a:t>[chosen]</a:t>
            </a:r>
          </a:p>
          <a:p>
            <a:pPr marL="0" indent="0">
              <a:buNone/>
            </a:pPr>
            <a:r>
              <a:rPr lang="en-US" altLang="zh-CN" sz="1800" dirty="0"/>
              <a:t>Same</a:t>
            </a:r>
            <a:r>
              <a:rPr lang="zh-CN" altLang="en-US" sz="1800" dirty="0"/>
              <a:t> </a:t>
            </a:r>
            <a:r>
              <a:rPr lang="en-US" altLang="zh-CN" sz="1800" dirty="0"/>
              <a:t>size</a:t>
            </a:r>
            <a:r>
              <a:rPr lang="zh-CN" altLang="en-US" sz="1800" dirty="0"/>
              <a:t> </a:t>
            </a:r>
            <a:r>
              <a:rPr lang="en-US" altLang="zh-CN" sz="1800" dirty="0"/>
              <a:t>as</a:t>
            </a:r>
            <a:r>
              <a:rPr lang="zh-CN" altLang="en-US" sz="1800" dirty="0"/>
              <a:t> </a:t>
            </a:r>
            <a:r>
              <a:rPr lang="en-US" altLang="zh-CN" sz="1800" dirty="0"/>
              <a:t>instruction</a:t>
            </a:r>
            <a:r>
              <a:rPr lang="zh-CN" altLang="en-US" sz="1800" dirty="0"/>
              <a:t> </a:t>
            </a:r>
            <a:r>
              <a:rPr lang="en-US" altLang="zh-CN" sz="1800" dirty="0"/>
              <a:t>window</a:t>
            </a:r>
            <a:r>
              <a:rPr lang="zh-CN" altLang="en-US" sz="1800" dirty="0"/>
              <a:t> 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7030A0"/>
                </a:solidFill>
              </a:rPr>
              <a:t>dependency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 err="1">
                <a:solidFill>
                  <a:srgbClr val="7030A0"/>
                </a:solidFill>
              </a:rPr>
              <a:t>w.r.t.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PC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9,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aka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the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last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load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in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IW</a:t>
            </a:r>
            <a:r>
              <a:rPr lang="en-US" altLang="zh-CN" sz="1800" dirty="0"/>
              <a:t>):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[0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D40E30-A49B-4544-B2D9-418D0CEC3BD5}"/>
              </a:ext>
            </a:extLst>
          </p:cNvPr>
          <p:cNvCxnSpPr/>
          <p:nvPr/>
        </p:nvCxnSpPr>
        <p:spPr>
          <a:xfrm>
            <a:off x="7079567" y="801856"/>
            <a:ext cx="0" cy="50925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935B25-789B-154A-8979-55F471940BEA}"/>
              </a:ext>
            </a:extLst>
          </p:cNvPr>
          <p:cNvCxnSpPr/>
          <p:nvPr/>
        </p:nvCxnSpPr>
        <p:spPr>
          <a:xfrm>
            <a:off x="2943665" y="673946"/>
            <a:ext cx="0" cy="50925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02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17804-B2AD-2047-BAD7-A2083E937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648A5-EFDA-594A-ACE1-3283F305D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The advances in core performance have outpaced the advances in memory subsystem performance over the previous decade. </a:t>
            </a:r>
          </a:p>
          <a:p>
            <a:endParaRPr lang="en-US" sz="2400" dirty="0"/>
          </a:p>
          <a:p>
            <a:pPr lvl="0"/>
            <a:r>
              <a:rPr lang="en-US" sz="2400" dirty="0"/>
              <a:t>Avoiding</a:t>
            </a:r>
            <a:r>
              <a:rPr lang="zh-CN" altLang="en-US" sz="2400" dirty="0"/>
              <a:t> </a:t>
            </a:r>
            <a:r>
              <a:rPr lang="en-US" sz="2400" dirty="0"/>
              <a:t>the processor to be stalled by the memory subsystem</a:t>
            </a:r>
            <a:r>
              <a:rPr lang="zh-CN" altLang="en-US" sz="2400" dirty="0"/>
              <a:t> </a:t>
            </a:r>
            <a:r>
              <a:rPr lang="en-US" sz="2400" dirty="0"/>
              <a:t>contributes</a:t>
            </a:r>
            <a:r>
              <a:rPr lang="zh-CN" altLang="en-US" sz="2400" dirty="0"/>
              <a:t> </a:t>
            </a:r>
            <a:r>
              <a:rPr lang="en-US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lot</a:t>
            </a:r>
            <a:r>
              <a:rPr lang="zh-CN" altLang="en-US" sz="2400" dirty="0"/>
              <a:t> </a:t>
            </a:r>
            <a:r>
              <a:rPr lang="en-US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performance</a:t>
            </a:r>
            <a:r>
              <a:rPr lang="zh-CN" altLang="en-US" sz="2400" dirty="0"/>
              <a:t> </a:t>
            </a:r>
            <a:r>
              <a:rPr lang="en-US" sz="2400" dirty="0"/>
              <a:t>in</a:t>
            </a:r>
            <a:r>
              <a:rPr lang="zh-CN" altLang="en-US" sz="2400" dirty="0"/>
              <a:t> </a:t>
            </a:r>
            <a:r>
              <a:rPr lang="en-US" sz="2400" dirty="0"/>
              <a:t>overall. </a:t>
            </a:r>
          </a:p>
          <a:p>
            <a:pPr marL="0" lv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Modern</a:t>
            </a:r>
            <a:r>
              <a:rPr lang="zh-CN" altLang="en-US" sz="2400" dirty="0"/>
              <a:t> </a:t>
            </a:r>
            <a:r>
              <a:rPr lang="en-US" sz="2400" dirty="0"/>
              <a:t>processor speculatively issues multiple independent memory accesses to improve</a:t>
            </a:r>
            <a:r>
              <a:rPr lang="zh-CN" altLang="en-US" sz="2400" dirty="0"/>
              <a:t> </a:t>
            </a:r>
            <a:r>
              <a:rPr lang="en-US" sz="2400" dirty="0"/>
              <a:t>memory</a:t>
            </a:r>
            <a:r>
              <a:rPr lang="zh-CN" altLang="en-US" sz="2400" dirty="0"/>
              <a:t> </a:t>
            </a:r>
            <a:r>
              <a:rPr lang="en-US" sz="2400" dirty="0"/>
              <a:t>level</a:t>
            </a:r>
            <a:r>
              <a:rPr lang="zh-CN" altLang="en-US" sz="2400" dirty="0"/>
              <a:t> </a:t>
            </a:r>
            <a:r>
              <a:rPr lang="en-US" sz="2400" dirty="0"/>
              <a:t>parallelism</a:t>
            </a:r>
            <a:r>
              <a:rPr lang="zh-CN" altLang="en-US" sz="2400" dirty="0"/>
              <a:t> </a:t>
            </a:r>
            <a:r>
              <a:rPr lang="en-US" sz="2400" dirty="0"/>
              <a:t>(MLP)</a:t>
            </a:r>
            <a:r>
              <a:rPr lang="zh-CN" altLang="en-US" sz="2400" dirty="0"/>
              <a:t> </a:t>
            </a:r>
            <a:r>
              <a:rPr lang="en-US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mitigate</a:t>
            </a:r>
            <a:r>
              <a:rPr lang="zh-CN" altLang="en-US" sz="2400" dirty="0"/>
              <a:t> </a:t>
            </a:r>
            <a:r>
              <a:rPr lang="en-US" sz="2400" dirty="0"/>
              <a:t>stalls</a:t>
            </a:r>
            <a:r>
              <a:rPr lang="zh-CN" altLang="en-US" sz="2400" dirty="0"/>
              <a:t> </a:t>
            </a:r>
            <a:r>
              <a:rPr lang="en-US" sz="2400" dirty="0"/>
              <a:t>effect</a:t>
            </a:r>
            <a:r>
              <a:rPr lang="zh-CN" altLang="en-US" sz="2400" dirty="0"/>
              <a:t> </a:t>
            </a:r>
            <a:r>
              <a:rPr lang="en-US" sz="2400" dirty="0"/>
              <a:t>from</a:t>
            </a:r>
            <a:r>
              <a:rPr lang="zh-CN" altLang="en-US" sz="2400" dirty="0"/>
              <a:t> </a:t>
            </a:r>
            <a:r>
              <a:rPr lang="en-US" sz="2400" dirty="0"/>
              <a:t>the</a:t>
            </a:r>
            <a:r>
              <a:rPr lang="zh-CN" altLang="en-US" sz="2400" dirty="0"/>
              <a:t> </a:t>
            </a:r>
            <a:r>
              <a:rPr lang="en-US" sz="2400" dirty="0"/>
              <a:t>memory</a:t>
            </a:r>
            <a:r>
              <a:rPr lang="zh-CN" altLang="en-US" sz="2400" dirty="0"/>
              <a:t> </a:t>
            </a:r>
            <a:r>
              <a:rPr lang="en-US" sz="2400" dirty="0"/>
              <a:t>delay.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88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17804-B2AD-2047-BAD7-A2083E937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648A5-EFDA-594A-ACE1-3283F305D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Speculative</a:t>
            </a:r>
            <a:r>
              <a:rPr lang="zh-CN" altLang="en-US" sz="2400" dirty="0"/>
              <a:t> </a:t>
            </a:r>
            <a:r>
              <a:rPr lang="en-US" altLang="zh-CN" sz="2400" dirty="0"/>
              <a:t>problem:</a:t>
            </a:r>
            <a:r>
              <a:rPr lang="zh-CN" altLang="en-US" sz="2400" dirty="0"/>
              <a:t> </a:t>
            </a:r>
            <a:r>
              <a:rPr lang="en-US" altLang="zh-CN" sz="2400" dirty="0"/>
              <a:t>d</a:t>
            </a:r>
            <a:r>
              <a:rPr lang="en-US" sz="2400" dirty="0"/>
              <a:t>ependent memory instructions, store-load dependencies</a:t>
            </a:r>
            <a:r>
              <a:rPr lang="zh-CN" altLang="en-US" sz="2400" dirty="0"/>
              <a:t> </a:t>
            </a:r>
            <a:r>
              <a:rPr lang="en-US" sz="2400" dirty="0"/>
              <a:t>causing RAW hazard, need to be serialized </a:t>
            </a:r>
          </a:p>
          <a:p>
            <a:pPr lvl="1"/>
            <a:r>
              <a:rPr lang="en-US" altLang="zh-CN" sz="2200" dirty="0"/>
              <a:t>Causes</a:t>
            </a:r>
            <a:r>
              <a:rPr lang="zh-CN" altLang="en-US" sz="2200" dirty="0"/>
              <a:t> </a:t>
            </a:r>
            <a:r>
              <a:rPr lang="en-US" altLang="zh-CN" sz="2200" dirty="0"/>
              <a:t>pipeline</a:t>
            </a:r>
            <a:r>
              <a:rPr lang="zh-CN" altLang="en-US" sz="2200" dirty="0"/>
              <a:t> </a:t>
            </a:r>
            <a:r>
              <a:rPr lang="en-US" sz="2200" dirty="0"/>
              <a:t>flushing when they are speculatively executed. </a:t>
            </a:r>
          </a:p>
          <a:p>
            <a:endParaRPr lang="en-US" sz="2400" dirty="0"/>
          </a:p>
          <a:p>
            <a:r>
              <a:rPr lang="en-US" sz="2400" dirty="0"/>
              <a:t>This dependency can be dynamic based on the memory access pattern in a program. Detecting and predicting this dependency accurately helps avoid the pipeline flush overhead.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221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6CFDE-26D6-9E4F-880F-CEAA7B10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idea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72460-E66B-1248-90E1-6FAA2DC50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4256594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Utilize</a:t>
            </a:r>
            <a:r>
              <a:rPr lang="zh-CN" altLang="en-US" sz="2400" dirty="0"/>
              <a:t> </a:t>
            </a:r>
            <a:r>
              <a:rPr lang="en-US" sz="2400" dirty="0"/>
              <a:t>machine learning methodology to </a:t>
            </a:r>
            <a:r>
              <a:rPr lang="en-US" altLang="zh-CN" sz="2400" dirty="0"/>
              <a:t>gain</a:t>
            </a:r>
            <a:r>
              <a:rPr lang="zh-CN" altLang="en-US" sz="2400" dirty="0"/>
              <a:t> </a:t>
            </a:r>
            <a:r>
              <a:rPr lang="en-US" altLang="zh-CN" sz="2400" dirty="0"/>
              <a:t>insights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find</a:t>
            </a:r>
            <a:r>
              <a:rPr lang="zh-CN" altLang="en-US" sz="2400" dirty="0"/>
              <a:t> </a:t>
            </a:r>
            <a:r>
              <a:rPr lang="en-US" altLang="zh-CN" sz="2400" dirty="0"/>
              <a:t>solution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load/store</a:t>
            </a:r>
            <a:r>
              <a:rPr lang="zh-CN" altLang="en-US" sz="2400" dirty="0"/>
              <a:t> </a:t>
            </a:r>
            <a:r>
              <a:rPr lang="en-US" altLang="zh-CN" sz="2400" dirty="0"/>
              <a:t>dependency</a:t>
            </a:r>
            <a:r>
              <a:rPr lang="zh-CN" altLang="en-US" sz="2400" dirty="0"/>
              <a:t> </a:t>
            </a:r>
            <a:r>
              <a:rPr lang="en-US" altLang="zh-CN" sz="2400" dirty="0"/>
              <a:t>problem</a:t>
            </a:r>
          </a:p>
          <a:p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access</a:t>
            </a:r>
            <a:r>
              <a:rPr lang="zh-CN" altLang="en-US" sz="2400" dirty="0"/>
              <a:t> </a:t>
            </a:r>
            <a:r>
              <a:rPr lang="en-US" altLang="zh-CN" sz="2400" dirty="0"/>
              <a:t>streams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viewed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sequence</a:t>
            </a:r>
          </a:p>
          <a:p>
            <a:pPr lvl="1"/>
            <a:r>
              <a:rPr lang="en-US" altLang="zh-CN" sz="2200" dirty="0"/>
              <a:t>Try</a:t>
            </a:r>
            <a:r>
              <a:rPr lang="zh-CN" altLang="en-US" sz="2200" dirty="0"/>
              <a:t> </a:t>
            </a:r>
            <a:r>
              <a:rPr lang="en-US" altLang="zh-CN" sz="2200" dirty="0"/>
              <a:t>recurrent</a:t>
            </a:r>
            <a:r>
              <a:rPr lang="zh-CN" altLang="en-US" sz="2200" dirty="0"/>
              <a:t> </a:t>
            </a:r>
            <a:r>
              <a:rPr lang="en-US" altLang="zh-CN" sz="2200" dirty="0"/>
              <a:t>neural</a:t>
            </a:r>
            <a:r>
              <a:rPr lang="zh-CN" altLang="en-US" sz="2200" dirty="0"/>
              <a:t> </a:t>
            </a:r>
            <a:r>
              <a:rPr lang="en-US" altLang="zh-CN" sz="2200" dirty="0"/>
              <a:t>network/</a:t>
            </a:r>
            <a:r>
              <a:rPr lang="en-US" altLang="zh-CN" sz="2200" dirty="0" err="1"/>
              <a:t>transfomer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solve</a:t>
            </a:r>
            <a:r>
              <a:rPr lang="zh-CN" altLang="en-US" sz="2200" dirty="0"/>
              <a:t> </a:t>
            </a:r>
            <a:r>
              <a:rPr lang="en-US" altLang="zh-CN" sz="2200" dirty="0"/>
              <a:t>this</a:t>
            </a:r>
            <a:r>
              <a:rPr lang="zh-CN" altLang="en-US" sz="2200" dirty="0"/>
              <a:t> </a:t>
            </a:r>
            <a:r>
              <a:rPr lang="en-US" altLang="zh-CN" sz="2200" dirty="0"/>
              <a:t>problem</a:t>
            </a:r>
          </a:p>
          <a:p>
            <a:r>
              <a:rPr lang="en-US" altLang="zh-CN" sz="2400" dirty="0"/>
              <a:t>Propose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model to make future predictions of possible store-load dependencies.</a:t>
            </a:r>
          </a:p>
          <a:p>
            <a:r>
              <a:rPr lang="en-US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will</a:t>
            </a:r>
            <a:r>
              <a:rPr lang="en-US" sz="2400" dirty="0"/>
              <a:t> use these predictions to achieve better performance by extending a store-sets</a:t>
            </a:r>
            <a:r>
              <a:rPr lang="zh-CN" altLang="en-US" sz="2400" dirty="0"/>
              <a:t> </a:t>
            </a:r>
            <a:r>
              <a:rPr lang="en-US" sz="2400" dirty="0"/>
              <a:t>based dependency predictor.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24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EB500-A4F9-AE48-B99F-7096889E7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DCEE-B99E-4541-BEC5-B577F0E3E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sz="2400" dirty="0" err="1"/>
              <a:t>PyTorch</a:t>
            </a:r>
            <a:r>
              <a:rPr lang="en-US" sz="2400" dirty="0"/>
              <a:t> for </a:t>
            </a:r>
            <a:r>
              <a:rPr lang="en-US" altLang="zh-CN" sz="2400" dirty="0"/>
              <a:t>network</a:t>
            </a:r>
            <a:r>
              <a:rPr lang="zh-CN" altLang="en-US" sz="2400" dirty="0"/>
              <a:t> </a:t>
            </a:r>
            <a:r>
              <a:rPr lang="en-US" altLang="zh-CN" sz="2400" dirty="0"/>
              <a:t>architecture</a:t>
            </a:r>
            <a:r>
              <a:rPr lang="zh-CN" altLang="en-US" sz="2400" dirty="0"/>
              <a:t> </a:t>
            </a:r>
            <a:r>
              <a:rPr lang="en-US" sz="2400" dirty="0"/>
              <a:t>exploration </a:t>
            </a:r>
          </a:p>
          <a:p>
            <a:pPr lvl="1"/>
            <a:r>
              <a:rPr lang="en-US" altLang="zh-CN" sz="2200" dirty="0"/>
              <a:t>Dataset</a:t>
            </a:r>
            <a:r>
              <a:rPr lang="zh-CN" altLang="en-US" sz="2200" dirty="0"/>
              <a:t> </a:t>
            </a:r>
            <a:r>
              <a:rPr lang="en-US" altLang="zh-CN" sz="2200" dirty="0"/>
              <a:t>generates</a:t>
            </a:r>
            <a:r>
              <a:rPr lang="zh-CN" altLang="en-US" sz="2200" dirty="0"/>
              <a:t> </a:t>
            </a:r>
            <a:r>
              <a:rPr lang="en-US" altLang="zh-CN" sz="2200" dirty="0"/>
              <a:t>from</a:t>
            </a:r>
            <a:r>
              <a:rPr lang="zh-CN" altLang="en-US" sz="2200" dirty="0"/>
              <a:t> </a:t>
            </a:r>
            <a:r>
              <a:rPr lang="en-US" altLang="zh-CN" sz="2200" dirty="0"/>
              <a:t>SPEC2017</a:t>
            </a:r>
            <a:r>
              <a:rPr lang="zh-CN" altLang="en-US" sz="2200" dirty="0"/>
              <a:t> </a:t>
            </a:r>
            <a:r>
              <a:rPr lang="en-US" altLang="zh-CN" sz="2200" dirty="0"/>
              <a:t>traces</a:t>
            </a:r>
            <a:r>
              <a:rPr lang="zh-CN" altLang="en-US" sz="2200" dirty="0"/>
              <a:t> </a:t>
            </a:r>
            <a:r>
              <a:rPr lang="en-US" altLang="zh-CN" sz="2200" dirty="0"/>
              <a:t>from</a:t>
            </a:r>
            <a:r>
              <a:rPr lang="zh-CN" altLang="en-US" sz="2200" dirty="0"/>
              <a:t> </a:t>
            </a:r>
            <a:r>
              <a:rPr lang="en-US" altLang="zh-CN" sz="2200" dirty="0" err="1"/>
              <a:t>ChampSim</a:t>
            </a:r>
            <a:endParaRPr lang="en-US" sz="22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MacSim</a:t>
            </a:r>
            <a:r>
              <a:rPr lang="en-US" altLang="zh-CN" sz="2400" dirty="0"/>
              <a:t>/GEM5</a:t>
            </a:r>
            <a:r>
              <a:rPr lang="en-US" sz="2400" dirty="0"/>
              <a:t> for hardware design evaluation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009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9B27-6F3B-0447-85CA-FA25A8FF0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/>
              <a:t>Milestone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38E9FA-31DF-4E50-84DB-018E05638E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443227"/>
              </p:ext>
            </p:extLst>
          </p:nvPr>
        </p:nvGraphicFramePr>
        <p:xfrm>
          <a:off x="1069975" y="2202288"/>
          <a:ext cx="10058400" cy="4171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9235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2FB56-2569-774B-B358-A5B63F54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6C21F-F5C8-3C41-B821-2D256AB4F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Learn</a:t>
            </a:r>
            <a:r>
              <a:rPr lang="zh-CN" altLang="en-US" sz="2400" dirty="0"/>
              <a:t> </a:t>
            </a:r>
            <a:r>
              <a:rPr lang="en-US" altLang="zh-CN" sz="2400" dirty="0"/>
              <a:t>more</a:t>
            </a:r>
            <a:r>
              <a:rPr lang="zh-CN" altLang="en-US" sz="2400" dirty="0"/>
              <a:t> </a:t>
            </a:r>
            <a:r>
              <a:rPr lang="en-US" altLang="zh-CN" sz="2400" dirty="0"/>
              <a:t>about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dependency</a:t>
            </a:r>
          </a:p>
          <a:p>
            <a:r>
              <a:rPr lang="en-US" altLang="zh-CN" sz="2400" dirty="0"/>
              <a:t>Interaction</a:t>
            </a:r>
            <a:r>
              <a:rPr lang="zh-CN" altLang="en-US" sz="2400" dirty="0"/>
              <a:t> </a:t>
            </a:r>
            <a:r>
              <a:rPr lang="en-US" altLang="zh-CN" sz="2400" dirty="0"/>
              <a:t>between</a:t>
            </a:r>
            <a:r>
              <a:rPr lang="zh-CN" altLang="en-US" sz="2400" dirty="0"/>
              <a:t> </a:t>
            </a:r>
            <a:r>
              <a:rPr lang="en-US" altLang="zh-CN" sz="2400" dirty="0"/>
              <a:t>processor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subsystem</a:t>
            </a:r>
          </a:p>
          <a:p>
            <a:r>
              <a:rPr lang="en-US" altLang="zh-CN" sz="2400" dirty="0"/>
              <a:t>Submit</a:t>
            </a:r>
            <a:r>
              <a:rPr lang="zh-CN" altLang="en-US" sz="2400" dirty="0"/>
              <a:t> </a:t>
            </a:r>
            <a:r>
              <a:rPr lang="en-US" altLang="zh-CN" sz="2400" dirty="0"/>
              <a:t>paper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HPCA</a:t>
            </a:r>
            <a:endParaRPr lang="en-US" sz="2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01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2FB56-2569-774B-B358-A5B63F54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971" y="1099602"/>
            <a:ext cx="8337139" cy="31042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Thank you</a:t>
            </a:r>
            <a:endParaRPr lang="en-US" sz="96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893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FB56-2569-774B-B358-A5B63F54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6516241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8800">
                <a:blipFill dpi="0" rotWithShape="1">
                  <a:blip r:embed="rId2"/>
                  <a:srcRect/>
                  <a:tile tx="6350" ty="-127000" sx="65000" sy="64000" flip="none" algn="tl"/>
                </a:blipFill>
              </a:rPr>
              <a:t>appendix</a:t>
            </a:r>
            <a:endParaRPr lang="en-US" sz="8800">
              <a:blipFill dpi="0" rotWithShape="1">
                <a:blip r:embed="rId2"/>
                <a:srcRect/>
                <a:tile tx="6350" ty="-127000" sx="65000" sy="64000" flip="none" algn="tl"/>
              </a:blipFill>
            </a:endParaRPr>
          </a:p>
        </p:txBody>
      </p:sp>
    </p:spTree>
    <p:extLst>
      <p:ext uri="{BB962C8B-B14F-4D97-AF65-F5344CB8AC3E}">
        <p14:creationId xmlns:p14="http://schemas.microsoft.com/office/powerpoint/2010/main" val="480713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Words>463</Words>
  <Application>Microsoft Macintosh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CS7290 Project Load/Store dependency prediction</vt:lpstr>
      <vt:lpstr>Motivation</vt:lpstr>
      <vt:lpstr>Motivation</vt:lpstr>
      <vt:lpstr>idea</vt:lpstr>
      <vt:lpstr>methodology</vt:lpstr>
      <vt:lpstr>Milestone</vt:lpstr>
      <vt:lpstr>goal</vt:lpstr>
      <vt:lpstr>Thank you</vt:lpstr>
      <vt:lpstr>appendix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Kanghong YAN</dc:creator>
  <cp:lastModifiedBy>Kanghong YAN</cp:lastModifiedBy>
  <cp:revision>146</cp:revision>
  <dcterms:created xsi:type="dcterms:W3CDTF">2021-03-18T14:52:13Z</dcterms:created>
  <dcterms:modified xsi:type="dcterms:W3CDTF">2021-03-28T19:57:20Z</dcterms:modified>
</cp:coreProperties>
</file>