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8" r:id="rId6"/>
    <p:sldId id="261" r:id="rId7"/>
    <p:sldId id="262" r:id="rId8"/>
    <p:sldId id="263" r:id="rId9"/>
    <p:sldId id="264" r:id="rId10"/>
    <p:sldId id="269" r:id="rId11"/>
    <p:sldId id="265" r:id="rId12"/>
    <p:sldId id="25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9"/>
    <p:restoredTop sz="94547"/>
  </p:normalViewPr>
  <p:slideViewPr>
    <p:cSldViewPr snapToGrid="0" snapToObjects="1">
      <p:cViewPr>
        <p:scale>
          <a:sx n="81" d="100"/>
          <a:sy n="81" d="100"/>
        </p:scale>
        <p:origin x="-86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9" y="801857"/>
            <a:ext cx="3128889" cy="509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8" y="1244709"/>
            <a:ext cx="3764277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7399606" y="1069145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079567" y="80185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3665" y="67394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1050166" y="979680"/>
            <a:ext cx="10132496" cy="3922104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5F11E-BC37-4E44-9181-46A559DA91DC}"/>
              </a:ext>
            </a:extLst>
          </p:cNvPr>
          <p:cNvSpPr/>
          <p:nvPr/>
        </p:nvSpPr>
        <p:spPr>
          <a:xfrm>
            <a:off x="4667086" y="2603740"/>
            <a:ext cx="2033518" cy="7090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Seq2Seq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B2EA0-579B-B44C-8898-05D03CEDCBF7}"/>
              </a:ext>
            </a:extLst>
          </p:cNvPr>
          <p:cNvSpPr/>
          <p:nvPr/>
        </p:nvSpPr>
        <p:spPr>
          <a:xfrm>
            <a:off x="7012554" y="2603740"/>
            <a:ext cx="1558830" cy="7090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Predictions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CF5F9F-E29D-6D49-981D-7F638E1570AC}"/>
              </a:ext>
            </a:extLst>
          </p:cNvPr>
          <p:cNvGrpSpPr/>
          <p:nvPr/>
        </p:nvGrpSpPr>
        <p:grpSpPr>
          <a:xfrm>
            <a:off x="2975509" y="2609507"/>
            <a:ext cx="1386443" cy="1343573"/>
            <a:chOff x="2570960" y="2603740"/>
            <a:chExt cx="1386443" cy="13435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C25042-A74D-0640-A956-EBDB924B314B}"/>
                </a:ext>
              </a:extLst>
            </p:cNvPr>
            <p:cNvSpPr/>
            <p:nvPr/>
          </p:nvSpPr>
          <p:spPr>
            <a:xfrm>
              <a:off x="2570960" y="2603740"/>
              <a:ext cx="1386443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105FB4-C34E-2246-A768-1E0373FD8314}"/>
                </a:ext>
              </a:extLst>
            </p:cNvPr>
            <p:cNvCxnSpPr/>
            <p:nvPr/>
          </p:nvCxnSpPr>
          <p:spPr>
            <a:xfrm>
              <a:off x="2570960" y="3312826"/>
              <a:ext cx="0" cy="34477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7EC529-034C-A94D-8D5F-688459541B4D}"/>
                </a:ext>
              </a:extLst>
            </p:cNvPr>
            <p:cNvCxnSpPr/>
            <p:nvPr/>
          </p:nvCxnSpPr>
          <p:spPr>
            <a:xfrm>
              <a:off x="3957403" y="3312826"/>
              <a:ext cx="0" cy="34477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3C5EAC-06DE-B041-B7F5-F841B3FAE5C1}"/>
                </a:ext>
              </a:extLst>
            </p:cNvPr>
            <p:cNvCxnSpPr>
              <a:cxnSpLocks/>
            </p:cNvCxnSpPr>
            <p:nvPr/>
          </p:nvCxnSpPr>
          <p:spPr>
            <a:xfrm>
              <a:off x="2570960" y="3537736"/>
              <a:ext cx="1386443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F4666-67AE-4548-ABE8-4C3A9BAA45D9}"/>
                </a:ext>
              </a:extLst>
            </p:cNvPr>
            <p:cNvSpPr txBox="1"/>
            <p:nvPr/>
          </p:nvSpPr>
          <p:spPr>
            <a:xfrm>
              <a:off x="3020364" y="3577981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IW</a:t>
              </a:r>
              <a:endParaRPr lang="en-US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F696BF-D4DA-E042-BC45-81E2E153DBF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361952" y="2958283"/>
            <a:ext cx="305134" cy="5767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9AAAB9-52B8-344A-8AF1-2E4391FDC67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700604" y="2958283"/>
            <a:ext cx="3119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7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10" y="2108294"/>
            <a:ext cx="10058400" cy="441046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ML/DL in computer architecture:</a:t>
            </a:r>
          </a:p>
          <a:p>
            <a:pPr lvl="1"/>
            <a:r>
              <a:rPr lang="en-US" sz="2000" dirty="0"/>
              <a:t>Accelerator: (tons of )</a:t>
            </a:r>
          </a:p>
          <a:p>
            <a:pPr lvl="2"/>
            <a:r>
              <a:rPr lang="en-US" sz="1800" dirty="0"/>
              <a:t>ASIC, FPGA, Processing In Memory (PIM)</a:t>
            </a:r>
          </a:p>
          <a:p>
            <a:pPr lvl="2"/>
            <a:r>
              <a:rPr lang="en-US" sz="1800" dirty="0"/>
              <a:t>Translation between pipeline processor and neural network accelerator</a:t>
            </a:r>
          </a:p>
          <a:p>
            <a:pPr lvl="1"/>
            <a:r>
              <a:rPr lang="en-US" sz="2000" dirty="0"/>
              <a:t>Using ML/DL to optimize computer architecture: (very little)</a:t>
            </a:r>
          </a:p>
          <a:p>
            <a:pPr lvl="2"/>
            <a:r>
              <a:rPr lang="en-US" sz="1800" dirty="0">
                <a:highlight>
                  <a:srgbClr val="FFFF00"/>
                </a:highlight>
              </a:rPr>
              <a:t>Hardware prediction</a:t>
            </a:r>
            <a:r>
              <a:rPr lang="en-US" sz="1800" dirty="0"/>
              <a:t> using simpler learning techniques like perceptron</a:t>
            </a:r>
          </a:p>
          <a:p>
            <a:pPr lvl="2"/>
            <a:r>
              <a:rPr lang="en-US" sz="1800" dirty="0"/>
              <a:t>Machine Learning added </a:t>
            </a:r>
            <a:r>
              <a:rPr lang="en-US" sz="1800" dirty="0" err="1">
                <a:highlight>
                  <a:srgbClr val="FFFF00"/>
                </a:highlight>
              </a:rPr>
              <a:t>NoC</a:t>
            </a:r>
            <a:r>
              <a:rPr lang="en-US" sz="1800" dirty="0"/>
              <a:t> design</a:t>
            </a:r>
          </a:p>
          <a:p>
            <a:pPr lvl="2"/>
            <a:r>
              <a:rPr lang="en-US" sz="1800" dirty="0"/>
              <a:t>…..</a:t>
            </a:r>
          </a:p>
          <a:p>
            <a:r>
              <a:rPr lang="en-US" sz="2400" dirty="0"/>
              <a:t>Difficulties for using ML/DL in computer architecture:</a:t>
            </a:r>
          </a:p>
          <a:p>
            <a:pPr lvl="1"/>
            <a:r>
              <a:rPr lang="en-US" sz="2200" dirty="0"/>
              <a:t>Too much time and resource for training</a:t>
            </a:r>
          </a:p>
          <a:p>
            <a:pPr lvl="1"/>
            <a:r>
              <a:rPr lang="en-US" sz="2200" dirty="0"/>
              <a:t>Hyperparameter tuning is hard in ML/DL/RL not mention to plus hardware</a:t>
            </a:r>
          </a:p>
          <a:p>
            <a:pPr lvl="1"/>
            <a:r>
              <a:rPr lang="en-US" sz="2200" dirty="0"/>
              <a:t>Hard to implement “AI model” on hardware with limited space, energy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0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 for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sz="2400" dirty="0"/>
              <a:t>exploration </a:t>
            </a:r>
          </a:p>
          <a:p>
            <a:pPr lvl="1"/>
            <a:r>
              <a:rPr lang="en-US" altLang="zh-CN" sz="2200" dirty="0"/>
              <a:t>Dataset</a:t>
            </a:r>
            <a:r>
              <a:rPr lang="zh-CN" altLang="en-US" sz="2200" dirty="0"/>
              <a:t> </a:t>
            </a:r>
            <a:r>
              <a:rPr lang="en-US" altLang="zh-CN" sz="2200" dirty="0"/>
              <a:t>generates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SPEC2017</a:t>
            </a:r>
            <a:r>
              <a:rPr lang="zh-CN" altLang="en-US" sz="2200" dirty="0"/>
              <a:t> </a:t>
            </a:r>
            <a:r>
              <a:rPr lang="en-US" altLang="zh-CN" sz="2200" dirty="0"/>
              <a:t>traces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 err="1"/>
              <a:t>ChampSim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MacSim</a:t>
            </a:r>
            <a:r>
              <a:rPr lang="en-US" altLang="zh-CN" sz="2400" dirty="0"/>
              <a:t>/GEM5</a:t>
            </a:r>
            <a:r>
              <a:rPr lang="en-US" sz="2400" dirty="0"/>
              <a:t> for hardware design evaluation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Complex “</a:t>
            </a:r>
            <a:r>
              <a:rPr lang="en-US" altLang="zh-CN" sz="2400" dirty="0"/>
              <a:t>m</a:t>
            </a:r>
            <a:r>
              <a:rPr lang="en-US" sz="2400" dirty="0"/>
              <a:t>odel” offline, simple “model” online</a:t>
            </a:r>
          </a:p>
          <a:p>
            <a:pPr lvl="1"/>
            <a:r>
              <a:rPr lang="en-US" sz="2200" dirty="0"/>
              <a:t>After analyzing data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results</a:t>
            </a:r>
            <a:r>
              <a:rPr lang="en-US" sz="2200" dirty="0"/>
              <a:t> offline, we will improve online model with much less resources usage.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Milestone</a:t>
            </a: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Learn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  <a:p>
            <a:r>
              <a:rPr lang="en-US" altLang="zh-CN" sz="2400" dirty="0"/>
              <a:t>Submit</a:t>
            </a:r>
            <a:r>
              <a:rPr lang="zh-CN" altLang="en-US" sz="2400" dirty="0"/>
              <a:t> </a:t>
            </a:r>
            <a:r>
              <a:rPr lang="en-US" altLang="zh-CN" sz="2400" dirty="0"/>
              <a:t>paper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HPCA</a:t>
            </a:r>
            <a:endParaRPr lang="en-US" sz="24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625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Previous Work</vt:lpstr>
      <vt:lpstr>methodology</vt:lpstr>
      <vt:lpstr>Milestone</vt:lpstr>
      <vt:lpstr>goal</vt:lpstr>
      <vt:lpstr>Thank you</vt:lpstr>
      <vt:lpstr>Questions?</vt:lpstr>
      <vt:lpstr>appendix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171</cp:revision>
  <dcterms:created xsi:type="dcterms:W3CDTF">2021-03-18T14:52:00Z</dcterms:created>
  <dcterms:modified xsi:type="dcterms:W3CDTF">2021-04-21T20:30:13Z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