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1" r:id="rId6"/>
    <p:sldId id="275" r:id="rId7"/>
    <p:sldId id="271" r:id="rId8"/>
    <p:sldId id="262" r:id="rId9"/>
    <p:sldId id="263" r:id="rId10"/>
    <p:sldId id="264" r:id="rId11"/>
    <p:sldId id="269" r:id="rId12"/>
    <p:sldId id="26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94523"/>
  </p:normalViewPr>
  <p:slideViewPr>
    <p:cSldViewPr snapToGrid="0" snapToObjects="1">
      <p:cViewPr varScale="1">
        <p:scale>
          <a:sx n="91" d="100"/>
          <a:sy n="91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801857"/>
            <a:ext cx="2997390" cy="5092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C,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MUL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R2</a:t>
            </a:r>
          </a:p>
          <a:p>
            <a:pPr marL="0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             </a:t>
            </a:r>
            <a:r>
              <a:rPr lang="en-US" altLang="zh-CN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R1,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dirty="0"/>
              <a:t>C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R3,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9" y="1244709"/>
            <a:ext cx="2646346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5533894" y="1069144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5360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38261" y="673946"/>
            <a:ext cx="0" cy="50925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523" y="4048578"/>
            <a:ext cx="10422953" cy="2586048"/>
          </a:xfrm>
        </p:spPr>
        <p:txBody>
          <a:bodyPr>
            <a:normAutofit/>
          </a:bodyPr>
          <a:lstStyle/>
          <a:p>
            <a:r>
              <a:rPr lang="en-US" sz="2400" dirty="0"/>
              <a:t>PCs of load and store instruction are correlated</a:t>
            </a:r>
            <a:r>
              <a:rPr lang="zh-CN" altLang="en-US" sz="2400" dirty="0"/>
              <a:t> </a:t>
            </a:r>
            <a:r>
              <a:rPr lang="en-US" sz="2400" dirty="0"/>
              <a:t>in time</a:t>
            </a:r>
          </a:p>
          <a:p>
            <a:r>
              <a:rPr lang="en-US" altLang="zh-CN" sz="2400" dirty="0"/>
              <a:t>M</a:t>
            </a:r>
            <a:r>
              <a:rPr lang="en-US" sz="2400" dirty="0"/>
              <a:t>emory dependency</a:t>
            </a:r>
            <a:r>
              <a:rPr lang="zh-CN" altLang="en-US" sz="2400" dirty="0"/>
              <a:t> </a:t>
            </a:r>
            <a:r>
              <a:rPr lang="en-US" sz="2400" dirty="0"/>
              <a:t>prediction can be viewed as a kind of sequence to sequence</a:t>
            </a:r>
            <a:r>
              <a:rPr lang="zh-CN" altLang="en-US" sz="2400" dirty="0"/>
              <a:t> </a:t>
            </a:r>
            <a:r>
              <a:rPr lang="en-US" sz="2400" dirty="0"/>
              <a:t>transformation, giving its input-output relationship. </a:t>
            </a:r>
          </a:p>
          <a:p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model takes a stream of PCs within an instruction window(IW) with specific size as inputs and output a sequence of</a:t>
            </a:r>
            <a:r>
              <a:rPr lang="zh-CN" altLang="en-US" sz="2400" dirty="0"/>
              <a:t> </a:t>
            </a:r>
            <a:r>
              <a:rPr lang="en-US" sz="2400" dirty="0"/>
              <a:t>binary decisions to indicate whether dependency exist or</a:t>
            </a:r>
            <a:r>
              <a:rPr lang="zh-CN" altLang="en-US" sz="2400" dirty="0"/>
              <a:t> </a:t>
            </a:r>
            <a:r>
              <a:rPr lang="en-US" sz="2400" dirty="0"/>
              <a:t>not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51DE9E-0BB1-1342-8BF9-A4C4F0CC7E98}"/>
              </a:ext>
            </a:extLst>
          </p:cNvPr>
          <p:cNvGrpSpPr/>
          <p:nvPr/>
        </p:nvGrpSpPr>
        <p:grpSpPr>
          <a:xfrm>
            <a:off x="3149775" y="2375351"/>
            <a:ext cx="5595875" cy="1349340"/>
            <a:chOff x="2975509" y="2603740"/>
            <a:chExt cx="5595875" cy="13493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85246A2-2A22-B145-A298-7E969975CF29}"/>
                </a:ext>
              </a:extLst>
            </p:cNvPr>
            <p:cNvSpPr/>
            <p:nvPr/>
          </p:nvSpPr>
          <p:spPr>
            <a:xfrm>
              <a:off x="4667086" y="2603740"/>
              <a:ext cx="2033518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Seq2Seq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F47C75-0410-8142-886C-4BFD6877B2D4}"/>
                </a:ext>
              </a:extLst>
            </p:cNvPr>
            <p:cNvSpPr/>
            <p:nvPr/>
          </p:nvSpPr>
          <p:spPr>
            <a:xfrm>
              <a:off x="7012554" y="2603740"/>
              <a:ext cx="1558830" cy="7090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Predictions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6CAFA3-0AEE-754A-AB3A-1DF6A1839B48}"/>
                </a:ext>
              </a:extLst>
            </p:cNvPr>
            <p:cNvGrpSpPr/>
            <p:nvPr/>
          </p:nvGrpSpPr>
          <p:grpSpPr>
            <a:xfrm>
              <a:off x="2975509" y="2609507"/>
              <a:ext cx="1386443" cy="1343573"/>
              <a:chOff x="2570960" y="2603740"/>
              <a:chExt cx="1386443" cy="134357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20C37F-80DB-5242-9103-28211E56DF3E}"/>
                  </a:ext>
                </a:extLst>
              </p:cNvPr>
              <p:cNvSpPr/>
              <p:nvPr/>
            </p:nvSpPr>
            <p:spPr>
              <a:xfrm>
                <a:off x="2570960" y="2603740"/>
                <a:ext cx="1386443" cy="70908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PCs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D474A56-3FFD-3648-91C0-EDC79FCCE125}"/>
                  </a:ext>
                </a:extLst>
              </p:cNvPr>
              <p:cNvCxnSpPr/>
              <p:nvPr/>
            </p:nvCxnSpPr>
            <p:spPr>
              <a:xfrm>
                <a:off x="2570960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FA2CA3-A8C3-504A-8AA1-A55C1B9D04E5}"/>
                  </a:ext>
                </a:extLst>
              </p:cNvPr>
              <p:cNvCxnSpPr/>
              <p:nvPr/>
            </p:nvCxnSpPr>
            <p:spPr>
              <a:xfrm>
                <a:off x="3957403" y="3312826"/>
                <a:ext cx="0" cy="344774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51CC3D-BC3D-E84D-8664-C398B9663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0960" y="3537736"/>
                <a:ext cx="1386443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31A985-D9BB-BD4E-8153-F8A5D1E45718}"/>
                  </a:ext>
                </a:extLst>
              </p:cNvPr>
              <p:cNvSpPr txBox="1"/>
              <p:nvPr/>
            </p:nvSpPr>
            <p:spPr>
              <a:xfrm>
                <a:off x="3020364" y="3577981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IW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A261A6-4C47-644B-B288-0795A11E19F6}"/>
                </a:ext>
              </a:extLst>
            </p:cNvPr>
            <p:cNvCxnSpPr>
              <a:cxnSpLocks/>
              <a:stCxn id="21" idx="3"/>
              <a:endCxn id="13" idx="1"/>
            </p:cNvCxnSpPr>
            <p:nvPr/>
          </p:nvCxnSpPr>
          <p:spPr>
            <a:xfrm flipV="1">
              <a:off x="4361952" y="2958283"/>
              <a:ext cx="305134" cy="5767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3B6FC6-40C6-664A-80A6-6DF99164FA4C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6700604" y="2958283"/>
              <a:ext cx="311950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FF3-1CE6-3F4C-9033-53CA0787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1125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example</a:t>
            </a:r>
            <a:endParaRPr lang="en-US" sz="4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9A35-7079-6446-BB3E-61556413A48E}"/>
              </a:ext>
            </a:extLst>
          </p:cNvPr>
          <p:cNvSpPr txBox="1">
            <a:spLocks/>
          </p:cNvSpPr>
          <p:nvPr/>
        </p:nvSpPr>
        <p:spPr>
          <a:xfrm>
            <a:off x="6232690" y="1007901"/>
            <a:ext cx="2706687" cy="4842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Window: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PC</a:t>
            </a:r>
            <a:r>
              <a:rPr lang="zh-CN" altLang="en-US" sz="1800" dirty="0"/>
              <a:t>          </a:t>
            </a:r>
            <a:r>
              <a:rPr lang="en-US" altLang="zh-CN" sz="1800" dirty="0"/>
              <a:t>INST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ADD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4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5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6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SUB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R3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7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MUL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R2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8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R1,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9</a:t>
            </a:r>
            <a:r>
              <a:rPr lang="zh-CN" altLang="en-US" sz="1800" dirty="0"/>
              <a:t>             </a:t>
            </a:r>
            <a:r>
              <a:rPr lang="en-US" altLang="zh-CN" sz="1800" dirty="0"/>
              <a:t>ST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C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10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R2,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11</a:t>
            </a:r>
            <a:r>
              <a:rPr lang="zh-CN" altLang="en-US" sz="1800" dirty="0"/>
              <a:t>          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R3,</a:t>
            </a:r>
            <a:r>
              <a:rPr lang="zh-CN" altLang="en-US" sz="1800" dirty="0"/>
              <a:t> </a:t>
            </a:r>
            <a:r>
              <a:rPr lang="en-US" altLang="zh-CN" sz="1800" dirty="0"/>
              <a:t>B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E2A101-FBD3-ED4F-B1E5-7A1280DDF75A}"/>
              </a:ext>
            </a:extLst>
          </p:cNvPr>
          <p:cNvSpPr txBox="1"/>
          <p:nvPr/>
        </p:nvSpPr>
        <p:spPr>
          <a:xfrm>
            <a:off x="9712737" y="2595988"/>
            <a:ext cx="2479263" cy="2412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Input</a:t>
            </a:r>
            <a:r>
              <a:rPr lang="zh-CN" altLang="en-US" sz="1800" dirty="0"/>
              <a:t> </a:t>
            </a:r>
            <a:r>
              <a:rPr lang="en-US" altLang="zh-CN" sz="1800" dirty="0"/>
              <a:t>PC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10</a:t>
            </a:r>
            <a:r>
              <a:rPr lang="zh-CN" altLang="en-US" sz="1800" dirty="0"/>
              <a:t> </a:t>
            </a:r>
            <a:r>
              <a:rPr lang="en-US" altLang="zh-CN" sz="1800" dirty="0"/>
              <a:t>11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en-US" altLang="zh-CN" sz="1800" dirty="0"/>
              <a:t>Expected</a:t>
            </a:r>
            <a:r>
              <a:rPr lang="zh-CN" altLang="en-US" sz="1800" dirty="0"/>
              <a:t> </a:t>
            </a:r>
            <a:r>
              <a:rPr lang="en-US" altLang="zh-CN" sz="1800" dirty="0"/>
              <a:t>Model</a:t>
            </a:r>
            <a:r>
              <a:rPr lang="zh-CN" altLang="en-US" sz="1800" dirty="0"/>
              <a:t> </a:t>
            </a:r>
            <a:r>
              <a:rPr lang="en-US" altLang="zh-CN" sz="1800" dirty="0"/>
              <a:t>Output:</a:t>
            </a:r>
          </a:p>
          <a:p>
            <a:pPr marL="0" indent="0" algn="ctr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57933AD-F31D-C744-AA8A-319BCE876EBA}"/>
              </a:ext>
            </a:extLst>
          </p:cNvPr>
          <p:cNvSpPr/>
          <p:nvPr/>
        </p:nvSpPr>
        <p:spPr>
          <a:xfrm>
            <a:off x="8939377" y="3298148"/>
            <a:ext cx="773360" cy="33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69CFF-FE91-BF4B-B3AB-C4324B93A9FE}"/>
              </a:ext>
            </a:extLst>
          </p:cNvPr>
          <p:cNvSpPr txBox="1"/>
          <p:nvPr/>
        </p:nvSpPr>
        <p:spPr>
          <a:xfrm>
            <a:off x="134527" y="1391438"/>
            <a:ext cx="57114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dirty="0"/>
              <a:t>he size of input vector will be equal to</a:t>
            </a:r>
            <a:r>
              <a:rPr lang="zh-CN" altLang="en-US" dirty="0"/>
              <a:t> </a:t>
            </a:r>
            <a:r>
              <a:rPr lang="en-US" dirty="0"/>
              <a:t>the size of instruction window.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padded</a:t>
            </a:r>
            <a:r>
              <a:rPr lang="zh-CN" altLang="en-US" dirty="0"/>
              <a:t> </a:t>
            </a:r>
            <a:r>
              <a:rPr lang="en-US" altLang="zh-CN" dirty="0"/>
              <a:t>zero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</a:t>
            </a:r>
            <a:r>
              <a:rPr lang="en-US" dirty="0"/>
              <a:t>nly the PC of mem-</a:t>
            </a:r>
            <a:r>
              <a:rPr lang="en-US" dirty="0" err="1"/>
              <a:t>ory</a:t>
            </a:r>
            <a:r>
              <a:rPr lang="en-US" dirty="0"/>
              <a:t> instructions are kept and the other types of </a:t>
            </a:r>
            <a:r>
              <a:rPr lang="en-US" dirty="0" err="1"/>
              <a:t>instruc-tion</a:t>
            </a:r>
            <a:r>
              <a:rPr lang="en-US" dirty="0"/>
              <a:t> are filtered out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{1,3,4,5,8,9,10,11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0,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en-US" dirty="0"/>
              <a:t>}.</a:t>
            </a:r>
          </a:p>
          <a:p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bit of output predictions is set to one, then it means that</a:t>
            </a:r>
            <a:r>
              <a:rPr lang="zh-CN" altLang="en-US" dirty="0"/>
              <a:t> </a:t>
            </a:r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𝑖</a:t>
            </a:r>
            <a:r>
              <a:rPr lang="en-US" altLang="zh-CN" dirty="0"/>
              <a:t>-</a:t>
            </a:r>
            <a:r>
              <a:rPr lang="en-US" dirty="0"/>
              <a:t>𝑡</a:t>
            </a:r>
            <a:r>
              <a:rPr lang="en-US" dirty="0" err="1"/>
              <a:t>ℎ</a:t>
            </a:r>
            <a:r>
              <a:rPr lang="zh-CN" altLang="en-US" dirty="0"/>
              <a:t> </a:t>
            </a:r>
            <a:r>
              <a:rPr lang="en-US" dirty="0"/>
              <a:t>PC in the input vector has memory dependency with</a:t>
            </a:r>
            <a:r>
              <a:rPr lang="zh-CN" altLang="en-US" dirty="0"/>
              <a:t> </a:t>
            </a:r>
            <a:r>
              <a:rPr lang="en-US" dirty="0"/>
              <a:t>the last load in current instruction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PCs</a:t>
            </a:r>
            <a:r>
              <a:rPr lang="zh-CN" altLang="en-US" dirty="0"/>
              <a:t> </a:t>
            </a:r>
            <a:r>
              <a:rPr lang="en-US" altLang="zh-CN" dirty="0"/>
              <a:t>{3,</a:t>
            </a:r>
            <a:r>
              <a:rPr lang="zh-CN" altLang="en-US" dirty="0"/>
              <a:t> </a:t>
            </a:r>
            <a:r>
              <a:rPr lang="en-US" altLang="zh-CN" dirty="0"/>
              <a:t>8}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11</a:t>
            </a:r>
            <a:r>
              <a:rPr lang="zh-CN" altLang="en-US" dirty="0"/>
              <a:t> </a:t>
            </a:r>
            <a:r>
              <a:rPr lang="en-US" altLang="zh-CN" dirty="0"/>
              <a:t>(last</a:t>
            </a:r>
            <a:r>
              <a:rPr lang="zh-CN" altLang="en-US" dirty="0"/>
              <a:t> </a:t>
            </a:r>
            <a:r>
              <a:rPr lang="en-US" altLang="zh-CN" dirty="0"/>
              <a:t>load),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F4FC2DF-16B7-674C-9470-E8B638217F2E}"/>
              </a:ext>
            </a:extLst>
          </p:cNvPr>
          <p:cNvGrpSpPr/>
          <p:nvPr/>
        </p:nvGrpSpPr>
        <p:grpSpPr>
          <a:xfrm>
            <a:off x="1929507" y="1162560"/>
            <a:ext cx="8332985" cy="3353170"/>
            <a:chOff x="1050166" y="979680"/>
            <a:chExt cx="9301228" cy="357044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82FFB-39F5-0C40-8EB3-DC3932539EED}"/>
                </a:ext>
              </a:extLst>
            </p:cNvPr>
            <p:cNvSpPr txBox="1"/>
            <p:nvPr/>
          </p:nvSpPr>
          <p:spPr>
            <a:xfrm>
              <a:off x="3089458" y="2429204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8AC0-3A29-074F-9E2E-3AE84A826682}"/>
                </a:ext>
              </a:extLst>
            </p:cNvPr>
            <p:cNvSpPr/>
            <p:nvPr/>
          </p:nvSpPr>
          <p:spPr>
            <a:xfrm>
              <a:off x="1204842" y="2464543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A85FFE-9B4A-DC4A-92F8-D22D7CC65BCF}"/>
                </a:ext>
              </a:extLst>
            </p:cNvPr>
            <p:cNvSpPr/>
            <p:nvPr/>
          </p:nvSpPr>
          <p:spPr>
            <a:xfrm>
              <a:off x="2169294" y="2459739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2E35B6-B9A0-CA4F-A9F1-C86A3E39837A}"/>
                </a:ext>
              </a:extLst>
            </p:cNvPr>
            <p:cNvSpPr/>
            <p:nvPr/>
          </p:nvSpPr>
          <p:spPr>
            <a:xfrm>
              <a:off x="3788226" y="2469775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0B2F7FD-83DD-2B4F-9C43-4EF94701EA56}"/>
                </a:ext>
              </a:extLst>
            </p:cNvPr>
            <p:cNvCxnSpPr/>
            <p:nvPr/>
          </p:nvCxnSpPr>
          <p:spPr>
            <a:xfrm flipV="1">
              <a:off x="1515425" y="309844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943BC4-2247-BB42-A9B4-EA1F8685C50C}"/>
                </a:ext>
              </a:extLst>
            </p:cNvPr>
            <p:cNvCxnSpPr/>
            <p:nvPr/>
          </p:nvCxnSpPr>
          <p:spPr>
            <a:xfrm flipV="1">
              <a:off x="2492577" y="3101115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89D757-1C87-AD47-A2F3-0CDD27BC4213}"/>
                </a:ext>
              </a:extLst>
            </p:cNvPr>
            <p:cNvCxnSpPr/>
            <p:nvPr/>
          </p:nvCxnSpPr>
          <p:spPr>
            <a:xfrm flipV="1">
              <a:off x="4124209" y="3103791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AA6CE5-B237-9041-8827-FF6199F63D81}"/>
                </a:ext>
              </a:extLst>
            </p:cNvPr>
            <p:cNvSpPr/>
            <p:nvPr/>
          </p:nvSpPr>
          <p:spPr>
            <a:xfrm>
              <a:off x="1179442" y="3474251"/>
              <a:ext cx="3311150" cy="5112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504152-EFC8-4A47-932F-68B33E67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5425" y="396480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8902BD1-E134-9A45-94F3-F06AED6B8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2577" y="3968965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3BC22C-4038-6242-8F09-551FECA61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209" y="3973130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EF5FB0-F5F9-9646-8D19-EA65555DB428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 flipV="1">
              <a:off x="1844922" y="2779779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F6C63FF-745A-1E4F-A610-99F7A1A4D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14894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7706926-AFE9-C841-9769-CC2864011089}"/>
                </a:ext>
              </a:extLst>
            </p:cNvPr>
            <p:cNvCxnSpPr>
              <a:cxnSpLocks/>
              <a:stCxn id="23" idx="3"/>
              <a:endCxn id="89" idx="1"/>
            </p:cNvCxnSpPr>
            <p:nvPr/>
          </p:nvCxnSpPr>
          <p:spPr>
            <a:xfrm>
              <a:off x="4428306" y="2789815"/>
              <a:ext cx="451182" cy="19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6E8B6F8-4722-0946-958F-B6A58CB84D69}"/>
                </a:ext>
              </a:extLst>
            </p:cNvPr>
            <p:cNvCxnSpPr/>
            <p:nvPr/>
          </p:nvCxnSpPr>
          <p:spPr>
            <a:xfrm>
              <a:off x="3513439" y="2784335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9487A6-2876-0649-AA87-7784E10725D3}"/>
                </a:ext>
              </a:extLst>
            </p:cNvPr>
            <p:cNvSpPr/>
            <p:nvPr/>
          </p:nvSpPr>
          <p:spPr>
            <a:xfrm>
              <a:off x="1050166" y="2226452"/>
              <a:ext cx="3580148" cy="205422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6ED769C-FCC6-0E4F-888E-3AFEF1945F76}"/>
                </a:ext>
              </a:extLst>
            </p:cNvPr>
            <p:cNvSpPr txBox="1"/>
            <p:nvPr/>
          </p:nvSpPr>
          <p:spPr>
            <a:xfrm>
              <a:off x="2358123" y="1726325"/>
              <a:ext cx="953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Encoder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ADC93C-1E84-D147-A7DC-2F7892444DAC}"/>
                </a:ext>
              </a:extLst>
            </p:cNvPr>
            <p:cNvSpPr txBox="1"/>
            <p:nvPr/>
          </p:nvSpPr>
          <p:spPr>
            <a:xfrm>
              <a:off x="9373562" y="979680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Decoder</a:t>
              </a:r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F207D3-4D76-E74E-9660-B3EDD401E8A5}"/>
                </a:ext>
              </a:extLst>
            </p:cNvPr>
            <p:cNvSpPr/>
            <p:nvPr/>
          </p:nvSpPr>
          <p:spPr>
            <a:xfrm>
              <a:off x="4879488" y="2471770"/>
              <a:ext cx="640080" cy="6400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FA83A7F-8F1B-1A44-AC83-2971D8F58B88}"/>
                </a:ext>
              </a:extLst>
            </p:cNvPr>
            <p:cNvSpPr txBox="1"/>
            <p:nvPr/>
          </p:nvSpPr>
          <p:spPr>
            <a:xfrm>
              <a:off x="4725553" y="2077547"/>
              <a:ext cx="913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Context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375531A-4840-5043-9A2F-F764C0F64F2D}"/>
                </a:ext>
              </a:extLst>
            </p:cNvPr>
            <p:cNvSpPr/>
            <p:nvPr/>
          </p:nvSpPr>
          <p:spPr>
            <a:xfrm>
              <a:off x="6093552" y="3470917"/>
              <a:ext cx="3311150" cy="5191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Embedding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D2A836C-6916-134A-B66F-0AAC61C94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9535" y="396933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D379783-B640-7F4E-B188-2AF091F82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6687" y="3973497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72AB7B5-FC21-304F-942D-165C7EE12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8319" y="3977662"/>
              <a:ext cx="0" cy="572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7E1C2C8-1BB8-4F46-BBE3-57CC9D9C7EBC}"/>
                </a:ext>
              </a:extLst>
            </p:cNvPr>
            <p:cNvSpPr/>
            <p:nvPr/>
          </p:nvSpPr>
          <p:spPr>
            <a:xfrm>
              <a:off x="5964276" y="1297056"/>
              <a:ext cx="3580148" cy="298815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491CF26-F041-5F42-B70E-7FCD5376FE18}"/>
                </a:ext>
              </a:extLst>
            </p:cNvPr>
            <p:cNvGrpSpPr/>
            <p:nvPr/>
          </p:nvGrpSpPr>
          <p:grpSpPr>
            <a:xfrm>
              <a:off x="6289376" y="3103218"/>
              <a:ext cx="2560804" cy="265952"/>
              <a:chOff x="6442788" y="2618719"/>
              <a:chExt cx="2560804" cy="372902"/>
            </a:xfrm>
          </p:grpSpPr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141D1C-A5C0-9A44-9121-9EDBFFE3177D}"/>
                  </a:ext>
                </a:extLst>
              </p:cNvPr>
              <p:cNvCxnSpPr/>
              <p:nvPr/>
            </p:nvCxnSpPr>
            <p:spPr>
              <a:xfrm flipV="1">
                <a:off x="6442788" y="2618719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4E8D8CA-9E6F-C140-9795-C7212A03061B}"/>
                  </a:ext>
                </a:extLst>
              </p:cNvPr>
              <p:cNvCxnSpPr/>
              <p:nvPr/>
            </p:nvCxnSpPr>
            <p:spPr>
              <a:xfrm flipV="1">
                <a:off x="7419940" y="2621394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C987A4B-88FC-604A-9295-9ADE18C385BD}"/>
                  </a:ext>
                </a:extLst>
              </p:cNvPr>
              <p:cNvCxnSpPr/>
              <p:nvPr/>
            </p:nvCxnSpPr>
            <p:spPr>
              <a:xfrm flipV="1">
                <a:off x="9003592" y="2623910"/>
                <a:ext cx="0" cy="367711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4AD33D2-072D-7847-852D-CDF14C48C848}"/>
                </a:ext>
              </a:extLst>
            </p:cNvPr>
            <p:cNvCxnSpPr>
              <a:cxnSpLocks/>
              <a:stCxn id="89" idx="3"/>
              <a:endCxn id="151" idx="1"/>
            </p:cNvCxnSpPr>
            <p:nvPr/>
          </p:nvCxnSpPr>
          <p:spPr>
            <a:xfrm flipV="1">
              <a:off x="5519568" y="2788540"/>
              <a:ext cx="596380" cy="327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0235051-F0A7-CC4D-9513-9FF9DE8AEFAE}"/>
                </a:ext>
              </a:extLst>
            </p:cNvPr>
            <p:cNvGrpSpPr/>
            <p:nvPr/>
          </p:nvGrpSpPr>
          <p:grpSpPr>
            <a:xfrm>
              <a:off x="5705796" y="2803283"/>
              <a:ext cx="3151418" cy="558860"/>
              <a:chOff x="5566649" y="2306330"/>
              <a:chExt cx="3151418" cy="558860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49D2FAD-86E3-514C-B2DE-B6C1C0E99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453" y="2306330"/>
                <a:ext cx="0" cy="55886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3D3E2AA-D5A3-954A-84D0-2D332B009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649" y="2863492"/>
                <a:ext cx="3151418" cy="0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47F321-9DF4-F94F-A433-15347F1B594B}"/>
                </a:ext>
              </a:extLst>
            </p:cNvPr>
            <p:cNvGrpSpPr/>
            <p:nvPr/>
          </p:nvGrpSpPr>
          <p:grpSpPr>
            <a:xfrm>
              <a:off x="5705796" y="2363620"/>
              <a:ext cx="3151418" cy="441312"/>
              <a:chOff x="5684969" y="2302658"/>
              <a:chExt cx="3151418" cy="441312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ED08A38-E49D-3146-B89A-769D57DAB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3773" y="2302658"/>
                <a:ext cx="0" cy="441312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4D987E5-74DD-1F46-A983-31FA5377EB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4969" y="2309009"/>
                <a:ext cx="3151418" cy="2388"/>
              </a:xfrm>
              <a:prstGeom prst="line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04545E8-D1EF-C64A-A8B1-22629DFEC98D}"/>
                </a:ext>
              </a:extLst>
            </p:cNvPr>
            <p:cNvSpPr txBox="1"/>
            <p:nvPr/>
          </p:nvSpPr>
          <p:spPr>
            <a:xfrm>
              <a:off x="8000564" y="2433161"/>
              <a:ext cx="551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US" sz="28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CC09E43-DDFA-144F-97BC-61E61F0E12FC}"/>
                </a:ext>
              </a:extLst>
            </p:cNvPr>
            <p:cNvSpPr/>
            <p:nvPr/>
          </p:nvSpPr>
          <p:spPr>
            <a:xfrm>
              <a:off x="6115948" y="2468500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7037B63-A1E7-694B-BFB0-C43BBA446666}"/>
                </a:ext>
              </a:extLst>
            </p:cNvPr>
            <p:cNvSpPr/>
            <p:nvPr/>
          </p:nvSpPr>
          <p:spPr>
            <a:xfrm>
              <a:off x="7080400" y="2463696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47ADD8F-0982-FB4A-93C4-1EA2B9C76F93}"/>
                </a:ext>
              </a:extLst>
            </p:cNvPr>
            <p:cNvSpPr/>
            <p:nvPr/>
          </p:nvSpPr>
          <p:spPr>
            <a:xfrm>
              <a:off x="8699332" y="2473732"/>
              <a:ext cx="640080" cy="640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GRU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3320DD6-F2B6-084F-81B1-D6031723DF64}"/>
                </a:ext>
              </a:extLst>
            </p:cNvPr>
            <p:cNvCxnSpPr/>
            <p:nvPr/>
          </p:nvCxnSpPr>
          <p:spPr>
            <a:xfrm flipV="1">
              <a:off x="6426531" y="3110017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20C4BBC-ADBE-2042-8332-7C38A6D89344}"/>
                </a:ext>
              </a:extLst>
            </p:cNvPr>
            <p:cNvCxnSpPr/>
            <p:nvPr/>
          </p:nvCxnSpPr>
          <p:spPr>
            <a:xfrm flipV="1">
              <a:off x="7403683" y="3098624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528F6681-0BE9-DE43-ACFF-D3E9A984D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5315" y="3101300"/>
              <a:ext cx="0" cy="367711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10C1177-05F6-1D46-AB88-69A417AEDB3D}"/>
                </a:ext>
              </a:extLst>
            </p:cNvPr>
            <p:cNvCxnSpPr>
              <a:cxnSpLocks/>
              <a:stCxn id="151" idx="3"/>
              <a:endCxn id="152" idx="1"/>
            </p:cNvCxnSpPr>
            <p:nvPr/>
          </p:nvCxnSpPr>
          <p:spPr>
            <a:xfrm flipV="1">
              <a:off x="6756028" y="2783736"/>
              <a:ext cx="324372" cy="4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02E20BA-FF8C-C44B-9C38-89EEF40D344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000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16ADECE-0712-F847-BB03-D045DBB5212B}"/>
                </a:ext>
              </a:extLst>
            </p:cNvPr>
            <p:cNvCxnSpPr/>
            <p:nvPr/>
          </p:nvCxnSpPr>
          <p:spPr>
            <a:xfrm>
              <a:off x="8424545" y="2788292"/>
              <a:ext cx="274787" cy="23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0A390A8-3374-1E45-94C3-07AA90D94A58}"/>
                </a:ext>
              </a:extLst>
            </p:cNvPr>
            <p:cNvCxnSpPr/>
            <p:nvPr/>
          </p:nvCxnSpPr>
          <p:spPr>
            <a:xfrm flipV="1">
              <a:off x="6434151" y="2119417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ECFF7FEE-741A-5540-BCCB-4725DE690F3C}"/>
                </a:ext>
              </a:extLst>
            </p:cNvPr>
            <p:cNvCxnSpPr/>
            <p:nvPr/>
          </p:nvCxnSpPr>
          <p:spPr>
            <a:xfrm flipV="1">
              <a:off x="7411303" y="2108024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56501B5-9905-8840-9D33-3FCAB1382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2935" y="2110700"/>
              <a:ext cx="0" cy="367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432B216-F969-CF47-9B62-935B5A9B97CC}"/>
                </a:ext>
              </a:extLst>
            </p:cNvPr>
            <p:cNvSpPr/>
            <p:nvPr/>
          </p:nvSpPr>
          <p:spPr>
            <a:xfrm>
              <a:off x="6115948" y="1486437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prstClr val="black"/>
                  </a:solidFill>
                </a:rPr>
                <a:t>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EEA401D-064E-CE46-B9D3-B4885C947A87}"/>
                </a:ext>
              </a:extLst>
            </p:cNvPr>
            <p:cNvSpPr/>
            <p:nvPr/>
          </p:nvSpPr>
          <p:spPr>
            <a:xfrm>
              <a:off x="7080400" y="1481633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AF0C6F8-BA1E-B347-8100-F152009978E4}"/>
                </a:ext>
              </a:extLst>
            </p:cNvPr>
            <p:cNvSpPr/>
            <p:nvPr/>
          </p:nvSpPr>
          <p:spPr>
            <a:xfrm>
              <a:off x="8699332" y="1491669"/>
              <a:ext cx="640080" cy="64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FB09901-0D10-E54D-BBA1-B82B05D0C898}"/>
                </a:ext>
              </a:extLst>
            </p:cNvPr>
            <p:cNvCxnSpPr/>
            <p:nvPr/>
          </p:nvCxnSpPr>
          <p:spPr>
            <a:xfrm flipV="1">
              <a:off x="6273996" y="2129505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AC47408-3E92-0A4A-9B48-894E75B8551D}"/>
                </a:ext>
              </a:extLst>
            </p:cNvPr>
            <p:cNvCxnSpPr/>
            <p:nvPr/>
          </p:nvCxnSpPr>
          <p:spPr>
            <a:xfrm flipV="1">
              <a:off x="7251148" y="2131413"/>
              <a:ext cx="0" cy="228600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33E9A526-8114-8C42-A48C-CC324FBDC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3192" y="2133207"/>
              <a:ext cx="0" cy="23676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9BA6D526-6108-4A47-9F58-7F64B2CBD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602" y="1043029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4181842-34BB-6141-84AA-074AB5434F40}"/>
                </a:ext>
              </a:extLst>
            </p:cNvPr>
            <p:cNvCxnSpPr/>
            <p:nvPr/>
          </p:nvCxnSpPr>
          <p:spPr>
            <a:xfrm flipV="1">
              <a:off x="7385754" y="1031636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F803A36-E4A6-E34D-8DDB-CECED9F60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386" y="1034312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FE835C35-1CF8-1843-A73C-EC9420CDAC33}"/>
                </a:ext>
              </a:extLst>
            </p:cNvPr>
            <p:cNvGrpSpPr/>
            <p:nvPr/>
          </p:nvGrpSpPr>
          <p:grpSpPr>
            <a:xfrm>
              <a:off x="6429525" y="2131089"/>
              <a:ext cx="413246" cy="1170676"/>
              <a:chOff x="6290377" y="1634136"/>
              <a:chExt cx="465405" cy="1170676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3A792BA6-0B29-2649-8BCD-F3B25F6BAA79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B45CA85-4CDC-6E45-942E-7DA54D4021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F6014F8F-BD35-624B-A531-AF0487D98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5BA8A01-628A-4E4E-929F-854B8DADE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83642765-1152-E047-888E-710D7E7594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C052009-28B3-034B-8DB0-C22029EDF489}"/>
                </a:ext>
              </a:extLst>
            </p:cNvPr>
            <p:cNvGrpSpPr/>
            <p:nvPr/>
          </p:nvGrpSpPr>
          <p:grpSpPr>
            <a:xfrm>
              <a:off x="7412270" y="2121554"/>
              <a:ext cx="403166" cy="1170676"/>
              <a:chOff x="6283810" y="1634136"/>
              <a:chExt cx="471972" cy="1170676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C182DDC7-A013-784B-A9D1-475DCC5B6AB1}"/>
                  </a:ext>
                </a:extLst>
              </p:cNvPr>
              <p:cNvGrpSpPr/>
              <p:nvPr/>
            </p:nvGrpSpPr>
            <p:grpSpPr>
              <a:xfrm>
                <a:off x="6283810" y="1769365"/>
                <a:ext cx="465350" cy="1035447"/>
                <a:chOff x="8432540" y="1845735"/>
                <a:chExt cx="271458" cy="1035447"/>
              </a:xfrm>
            </p:grpSpPr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0FA82EF1-BB77-9542-9C93-4E6DD376D2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E75B6FD-D81A-7645-A790-20082C5AE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540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F0E64B2-B49C-AA42-AC7F-158AE02C0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D12E06C6-0F5C-2546-A9E7-DF993E1B5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548B6580-DE60-114C-B0E9-23F0CE968DBC}"/>
                </a:ext>
              </a:extLst>
            </p:cNvPr>
            <p:cNvGrpSpPr/>
            <p:nvPr/>
          </p:nvGrpSpPr>
          <p:grpSpPr>
            <a:xfrm>
              <a:off x="9039721" y="2133207"/>
              <a:ext cx="397556" cy="1170676"/>
              <a:chOff x="6290377" y="1634136"/>
              <a:chExt cx="465405" cy="1170676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1BF1B660-71CD-B149-A0B4-0C82C960AFEB}"/>
                  </a:ext>
                </a:extLst>
              </p:cNvPr>
              <p:cNvGrpSpPr/>
              <p:nvPr/>
            </p:nvGrpSpPr>
            <p:grpSpPr>
              <a:xfrm>
                <a:off x="6290377" y="1769365"/>
                <a:ext cx="465350" cy="1035447"/>
                <a:chOff x="8436371" y="1845735"/>
                <a:chExt cx="271458" cy="1035447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251BAA45-95DB-9344-9AF7-23CCD546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02495" y="1845735"/>
                  <a:ext cx="1" cy="1035447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FCB8A8C9-4676-1443-BC32-9CDE680B6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6371" y="2872038"/>
                  <a:ext cx="271458" cy="0"/>
                </a:xfrm>
                <a:prstGeom prst="line">
                  <a:avLst/>
                </a:prstGeom>
                <a:ln w="254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C64D7B8D-F9CD-8B45-9DD5-EB9A1E26F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664" y="1778509"/>
                <a:ext cx="300118" cy="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103B6F8C-008D-7D49-983C-00CF09D364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69380" y="1634136"/>
                <a:ext cx="0" cy="148945"/>
              </a:xfrm>
              <a:prstGeom prst="straightConnector1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itle 1">
            <a:extLst>
              <a:ext uri="{FF2B5EF4-FFF2-40B4-BE49-F238E27FC236}">
                <a16:creationId xmlns:a16="http://schemas.microsoft.com/office/drawing/2014/main" id="{554532E7-7B3D-8845-B4E3-00DF52BB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12" y="8319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Seq2seq</a:t>
            </a:r>
            <a:r>
              <a:rPr lang="zh-CN" altLang="en-US" sz="4800" dirty="0"/>
              <a:t> </a:t>
            </a:r>
            <a:r>
              <a:rPr lang="en-US" altLang="zh-CN" sz="4800" dirty="0"/>
              <a:t>model</a:t>
            </a:r>
            <a:r>
              <a:rPr lang="zh-CN" altLang="en-US" sz="4800" dirty="0"/>
              <a:t> </a:t>
            </a:r>
            <a:r>
              <a:rPr lang="en-US" altLang="zh-CN" sz="4800" dirty="0"/>
              <a:t>diagram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741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Milestone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help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altLang="zh-CN" sz="2400" dirty="0"/>
              <a:t>design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machine</a:t>
            </a:r>
            <a:r>
              <a:rPr lang="zh-CN" altLang="en-US" sz="2400" dirty="0"/>
              <a:t> </a:t>
            </a:r>
            <a:r>
              <a:rPr lang="en-US" altLang="zh-CN" sz="2400" dirty="0"/>
              <a:t>learning</a:t>
            </a:r>
            <a:r>
              <a:rPr lang="zh-CN" altLang="en-US" sz="2400" dirty="0"/>
              <a:t> </a:t>
            </a:r>
            <a:r>
              <a:rPr lang="en-US" altLang="zh-CN" sz="2400" dirty="0"/>
              <a:t>methodology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793</Words>
  <Application>Microsoft Macintosh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Problem Abstraction</vt:lpstr>
      <vt:lpstr>example</vt:lpstr>
      <vt:lpstr>Seq2seq model diagram</vt:lpstr>
      <vt:lpstr>Milestone</vt:lpstr>
      <vt:lpstr>What we learned</vt:lpstr>
      <vt:lpstr>Thank you</vt:lpstr>
      <vt:lpstr>Questions?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209</cp:revision>
  <dcterms:created xsi:type="dcterms:W3CDTF">2021-03-18T14:52:00Z</dcterms:created>
  <dcterms:modified xsi:type="dcterms:W3CDTF">2021-04-29T15:38:40Z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