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8" r:id="rId4"/>
    <p:sldId id="260" r:id="rId5"/>
    <p:sldId id="261" r:id="rId6"/>
    <p:sldId id="275" r:id="rId7"/>
    <p:sldId id="271" r:id="rId8"/>
    <p:sldId id="276" r:id="rId9"/>
    <p:sldId id="263" r:id="rId10"/>
    <p:sldId id="264" r:id="rId11"/>
    <p:sldId id="269" r:id="rId12"/>
    <p:sldId id="265" r:id="rId13"/>
    <p:sldId id="262" r:id="rId14"/>
    <p:sldId id="25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04"/>
    <p:restoredTop sz="94523"/>
  </p:normalViewPr>
  <p:slideViewPr>
    <p:cSldViewPr snapToGrid="0" snapToObjects="1">
      <p:cViewPr varScale="1">
        <p:scale>
          <a:sx n="91" d="100"/>
          <a:sy n="91" d="100"/>
        </p:scale>
        <p:origin x="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#1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D01A05-8D91-4A3B-B0F2-8CC4A100B0D7}" type="doc">
      <dgm:prSet loTypeId="urn:microsoft.com/office/officeart/2005/8/layout/hList1" loCatId="list" qsTypeId="urn:microsoft.com/office/officeart/2005/8/quickstyle/simple1#1" qsCatId="simple" csTypeId="urn:microsoft.com/office/officeart/2005/8/colors/colorful2#1" csCatId="colorful" phldr="1"/>
      <dgm:spPr/>
      <dgm:t>
        <a:bodyPr/>
        <a:lstStyle/>
        <a:p>
          <a:endParaRPr lang="en-US"/>
        </a:p>
      </dgm:t>
    </dgm:pt>
    <dgm:pt modelId="{D7A6A9A9-F808-4A85-A9D0-D5EB87187CF0}">
      <dgm:prSet/>
      <dgm:spPr/>
      <dgm:t>
        <a:bodyPr/>
        <a:lstStyle/>
        <a:p>
          <a:r>
            <a:rPr lang="en-US" b="1" dirty="0"/>
            <a:t>RNN Memory Dependency Model </a:t>
          </a:r>
        </a:p>
        <a:p>
          <a:r>
            <a:rPr lang="en-US" dirty="0"/>
            <a:t>(</a:t>
          </a:r>
          <a:r>
            <a:rPr lang="en-US" altLang="zh-CN" dirty="0"/>
            <a:t>1</a:t>
          </a:r>
          <a:r>
            <a:rPr lang="en-US" dirty="0"/>
            <a:t>-</a:t>
          </a:r>
          <a:r>
            <a:rPr lang="en-US" altLang="zh-CN" dirty="0"/>
            <a:t>2</a:t>
          </a:r>
          <a:r>
            <a:rPr lang="en-US" dirty="0"/>
            <a:t> weeks): </a:t>
          </a:r>
        </a:p>
      </dgm:t>
    </dgm:pt>
    <dgm:pt modelId="{F912DCFF-72CB-49D6-8B6E-D5ECA5ABFFFE}" type="parTrans" cxnId="{A6B2B16C-3F5A-4CA4-B02C-643CE314DDB0}">
      <dgm:prSet/>
      <dgm:spPr/>
      <dgm:t>
        <a:bodyPr/>
        <a:lstStyle/>
        <a:p>
          <a:endParaRPr lang="en-US"/>
        </a:p>
      </dgm:t>
    </dgm:pt>
    <dgm:pt modelId="{30E03E2C-933F-4F27-A01C-7799786D2EB7}" type="sibTrans" cxnId="{A6B2B16C-3F5A-4CA4-B02C-643CE314DDB0}">
      <dgm:prSet/>
      <dgm:spPr/>
      <dgm:t>
        <a:bodyPr/>
        <a:lstStyle/>
        <a:p>
          <a:endParaRPr lang="en-US"/>
        </a:p>
      </dgm:t>
    </dgm:pt>
    <dgm:pt modelId="{44975CE7-1C59-4287-9DDF-CBA763A696A4}">
      <dgm:prSet/>
      <dgm:spPr/>
      <dgm:t>
        <a:bodyPr/>
        <a:lstStyle/>
        <a:p>
          <a:r>
            <a:rPr lang="en-US" dirty="0"/>
            <a:t>We firstly design a RNN model to predict memory dependency for a give program. </a:t>
          </a:r>
        </a:p>
      </dgm:t>
    </dgm:pt>
    <dgm:pt modelId="{A5E30762-6AA5-4785-887C-9979405CC5B8}" type="parTrans" cxnId="{4E2E5AD9-9E27-4FA6-A3C1-F3C9504E0F95}">
      <dgm:prSet/>
      <dgm:spPr/>
      <dgm:t>
        <a:bodyPr/>
        <a:lstStyle/>
        <a:p>
          <a:endParaRPr lang="en-US"/>
        </a:p>
      </dgm:t>
    </dgm:pt>
    <dgm:pt modelId="{F0B1CC82-C1F6-4BC6-8AAF-97E7951F2319}" type="sibTrans" cxnId="{4E2E5AD9-9E27-4FA6-A3C1-F3C9504E0F95}">
      <dgm:prSet/>
      <dgm:spPr/>
      <dgm:t>
        <a:bodyPr/>
        <a:lstStyle/>
        <a:p>
          <a:endParaRPr lang="en-US"/>
        </a:p>
      </dgm:t>
    </dgm:pt>
    <dgm:pt modelId="{C54C2861-8BE1-4111-A291-2B5CC4747EAF}">
      <dgm:prSet/>
      <dgm:spPr/>
      <dgm:t>
        <a:bodyPr/>
        <a:lstStyle/>
        <a:p>
          <a:r>
            <a:rPr lang="en-US" altLang="zh-CN" dirty="0"/>
            <a:t>T</a:t>
          </a:r>
          <a:r>
            <a:rPr lang="en-US" dirty="0"/>
            <a:t>raining and </a:t>
          </a:r>
          <a:r>
            <a:rPr lang="en-US" altLang="zh-CN" dirty="0"/>
            <a:t>validation</a:t>
          </a:r>
          <a:r>
            <a:rPr lang="zh-CN" altLang="en-US" dirty="0"/>
            <a:t> </a:t>
          </a:r>
          <a:r>
            <a:rPr lang="en-US" dirty="0"/>
            <a:t>data comes from the traces of SPEC 2017. </a:t>
          </a:r>
        </a:p>
      </dgm:t>
    </dgm:pt>
    <dgm:pt modelId="{118FE798-D21A-4BC1-BC2A-D13F0E93655D}" type="parTrans" cxnId="{41BCF9CC-8D4D-4C04-BFC5-A1C7F0A2410C}">
      <dgm:prSet/>
      <dgm:spPr/>
      <dgm:t>
        <a:bodyPr/>
        <a:lstStyle/>
        <a:p>
          <a:endParaRPr lang="en-US"/>
        </a:p>
      </dgm:t>
    </dgm:pt>
    <dgm:pt modelId="{9E6DF62C-2980-418D-A86E-DFBA40E6F4E0}" type="sibTrans" cxnId="{41BCF9CC-8D4D-4C04-BFC5-A1C7F0A2410C}">
      <dgm:prSet/>
      <dgm:spPr/>
      <dgm:t>
        <a:bodyPr/>
        <a:lstStyle/>
        <a:p>
          <a:endParaRPr lang="en-US"/>
        </a:p>
      </dgm:t>
    </dgm:pt>
    <dgm:pt modelId="{F5EF76F0-80A4-4120-BF00-235506D2A7CE}">
      <dgm:prSet/>
      <dgm:spPr/>
      <dgm:t>
        <a:bodyPr/>
        <a:lstStyle/>
        <a:p>
          <a:r>
            <a:rPr lang="en-US" b="1" dirty="0"/>
            <a:t>RNN Model Analysis </a:t>
          </a:r>
        </a:p>
        <a:p>
          <a:r>
            <a:rPr lang="en-US" dirty="0"/>
            <a:t>(1 week): </a:t>
          </a:r>
        </a:p>
      </dgm:t>
    </dgm:pt>
    <dgm:pt modelId="{24FE4FC9-2672-4857-97C3-03B794D5B0BE}" type="parTrans" cxnId="{2B20CF45-3100-4CE1-9118-BEE1F6E03503}">
      <dgm:prSet/>
      <dgm:spPr/>
      <dgm:t>
        <a:bodyPr/>
        <a:lstStyle/>
        <a:p>
          <a:endParaRPr lang="en-US"/>
        </a:p>
      </dgm:t>
    </dgm:pt>
    <dgm:pt modelId="{1AA11E8A-0807-4463-A017-1F71E46DEEF2}" type="sibTrans" cxnId="{2B20CF45-3100-4CE1-9118-BEE1F6E03503}">
      <dgm:prSet/>
      <dgm:spPr/>
      <dgm:t>
        <a:bodyPr/>
        <a:lstStyle/>
        <a:p>
          <a:endParaRPr lang="en-US"/>
        </a:p>
      </dgm:t>
    </dgm:pt>
    <dgm:pt modelId="{C7A16025-A073-49EB-952A-7E7127E09444}">
      <dgm:prSet/>
      <dgm:spPr/>
      <dgm:t>
        <a:bodyPr/>
        <a:lstStyle/>
        <a:p>
          <a:r>
            <a:rPr lang="en-US" dirty="0"/>
            <a:t>Gain insights from visualizations and understand why model performs well. </a:t>
          </a:r>
        </a:p>
      </dgm:t>
    </dgm:pt>
    <dgm:pt modelId="{4319C5CB-7E9B-4A7A-99D1-D476A09AFA54}" type="parTrans" cxnId="{1BE0FDC4-43AB-4585-8171-19CC807BF642}">
      <dgm:prSet/>
      <dgm:spPr/>
      <dgm:t>
        <a:bodyPr/>
        <a:lstStyle/>
        <a:p>
          <a:endParaRPr lang="en-US"/>
        </a:p>
      </dgm:t>
    </dgm:pt>
    <dgm:pt modelId="{931EE775-BF15-4E37-B1FC-03038F19C388}" type="sibTrans" cxnId="{1BE0FDC4-43AB-4585-8171-19CC807BF642}">
      <dgm:prSet/>
      <dgm:spPr/>
      <dgm:t>
        <a:bodyPr/>
        <a:lstStyle/>
        <a:p>
          <a:endParaRPr lang="en-US"/>
        </a:p>
      </dgm:t>
    </dgm:pt>
    <dgm:pt modelId="{94274408-9966-4E6D-B340-58875D5382F4}">
      <dgm:prSet/>
      <dgm:spPr/>
      <dgm:t>
        <a:bodyPr/>
        <a:lstStyle/>
        <a:p>
          <a:r>
            <a:rPr lang="en-US" dirty="0"/>
            <a:t>Would be</a:t>
          </a:r>
          <a:r>
            <a:rPr lang="zh-CN" dirty="0"/>
            <a:t> </a:t>
          </a:r>
          <a:r>
            <a:rPr lang="en-US" dirty="0"/>
            <a:t>helpful to remove redundancy from our model and prepare us for the next step.</a:t>
          </a:r>
        </a:p>
      </dgm:t>
    </dgm:pt>
    <dgm:pt modelId="{703BF3F6-CFB9-47C8-85B4-6EEF15CB873D}" type="parTrans" cxnId="{B0D3BD67-865C-46BD-8D17-BFDD4271371D}">
      <dgm:prSet/>
      <dgm:spPr/>
      <dgm:t>
        <a:bodyPr/>
        <a:lstStyle/>
        <a:p>
          <a:endParaRPr lang="en-US"/>
        </a:p>
      </dgm:t>
    </dgm:pt>
    <dgm:pt modelId="{F699C137-1E3D-40F3-95E1-FF19B96EB972}" type="sibTrans" cxnId="{B0D3BD67-865C-46BD-8D17-BFDD4271371D}">
      <dgm:prSet/>
      <dgm:spPr/>
      <dgm:t>
        <a:bodyPr/>
        <a:lstStyle/>
        <a:p>
          <a:endParaRPr lang="en-US"/>
        </a:p>
      </dgm:t>
    </dgm:pt>
    <dgm:pt modelId="{4437EA7E-EE2F-4555-A66E-FEB294F89DB3}">
      <dgm:prSet/>
      <dgm:spPr/>
      <dgm:t>
        <a:bodyPr/>
        <a:lstStyle/>
        <a:p>
          <a:r>
            <a:rPr lang="en-US" b="1" dirty="0"/>
            <a:t>Practical Model for Hardware Implementation </a:t>
          </a:r>
        </a:p>
        <a:p>
          <a:r>
            <a:rPr lang="en-US" dirty="0"/>
            <a:t>(2-3 weeks)</a:t>
          </a:r>
        </a:p>
      </dgm:t>
    </dgm:pt>
    <dgm:pt modelId="{88BA01BC-F953-4DB0-88B3-88A850E6A89C}" type="parTrans" cxnId="{BAF59BCA-E034-462B-B2C6-75FA18750E45}">
      <dgm:prSet/>
      <dgm:spPr/>
      <dgm:t>
        <a:bodyPr/>
        <a:lstStyle/>
        <a:p>
          <a:endParaRPr lang="en-US"/>
        </a:p>
      </dgm:t>
    </dgm:pt>
    <dgm:pt modelId="{A964AE30-387E-4EBF-BA5A-6C4A1D31601B}" type="sibTrans" cxnId="{BAF59BCA-E034-462B-B2C6-75FA18750E45}">
      <dgm:prSet/>
      <dgm:spPr/>
      <dgm:t>
        <a:bodyPr/>
        <a:lstStyle/>
        <a:p>
          <a:endParaRPr lang="en-US"/>
        </a:p>
      </dgm:t>
    </dgm:pt>
    <dgm:pt modelId="{F1A4302F-0008-43F8-880C-5FAD7FDFB3F1}">
      <dgm:prSet/>
      <dgm:spPr/>
      <dgm:t>
        <a:bodyPr/>
        <a:lstStyle/>
        <a:p>
          <a:r>
            <a:rPr lang="en-US" dirty="0"/>
            <a:t>Simplified the previous proposed RNN model and implement on </a:t>
          </a:r>
          <a:r>
            <a:rPr lang="en-US" dirty="0" err="1"/>
            <a:t>MacSim</a:t>
          </a:r>
          <a:r>
            <a:rPr lang="zh-CN" altLang="en-US" dirty="0"/>
            <a:t> </a:t>
          </a:r>
          <a:r>
            <a:rPr lang="en-US" altLang="zh-CN" dirty="0"/>
            <a:t>or</a:t>
          </a:r>
          <a:r>
            <a:rPr lang="zh-CN" altLang="en-US" dirty="0"/>
            <a:t> </a:t>
          </a:r>
          <a:r>
            <a:rPr lang="en-US" altLang="zh-CN" dirty="0"/>
            <a:t>Gem5</a:t>
          </a:r>
          <a:r>
            <a:rPr lang="en-US" dirty="0"/>
            <a:t>. </a:t>
          </a:r>
        </a:p>
      </dgm:t>
    </dgm:pt>
    <dgm:pt modelId="{ED9C6B5F-E589-4467-AEEB-C79AC33CEB50}" type="parTrans" cxnId="{53440280-421F-462A-A809-695E04ED6FAC}">
      <dgm:prSet/>
      <dgm:spPr/>
      <dgm:t>
        <a:bodyPr/>
        <a:lstStyle/>
        <a:p>
          <a:endParaRPr lang="en-US"/>
        </a:p>
      </dgm:t>
    </dgm:pt>
    <dgm:pt modelId="{423E4D96-FE09-4AEF-B36D-CAB0BC91B580}" type="sibTrans" cxnId="{53440280-421F-462A-A809-695E04ED6FAC}">
      <dgm:prSet/>
      <dgm:spPr/>
      <dgm:t>
        <a:bodyPr/>
        <a:lstStyle/>
        <a:p>
          <a:endParaRPr lang="en-US"/>
        </a:p>
      </dgm:t>
    </dgm:pt>
    <dgm:pt modelId="{9E457520-C275-AC4E-AF68-B8BFF9C30ADE}">
      <dgm:prSet/>
      <dgm:spPr/>
      <dgm:t>
        <a:bodyPr/>
        <a:lstStyle/>
        <a:p>
          <a:endParaRPr lang="en-US" dirty="0"/>
        </a:p>
      </dgm:t>
    </dgm:pt>
    <dgm:pt modelId="{30E4E898-3796-CD4E-96EE-7EB34AFB444D}" type="parTrans" cxnId="{D713EBA6-9F95-7242-A6B5-9D6BED7F22BC}">
      <dgm:prSet/>
      <dgm:spPr/>
      <dgm:t>
        <a:bodyPr/>
        <a:lstStyle/>
        <a:p>
          <a:endParaRPr lang="en-US"/>
        </a:p>
      </dgm:t>
    </dgm:pt>
    <dgm:pt modelId="{1AC9E847-CEA8-EC45-AD69-EF66A4E79436}" type="sibTrans" cxnId="{D713EBA6-9F95-7242-A6B5-9D6BED7F22BC}">
      <dgm:prSet/>
      <dgm:spPr/>
      <dgm:t>
        <a:bodyPr/>
        <a:lstStyle/>
        <a:p>
          <a:endParaRPr lang="en-US"/>
        </a:p>
      </dgm:t>
    </dgm:pt>
    <dgm:pt modelId="{F17D96DA-7393-FD41-87AB-F33FC72D739D}">
      <dgm:prSet/>
      <dgm:spPr/>
      <dgm:t>
        <a:bodyPr/>
        <a:lstStyle/>
        <a:p>
          <a:endParaRPr lang="en-US" dirty="0"/>
        </a:p>
      </dgm:t>
    </dgm:pt>
    <dgm:pt modelId="{0A42C2F9-D3EF-A74B-9456-0953D7AC68BC}" type="parTrans" cxnId="{FE9F3FC7-20E3-3B4B-A50C-E9E3E3D2752F}">
      <dgm:prSet/>
      <dgm:spPr/>
      <dgm:t>
        <a:bodyPr/>
        <a:lstStyle/>
        <a:p>
          <a:endParaRPr lang="en-US"/>
        </a:p>
      </dgm:t>
    </dgm:pt>
    <dgm:pt modelId="{B6346A88-8459-CC4B-B209-A3B63845285B}" type="sibTrans" cxnId="{FE9F3FC7-20E3-3B4B-A50C-E9E3E3D2752F}">
      <dgm:prSet/>
      <dgm:spPr/>
      <dgm:t>
        <a:bodyPr/>
        <a:lstStyle/>
        <a:p>
          <a:endParaRPr lang="en-US"/>
        </a:p>
      </dgm:t>
    </dgm:pt>
    <dgm:pt modelId="{459499F1-F154-A24B-8A72-864D37A2713C}">
      <dgm:prSet/>
      <dgm:spPr/>
      <dgm:t>
        <a:bodyPr/>
        <a:lstStyle/>
        <a:p>
          <a:r>
            <a:rPr lang="en-US" dirty="0"/>
            <a:t>Evaluate the result</a:t>
          </a:r>
          <a:r>
            <a:rPr lang="zh-CN" altLang="en-US" dirty="0"/>
            <a:t> </a:t>
          </a:r>
          <a:r>
            <a:rPr lang="en-US" altLang="zh-CN" dirty="0"/>
            <a:t>and</a:t>
          </a:r>
          <a:r>
            <a:rPr lang="zh-CN" altLang="en-US" dirty="0"/>
            <a:t> </a:t>
          </a:r>
          <a:r>
            <a:rPr lang="en-US" altLang="zh-CN" dirty="0"/>
            <a:t>write</a:t>
          </a:r>
          <a:r>
            <a:rPr lang="zh-CN" altLang="en-US" dirty="0"/>
            <a:t> </a:t>
          </a:r>
          <a:r>
            <a:rPr lang="en-US" altLang="zh-CN" dirty="0"/>
            <a:t>the</a:t>
          </a:r>
          <a:r>
            <a:rPr lang="zh-CN" altLang="en-US" dirty="0"/>
            <a:t> </a:t>
          </a:r>
          <a:r>
            <a:rPr lang="en-US" altLang="zh-CN" dirty="0"/>
            <a:t>paper</a:t>
          </a:r>
          <a:endParaRPr lang="en-US" dirty="0"/>
        </a:p>
      </dgm:t>
    </dgm:pt>
    <dgm:pt modelId="{557D1A43-118B-B148-8CC8-019419D223BD}" type="parTrans" cxnId="{4F00CDE3-6ABA-3142-BAD0-C2DA31E43ECE}">
      <dgm:prSet/>
      <dgm:spPr/>
    </dgm:pt>
    <dgm:pt modelId="{8040B919-47B8-9844-8D34-25FB29D8F6D6}" type="sibTrans" cxnId="{4F00CDE3-6ABA-3142-BAD0-C2DA31E43ECE}">
      <dgm:prSet/>
      <dgm:spPr/>
    </dgm:pt>
    <dgm:pt modelId="{AE4566BD-5B53-C54D-87AD-9EF21CB2F77B}">
      <dgm:prSet/>
      <dgm:spPr/>
      <dgm:t>
        <a:bodyPr/>
        <a:lstStyle/>
        <a:p>
          <a:endParaRPr lang="en-US" dirty="0"/>
        </a:p>
      </dgm:t>
    </dgm:pt>
    <dgm:pt modelId="{A57B505F-EEEE-8840-9B1A-10A3A17C1E71}" type="parTrans" cxnId="{D7BB28A4-EB9B-AC48-B4FA-35DF2541E78E}">
      <dgm:prSet/>
      <dgm:spPr/>
    </dgm:pt>
    <dgm:pt modelId="{B00F7234-5F09-E44F-B455-04A43361D0D3}" type="sibTrans" cxnId="{D7BB28A4-EB9B-AC48-B4FA-35DF2541E78E}">
      <dgm:prSet/>
      <dgm:spPr/>
    </dgm:pt>
    <dgm:pt modelId="{5BFBC0BF-4494-3645-845C-537223B69E15}" type="pres">
      <dgm:prSet presAssocID="{31D01A05-8D91-4A3B-B0F2-8CC4A100B0D7}" presName="Name0" presStyleCnt="0">
        <dgm:presLayoutVars>
          <dgm:dir/>
          <dgm:animLvl val="lvl"/>
          <dgm:resizeHandles val="exact"/>
        </dgm:presLayoutVars>
      </dgm:prSet>
      <dgm:spPr/>
    </dgm:pt>
    <dgm:pt modelId="{6D40CAC0-A32C-6946-8439-DA2D1B6BEFB0}" type="pres">
      <dgm:prSet presAssocID="{D7A6A9A9-F808-4A85-A9D0-D5EB87187CF0}" presName="composite" presStyleCnt="0"/>
      <dgm:spPr/>
    </dgm:pt>
    <dgm:pt modelId="{D98604DA-E303-894D-9487-8FC70D01E634}" type="pres">
      <dgm:prSet presAssocID="{D7A6A9A9-F808-4A85-A9D0-D5EB87187CF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A61995E-F971-874C-8BEC-4E797C4B04BD}" type="pres">
      <dgm:prSet presAssocID="{D7A6A9A9-F808-4A85-A9D0-D5EB87187CF0}" presName="desTx" presStyleLbl="alignAccFollowNode1" presStyleIdx="0" presStyleCnt="3">
        <dgm:presLayoutVars>
          <dgm:bulletEnabled val="1"/>
        </dgm:presLayoutVars>
      </dgm:prSet>
      <dgm:spPr/>
    </dgm:pt>
    <dgm:pt modelId="{EC145C07-82BF-F543-A837-1B16063B5E77}" type="pres">
      <dgm:prSet presAssocID="{30E03E2C-933F-4F27-A01C-7799786D2EB7}" presName="space" presStyleCnt="0"/>
      <dgm:spPr/>
    </dgm:pt>
    <dgm:pt modelId="{F1E0F399-3A39-9A46-A777-E3202C11C980}" type="pres">
      <dgm:prSet presAssocID="{F5EF76F0-80A4-4120-BF00-235506D2A7CE}" presName="composite" presStyleCnt="0"/>
      <dgm:spPr/>
    </dgm:pt>
    <dgm:pt modelId="{9DF9274B-1D67-8D4D-911F-4B3A37C9948D}" type="pres">
      <dgm:prSet presAssocID="{F5EF76F0-80A4-4120-BF00-235506D2A7CE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9D840ACB-5713-984F-BBE1-B79B5212E13E}" type="pres">
      <dgm:prSet presAssocID="{F5EF76F0-80A4-4120-BF00-235506D2A7CE}" presName="desTx" presStyleLbl="alignAccFollowNode1" presStyleIdx="1" presStyleCnt="3">
        <dgm:presLayoutVars>
          <dgm:bulletEnabled val="1"/>
        </dgm:presLayoutVars>
      </dgm:prSet>
      <dgm:spPr/>
    </dgm:pt>
    <dgm:pt modelId="{7679BFBF-15DF-EE4C-ADBD-227E33A4BD71}" type="pres">
      <dgm:prSet presAssocID="{1AA11E8A-0807-4463-A017-1F71E46DEEF2}" presName="space" presStyleCnt="0"/>
      <dgm:spPr/>
    </dgm:pt>
    <dgm:pt modelId="{606211EF-8502-3C4C-9D81-09B4EE4CF6ED}" type="pres">
      <dgm:prSet presAssocID="{4437EA7E-EE2F-4555-A66E-FEB294F89DB3}" presName="composite" presStyleCnt="0"/>
      <dgm:spPr/>
    </dgm:pt>
    <dgm:pt modelId="{5B03C5EE-7797-5D42-9D72-F7E05D574061}" type="pres">
      <dgm:prSet presAssocID="{4437EA7E-EE2F-4555-A66E-FEB294F89DB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76322DA3-88ED-1E4D-A18E-C0A4CD60367C}" type="pres">
      <dgm:prSet presAssocID="{4437EA7E-EE2F-4555-A66E-FEB294F89DB3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F5F8D911-060B-9C40-A826-2918F8B023FE}" type="presOf" srcId="{94274408-9966-4E6D-B340-58875D5382F4}" destId="{9D840ACB-5713-984F-BBE1-B79B5212E13E}" srcOrd="0" destOrd="2" presId="urn:microsoft.com/office/officeart/2005/8/layout/hList1"/>
    <dgm:cxn modelId="{30DF381E-3E9F-A446-B68E-C93D5D8038E5}" type="presOf" srcId="{F5EF76F0-80A4-4120-BF00-235506D2A7CE}" destId="{9DF9274B-1D67-8D4D-911F-4B3A37C9948D}" srcOrd="0" destOrd="0" presId="urn:microsoft.com/office/officeart/2005/8/layout/hList1"/>
    <dgm:cxn modelId="{54026534-C288-BE4F-9F07-0E5BE8626AA9}" type="presOf" srcId="{F1A4302F-0008-43F8-880C-5FAD7FDFB3F1}" destId="{76322DA3-88ED-1E4D-A18E-C0A4CD60367C}" srcOrd="0" destOrd="0" presId="urn:microsoft.com/office/officeart/2005/8/layout/hList1"/>
    <dgm:cxn modelId="{2B20CF45-3100-4CE1-9118-BEE1F6E03503}" srcId="{31D01A05-8D91-4A3B-B0F2-8CC4A100B0D7}" destId="{F5EF76F0-80A4-4120-BF00-235506D2A7CE}" srcOrd="1" destOrd="0" parTransId="{24FE4FC9-2672-4857-97C3-03B794D5B0BE}" sibTransId="{1AA11E8A-0807-4463-A017-1F71E46DEEF2}"/>
    <dgm:cxn modelId="{70CEDE48-671E-DB47-820D-910EB2720C5B}" type="presOf" srcId="{C54C2861-8BE1-4111-A291-2B5CC4747EAF}" destId="{4A61995E-F971-874C-8BEC-4E797C4B04BD}" srcOrd="0" destOrd="2" presId="urn:microsoft.com/office/officeart/2005/8/layout/hList1"/>
    <dgm:cxn modelId="{9406D65B-DD6A-9044-B16C-E5060F1407E4}" type="presOf" srcId="{459499F1-F154-A24B-8A72-864D37A2713C}" destId="{76322DA3-88ED-1E4D-A18E-C0A4CD60367C}" srcOrd="0" destOrd="2" presId="urn:microsoft.com/office/officeart/2005/8/layout/hList1"/>
    <dgm:cxn modelId="{B0D3BD67-865C-46BD-8D17-BFDD4271371D}" srcId="{F5EF76F0-80A4-4120-BF00-235506D2A7CE}" destId="{94274408-9966-4E6D-B340-58875D5382F4}" srcOrd="2" destOrd="0" parTransId="{703BF3F6-CFB9-47C8-85B4-6EEF15CB873D}" sibTransId="{F699C137-1E3D-40F3-95E1-FF19B96EB972}"/>
    <dgm:cxn modelId="{66ACA46A-3956-854D-B47A-097F08141C06}" type="presOf" srcId="{AE4566BD-5B53-C54D-87AD-9EF21CB2F77B}" destId="{76322DA3-88ED-1E4D-A18E-C0A4CD60367C}" srcOrd="0" destOrd="1" presId="urn:microsoft.com/office/officeart/2005/8/layout/hList1"/>
    <dgm:cxn modelId="{A6B2B16C-3F5A-4CA4-B02C-643CE314DDB0}" srcId="{31D01A05-8D91-4A3B-B0F2-8CC4A100B0D7}" destId="{D7A6A9A9-F808-4A85-A9D0-D5EB87187CF0}" srcOrd="0" destOrd="0" parTransId="{F912DCFF-72CB-49D6-8B6E-D5ECA5ABFFFE}" sibTransId="{30E03E2C-933F-4F27-A01C-7799786D2EB7}"/>
    <dgm:cxn modelId="{53440280-421F-462A-A809-695E04ED6FAC}" srcId="{4437EA7E-EE2F-4555-A66E-FEB294F89DB3}" destId="{F1A4302F-0008-43F8-880C-5FAD7FDFB3F1}" srcOrd="0" destOrd="0" parTransId="{ED9C6B5F-E589-4467-AEEB-C79AC33CEB50}" sibTransId="{423E4D96-FE09-4AEF-B36D-CAB0BC91B580}"/>
    <dgm:cxn modelId="{E924BAA2-6BF3-C847-A9CA-D81725925FC8}" type="presOf" srcId="{C7A16025-A073-49EB-952A-7E7127E09444}" destId="{9D840ACB-5713-984F-BBE1-B79B5212E13E}" srcOrd="0" destOrd="0" presId="urn:microsoft.com/office/officeart/2005/8/layout/hList1"/>
    <dgm:cxn modelId="{D7BB28A4-EB9B-AC48-B4FA-35DF2541E78E}" srcId="{4437EA7E-EE2F-4555-A66E-FEB294F89DB3}" destId="{AE4566BD-5B53-C54D-87AD-9EF21CB2F77B}" srcOrd="1" destOrd="0" parTransId="{A57B505F-EEEE-8840-9B1A-10A3A17C1E71}" sibTransId="{B00F7234-5F09-E44F-B455-04A43361D0D3}"/>
    <dgm:cxn modelId="{D713EBA6-9F95-7242-A6B5-9D6BED7F22BC}" srcId="{D7A6A9A9-F808-4A85-A9D0-D5EB87187CF0}" destId="{9E457520-C275-AC4E-AF68-B8BFF9C30ADE}" srcOrd="1" destOrd="0" parTransId="{30E4E898-3796-CD4E-96EE-7EB34AFB444D}" sibTransId="{1AC9E847-CEA8-EC45-AD69-EF66A4E79436}"/>
    <dgm:cxn modelId="{676D23AB-FA0C-E444-B8A8-B0C12EDE1C99}" type="presOf" srcId="{44975CE7-1C59-4287-9DDF-CBA763A696A4}" destId="{4A61995E-F971-874C-8BEC-4E797C4B04BD}" srcOrd="0" destOrd="0" presId="urn:microsoft.com/office/officeart/2005/8/layout/hList1"/>
    <dgm:cxn modelId="{065D2CAD-B294-ED41-B73F-0842A2386114}" type="presOf" srcId="{4437EA7E-EE2F-4555-A66E-FEB294F89DB3}" destId="{5B03C5EE-7797-5D42-9D72-F7E05D574061}" srcOrd="0" destOrd="0" presId="urn:microsoft.com/office/officeart/2005/8/layout/hList1"/>
    <dgm:cxn modelId="{914686B1-EDDB-D449-8368-691E90270E00}" type="presOf" srcId="{F17D96DA-7393-FD41-87AB-F33FC72D739D}" destId="{9D840ACB-5713-984F-BBE1-B79B5212E13E}" srcOrd="0" destOrd="1" presId="urn:microsoft.com/office/officeart/2005/8/layout/hList1"/>
    <dgm:cxn modelId="{1BE0FDC4-43AB-4585-8171-19CC807BF642}" srcId="{F5EF76F0-80A4-4120-BF00-235506D2A7CE}" destId="{C7A16025-A073-49EB-952A-7E7127E09444}" srcOrd="0" destOrd="0" parTransId="{4319C5CB-7E9B-4A7A-99D1-D476A09AFA54}" sibTransId="{931EE775-BF15-4E37-B1FC-03038F19C388}"/>
    <dgm:cxn modelId="{FE9F3FC7-20E3-3B4B-A50C-E9E3E3D2752F}" srcId="{F5EF76F0-80A4-4120-BF00-235506D2A7CE}" destId="{F17D96DA-7393-FD41-87AB-F33FC72D739D}" srcOrd="1" destOrd="0" parTransId="{0A42C2F9-D3EF-A74B-9456-0953D7AC68BC}" sibTransId="{B6346A88-8459-CC4B-B209-A3B63845285B}"/>
    <dgm:cxn modelId="{BAF59BCA-E034-462B-B2C6-75FA18750E45}" srcId="{31D01A05-8D91-4A3B-B0F2-8CC4A100B0D7}" destId="{4437EA7E-EE2F-4555-A66E-FEB294F89DB3}" srcOrd="2" destOrd="0" parTransId="{88BA01BC-F953-4DB0-88B3-88A850E6A89C}" sibTransId="{A964AE30-387E-4EBF-BA5A-6C4A1D31601B}"/>
    <dgm:cxn modelId="{41BCF9CC-8D4D-4C04-BFC5-A1C7F0A2410C}" srcId="{D7A6A9A9-F808-4A85-A9D0-D5EB87187CF0}" destId="{C54C2861-8BE1-4111-A291-2B5CC4747EAF}" srcOrd="2" destOrd="0" parTransId="{118FE798-D21A-4BC1-BC2A-D13F0E93655D}" sibTransId="{9E6DF62C-2980-418D-A86E-DFBA40E6F4E0}"/>
    <dgm:cxn modelId="{6A4CE9CF-8BC7-A241-A4E7-A621A0F1D36C}" type="presOf" srcId="{31D01A05-8D91-4A3B-B0F2-8CC4A100B0D7}" destId="{5BFBC0BF-4494-3645-845C-537223B69E15}" srcOrd="0" destOrd="0" presId="urn:microsoft.com/office/officeart/2005/8/layout/hList1"/>
    <dgm:cxn modelId="{4B7B28D1-DBCB-744B-9E7E-C5AE1244A2BD}" type="presOf" srcId="{D7A6A9A9-F808-4A85-A9D0-D5EB87187CF0}" destId="{D98604DA-E303-894D-9487-8FC70D01E634}" srcOrd="0" destOrd="0" presId="urn:microsoft.com/office/officeart/2005/8/layout/hList1"/>
    <dgm:cxn modelId="{4E2E5AD9-9E27-4FA6-A3C1-F3C9504E0F95}" srcId="{D7A6A9A9-F808-4A85-A9D0-D5EB87187CF0}" destId="{44975CE7-1C59-4287-9DDF-CBA763A696A4}" srcOrd="0" destOrd="0" parTransId="{A5E30762-6AA5-4785-887C-9979405CC5B8}" sibTransId="{F0B1CC82-C1F6-4BC6-8AAF-97E7951F2319}"/>
    <dgm:cxn modelId="{4F00CDE3-6ABA-3142-BAD0-C2DA31E43ECE}" srcId="{4437EA7E-EE2F-4555-A66E-FEB294F89DB3}" destId="{459499F1-F154-A24B-8A72-864D37A2713C}" srcOrd="2" destOrd="0" parTransId="{557D1A43-118B-B148-8CC8-019419D223BD}" sibTransId="{8040B919-47B8-9844-8D34-25FB29D8F6D6}"/>
    <dgm:cxn modelId="{0CEA51ED-12D1-5C4D-A790-35BC7FECAD68}" type="presOf" srcId="{9E457520-C275-AC4E-AF68-B8BFF9C30ADE}" destId="{4A61995E-F971-874C-8BEC-4E797C4B04BD}" srcOrd="0" destOrd="1" presId="urn:microsoft.com/office/officeart/2005/8/layout/hList1"/>
    <dgm:cxn modelId="{66C09830-A576-1F41-B4EB-3505B9C1D259}" type="presParOf" srcId="{5BFBC0BF-4494-3645-845C-537223B69E15}" destId="{6D40CAC0-A32C-6946-8439-DA2D1B6BEFB0}" srcOrd="0" destOrd="0" presId="urn:microsoft.com/office/officeart/2005/8/layout/hList1"/>
    <dgm:cxn modelId="{85C7930A-E818-4046-BD62-6BBA4B98952F}" type="presParOf" srcId="{6D40CAC0-A32C-6946-8439-DA2D1B6BEFB0}" destId="{D98604DA-E303-894D-9487-8FC70D01E634}" srcOrd="0" destOrd="0" presId="urn:microsoft.com/office/officeart/2005/8/layout/hList1"/>
    <dgm:cxn modelId="{0576BB72-B057-3C4D-AC40-EC45CEBDC9C6}" type="presParOf" srcId="{6D40CAC0-A32C-6946-8439-DA2D1B6BEFB0}" destId="{4A61995E-F971-874C-8BEC-4E797C4B04BD}" srcOrd="1" destOrd="0" presId="urn:microsoft.com/office/officeart/2005/8/layout/hList1"/>
    <dgm:cxn modelId="{1B9C61ED-4657-8B4B-9183-126DABA43CF6}" type="presParOf" srcId="{5BFBC0BF-4494-3645-845C-537223B69E15}" destId="{EC145C07-82BF-F543-A837-1B16063B5E77}" srcOrd="1" destOrd="0" presId="urn:microsoft.com/office/officeart/2005/8/layout/hList1"/>
    <dgm:cxn modelId="{987AE273-542C-B346-A17F-2FDD7B73B346}" type="presParOf" srcId="{5BFBC0BF-4494-3645-845C-537223B69E15}" destId="{F1E0F399-3A39-9A46-A777-E3202C11C980}" srcOrd="2" destOrd="0" presId="urn:microsoft.com/office/officeart/2005/8/layout/hList1"/>
    <dgm:cxn modelId="{66B2505B-6FD0-9E4D-A9A0-D8F035FFE239}" type="presParOf" srcId="{F1E0F399-3A39-9A46-A777-E3202C11C980}" destId="{9DF9274B-1D67-8D4D-911F-4B3A37C9948D}" srcOrd="0" destOrd="0" presId="urn:microsoft.com/office/officeart/2005/8/layout/hList1"/>
    <dgm:cxn modelId="{3400F98E-04DA-B942-A568-75ACAB7D5DF9}" type="presParOf" srcId="{F1E0F399-3A39-9A46-A777-E3202C11C980}" destId="{9D840ACB-5713-984F-BBE1-B79B5212E13E}" srcOrd="1" destOrd="0" presId="urn:microsoft.com/office/officeart/2005/8/layout/hList1"/>
    <dgm:cxn modelId="{761A7C6A-EB97-F044-B715-44B5E40AB2E2}" type="presParOf" srcId="{5BFBC0BF-4494-3645-845C-537223B69E15}" destId="{7679BFBF-15DF-EE4C-ADBD-227E33A4BD71}" srcOrd="3" destOrd="0" presId="urn:microsoft.com/office/officeart/2005/8/layout/hList1"/>
    <dgm:cxn modelId="{E457B72C-F9A0-094A-90A8-9D7E6D624AC3}" type="presParOf" srcId="{5BFBC0BF-4494-3645-845C-537223B69E15}" destId="{606211EF-8502-3C4C-9D81-09B4EE4CF6ED}" srcOrd="4" destOrd="0" presId="urn:microsoft.com/office/officeart/2005/8/layout/hList1"/>
    <dgm:cxn modelId="{1E9B074D-23AE-E847-922D-205EE9215195}" type="presParOf" srcId="{606211EF-8502-3C4C-9D81-09B4EE4CF6ED}" destId="{5B03C5EE-7797-5D42-9D72-F7E05D574061}" srcOrd="0" destOrd="0" presId="urn:microsoft.com/office/officeart/2005/8/layout/hList1"/>
    <dgm:cxn modelId="{87E7616A-C1D1-604C-B2FF-428C482049E6}" type="presParOf" srcId="{606211EF-8502-3C4C-9D81-09B4EE4CF6ED}" destId="{76322DA3-88ED-1E4D-A18E-C0A4CD60367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8604DA-E303-894D-9487-8FC70D01E634}">
      <dsp:nvSpPr>
        <dsp:cNvPr id="0" name=""/>
        <dsp:cNvSpPr/>
      </dsp:nvSpPr>
      <dsp:spPr>
        <a:xfrm>
          <a:off x="3143" y="201722"/>
          <a:ext cx="3064668" cy="121066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RNN Memory Dependency Model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(</a:t>
          </a:r>
          <a:r>
            <a:rPr lang="en-US" altLang="zh-CN" sz="1800" kern="1200" dirty="0"/>
            <a:t>1</a:t>
          </a:r>
          <a:r>
            <a:rPr lang="en-US" sz="1800" kern="1200" dirty="0"/>
            <a:t>-</a:t>
          </a:r>
          <a:r>
            <a:rPr lang="en-US" altLang="zh-CN" sz="1800" kern="1200" dirty="0"/>
            <a:t>2</a:t>
          </a:r>
          <a:r>
            <a:rPr lang="en-US" sz="1800" kern="1200" dirty="0"/>
            <a:t> weeks): </a:t>
          </a:r>
        </a:p>
      </dsp:txBody>
      <dsp:txXfrm>
        <a:off x="3143" y="201722"/>
        <a:ext cx="3064668" cy="1210668"/>
      </dsp:txXfrm>
    </dsp:sp>
    <dsp:sp modelId="{4A61995E-F971-874C-8BEC-4E797C4B04BD}">
      <dsp:nvSpPr>
        <dsp:cNvPr id="0" name=""/>
        <dsp:cNvSpPr/>
      </dsp:nvSpPr>
      <dsp:spPr>
        <a:xfrm>
          <a:off x="3143" y="1412390"/>
          <a:ext cx="3064668" cy="255696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We firstly design a RNN model to predict memory dependency for a give program.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T</a:t>
          </a:r>
          <a:r>
            <a:rPr lang="en-US" sz="1800" kern="1200" dirty="0"/>
            <a:t>raining and </a:t>
          </a:r>
          <a:r>
            <a:rPr lang="en-US" altLang="zh-CN" sz="1800" kern="1200" dirty="0"/>
            <a:t>validation</a:t>
          </a:r>
          <a:r>
            <a:rPr lang="zh-CN" altLang="en-US" sz="1800" kern="1200" dirty="0"/>
            <a:t> </a:t>
          </a:r>
          <a:r>
            <a:rPr lang="en-US" sz="1800" kern="1200" dirty="0"/>
            <a:t>data comes from the traces of SPEC 2017. </a:t>
          </a:r>
        </a:p>
      </dsp:txBody>
      <dsp:txXfrm>
        <a:off x="3143" y="1412390"/>
        <a:ext cx="3064668" cy="2556967"/>
      </dsp:txXfrm>
    </dsp:sp>
    <dsp:sp modelId="{9DF9274B-1D67-8D4D-911F-4B3A37C9948D}">
      <dsp:nvSpPr>
        <dsp:cNvPr id="0" name=""/>
        <dsp:cNvSpPr/>
      </dsp:nvSpPr>
      <dsp:spPr>
        <a:xfrm>
          <a:off x="3496865" y="201722"/>
          <a:ext cx="3064668" cy="1210668"/>
        </a:xfrm>
        <a:prstGeom prst="rect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2700" cap="flat" cmpd="sng" algn="ctr">
          <a:solidFill>
            <a:schemeClr val="accent2">
              <a:hueOff val="19519"/>
              <a:satOff val="-13438"/>
              <a:lumOff val="-3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RNN Model Analysis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(1 week): </a:t>
          </a:r>
        </a:p>
      </dsp:txBody>
      <dsp:txXfrm>
        <a:off x="3496865" y="201722"/>
        <a:ext cx="3064668" cy="1210668"/>
      </dsp:txXfrm>
    </dsp:sp>
    <dsp:sp modelId="{9D840ACB-5713-984F-BBE1-B79B5212E13E}">
      <dsp:nvSpPr>
        <dsp:cNvPr id="0" name=""/>
        <dsp:cNvSpPr/>
      </dsp:nvSpPr>
      <dsp:spPr>
        <a:xfrm>
          <a:off x="3496865" y="1412390"/>
          <a:ext cx="3064668" cy="2556967"/>
        </a:xfrm>
        <a:prstGeom prst="rect">
          <a:avLst/>
        </a:prstGeom>
        <a:solidFill>
          <a:schemeClr val="accent2">
            <a:tint val="40000"/>
            <a:alpha val="90000"/>
            <a:hueOff val="123599"/>
            <a:satOff val="-11908"/>
            <a:lumOff val="-125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23599"/>
              <a:satOff val="-11908"/>
              <a:lumOff val="-12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Gain insights from visualizations and understand why model performs well.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Would be</a:t>
          </a:r>
          <a:r>
            <a:rPr lang="zh-CN" sz="1800" kern="1200" dirty="0"/>
            <a:t> </a:t>
          </a:r>
          <a:r>
            <a:rPr lang="en-US" sz="1800" kern="1200" dirty="0"/>
            <a:t>helpful to remove redundancy from our model and prepare us for the next step.</a:t>
          </a:r>
        </a:p>
      </dsp:txBody>
      <dsp:txXfrm>
        <a:off x="3496865" y="1412390"/>
        <a:ext cx="3064668" cy="2556967"/>
      </dsp:txXfrm>
    </dsp:sp>
    <dsp:sp modelId="{5B03C5EE-7797-5D42-9D72-F7E05D574061}">
      <dsp:nvSpPr>
        <dsp:cNvPr id="0" name=""/>
        <dsp:cNvSpPr/>
      </dsp:nvSpPr>
      <dsp:spPr>
        <a:xfrm>
          <a:off x="6990588" y="201722"/>
          <a:ext cx="3064668" cy="1210668"/>
        </a:xfrm>
        <a:prstGeom prst="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2700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Practical Model for Hardware Implementation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(2-3 weeks)</a:t>
          </a:r>
        </a:p>
      </dsp:txBody>
      <dsp:txXfrm>
        <a:off x="6990588" y="201722"/>
        <a:ext cx="3064668" cy="1210668"/>
      </dsp:txXfrm>
    </dsp:sp>
    <dsp:sp modelId="{76322DA3-88ED-1E4D-A18E-C0A4CD60367C}">
      <dsp:nvSpPr>
        <dsp:cNvPr id="0" name=""/>
        <dsp:cNvSpPr/>
      </dsp:nvSpPr>
      <dsp:spPr>
        <a:xfrm>
          <a:off x="6990588" y="1412390"/>
          <a:ext cx="3064668" cy="2556967"/>
        </a:xfrm>
        <a:prstGeom prst="rect">
          <a:avLst/>
        </a:prstGeom>
        <a:solidFill>
          <a:schemeClr val="accent2">
            <a:tint val="40000"/>
            <a:alpha val="90000"/>
            <a:hueOff val="247198"/>
            <a:satOff val="-23816"/>
            <a:lumOff val="-251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47198"/>
              <a:satOff val="-23816"/>
              <a:lumOff val="-25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Simplified the previous proposed RNN model and implement on </a:t>
          </a:r>
          <a:r>
            <a:rPr lang="en-US" sz="1800" kern="1200" dirty="0" err="1"/>
            <a:t>MacSim</a:t>
          </a:r>
          <a:r>
            <a:rPr lang="zh-CN" altLang="en-US" sz="1800" kern="1200" dirty="0"/>
            <a:t> </a:t>
          </a:r>
          <a:r>
            <a:rPr lang="en-US" altLang="zh-CN" sz="1800" kern="1200" dirty="0"/>
            <a:t>or</a:t>
          </a:r>
          <a:r>
            <a:rPr lang="zh-CN" altLang="en-US" sz="1800" kern="1200" dirty="0"/>
            <a:t> </a:t>
          </a:r>
          <a:r>
            <a:rPr lang="en-US" altLang="zh-CN" sz="1800" kern="1200" dirty="0"/>
            <a:t>Gem5</a:t>
          </a:r>
          <a:r>
            <a:rPr lang="en-US" sz="1800" kern="1200" dirty="0"/>
            <a:t>.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Evaluate the result</a:t>
          </a:r>
          <a:r>
            <a:rPr lang="zh-CN" altLang="en-US" sz="1800" kern="1200" dirty="0"/>
            <a:t> </a:t>
          </a:r>
          <a:r>
            <a:rPr lang="en-US" altLang="zh-CN" sz="1800" kern="1200" dirty="0"/>
            <a:t>and</a:t>
          </a:r>
          <a:r>
            <a:rPr lang="zh-CN" altLang="en-US" sz="1800" kern="1200" dirty="0"/>
            <a:t> </a:t>
          </a:r>
          <a:r>
            <a:rPr lang="en-US" altLang="zh-CN" sz="1800" kern="1200" dirty="0"/>
            <a:t>write</a:t>
          </a:r>
          <a:r>
            <a:rPr lang="zh-CN" altLang="en-US" sz="1800" kern="1200" dirty="0"/>
            <a:t> </a:t>
          </a:r>
          <a:r>
            <a:rPr lang="en-US" altLang="zh-CN" sz="1800" kern="1200" dirty="0"/>
            <a:t>the</a:t>
          </a:r>
          <a:r>
            <a:rPr lang="zh-CN" altLang="en-US" sz="1800" kern="1200" dirty="0"/>
            <a:t> </a:t>
          </a:r>
          <a:r>
            <a:rPr lang="en-US" altLang="zh-CN" sz="1800" kern="1200" dirty="0"/>
            <a:t>paper</a:t>
          </a:r>
          <a:endParaRPr lang="en-US" sz="1800" kern="1200" dirty="0"/>
        </a:p>
      </dsp:txBody>
      <dsp:txXfrm>
        <a:off x="6990588" y="1412390"/>
        <a:ext cx="3064668" cy="25569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EACF533-26F3-064A-A93F-8F02FFC49F4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4/29/21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EACF533-26F3-064A-A93F-8F02FFC49F4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643468"/>
            <a:ext cx="9966960" cy="3592432"/>
          </a:xfrm>
        </p:spPr>
        <p:txBody>
          <a:bodyPr>
            <a:normAutofit/>
          </a:bodyPr>
          <a:lstStyle/>
          <a:p>
            <a:r>
              <a:rPr lang="en-US" altLang="zh-CN" sz="8900" b="1" dirty="0"/>
              <a:t>CS7290</a:t>
            </a:r>
            <a:r>
              <a:rPr lang="zh-CN" altLang="en-US" sz="8900" b="1" dirty="0"/>
              <a:t> </a:t>
            </a:r>
            <a:r>
              <a:rPr lang="en-US" altLang="zh-CN" sz="8900" b="1" dirty="0"/>
              <a:t>Project</a:t>
            </a:r>
            <a:br>
              <a:rPr lang="en-US" altLang="zh-CN" sz="8900" dirty="0"/>
            </a:br>
            <a:r>
              <a:rPr lang="en-US" altLang="zh-CN" sz="8900" dirty="0"/>
              <a:t>Load/Store</a:t>
            </a:r>
            <a:r>
              <a:rPr lang="zh-CN" altLang="en-US" sz="8900" dirty="0"/>
              <a:t> </a:t>
            </a:r>
            <a:r>
              <a:rPr lang="en-US" altLang="zh-CN" sz="8900" dirty="0"/>
              <a:t>dependency</a:t>
            </a:r>
            <a:r>
              <a:rPr lang="zh-CN" altLang="en-US" sz="8900" dirty="0"/>
              <a:t> </a:t>
            </a:r>
            <a:r>
              <a:rPr lang="en-US" altLang="zh-CN" sz="8900" dirty="0"/>
              <a:t>prediction</a:t>
            </a:r>
            <a:endParaRPr lang="en-US" sz="8900" dirty="0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5506" y="5184991"/>
            <a:ext cx="7891272" cy="1069848"/>
          </a:xfr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</a:rPr>
              <a:t>Member: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</a:rPr>
              <a:t>Kanghong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Yan,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</a:rPr>
              <a:t>Hanning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Chen,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</a:rPr>
              <a:t>Jiong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Feng</a:t>
            </a:r>
          </a:p>
          <a:p>
            <a:r>
              <a:rPr lang="en-US" sz="2400" dirty="0">
                <a:solidFill>
                  <a:srgbClr val="000000"/>
                </a:solidFill>
              </a:rPr>
              <a:t>Mentor: </a:t>
            </a:r>
            <a:r>
              <a:rPr lang="en-US" sz="2400" dirty="0" err="1">
                <a:solidFill>
                  <a:srgbClr val="000000"/>
                </a:solidFill>
              </a:rPr>
              <a:t>Pranith</a:t>
            </a:r>
            <a:r>
              <a:rPr lang="en-US" sz="2400" dirty="0">
                <a:solidFill>
                  <a:srgbClr val="000000"/>
                </a:solidFill>
              </a:rPr>
              <a:t> Kumar</a:t>
            </a:r>
            <a:endParaRPr lang="en-US" altLang="zh-CN" sz="240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13" name="Oval 12"/>
            <p:cNvSpPr/>
            <p:nvPr/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3" name="Group 12"/>
          <p:cNvGrpSpPr>
            <a:grpSpLocks noGrp="1" noUngrp="1" noRot="1" noChangeAspect="1" noMove="1" noResize="1"/>
          </p:cNvGrpSpPr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4" name="Oval 13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5" name="Oval 14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1527" y="1619250"/>
            <a:ext cx="5605793" cy="21173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96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Thank you</a:t>
            </a:r>
            <a:endParaRPr lang="en-US" sz="9600" dirty="0">
              <a:blipFill dpi="0" rotWithShape="1">
                <a:blip r:embed="rId4"/>
                <a:srcRect/>
                <a:tile tx="6350" ty="-127000" sx="65000" sy="64000" flip="none" algn="tl"/>
              </a:blipFill>
            </a:endParaRPr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>
            <a:grpSpLocks noGrp="1" noUngrp="1" noRot="1" noChangeAspect="1" noMove="1" noResize="1"/>
          </p:cNvGrpSpPr>
          <p:nvPr/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22" name="Oval 21"/>
            <p:cNvSpPr/>
            <p:nvPr/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3" name="Group 12"/>
          <p:cNvGrpSpPr>
            <a:grpSpLocks noGrp="1" noUngrp="1" noRot="1" noChangeAspect="1" noMove="1" noResize="1"/>
          </p:cNvGrpSpPr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4" name="Oval 13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5" name="Oval 14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9250" y="1224709"/>
            <a:ext cx="8337139" cy="31042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96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Questions?</a:t>
            </a:r>
            <a:endParaRPr lang="en-US" sz="9600" dirty="0">
              <a:blipFill dpi="0" rotWithShape="1">
                <a:blip r:embed="rId4"/>
                <a:srcRect/>
                <a:tile tx="6350" ty="-127000" sx="65000" sy="64000" flip="none" algn="tl"/>
              </a:blipFill>
            </a:endParaRPr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>
            <a:grpSpLocks noGrp="1" noUngrp="1" noRot="1" noChangeAspect="1" noMove="1" noResize="1"/>
          </p:cNvGrpSpPr>
          <p:nvPr/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22" name="Oval 21"/>
            <p:cNvSpPr/>
            <p:nvPr/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4708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6516241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8800">
                <a:blipFill dpi="0" rotWithShape="1">
                  <a:blip r:embed="rId2"/>
                  <a:srcRect/>
                  <a:tile tx="6350" ty="-127000" sx="65000" sy="64000" flip="none" algn="tl"/>
                </a:blipFill>
              </a:rPr>
              <a:t>appendix</a:t>
            </a:r>
            <a:endParaRPr lang="en-US" sz="8800">
              <a:blipFill dpi="0" rotWithShape="1">
                <a:blip r:embed="rId2"/>
                <a:srcRect/>
                <a:tile tx="6350" ty="-127000" sx="65000" sy="64000" flip="none" algn="tl"/>
              </a:blip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dirty="0"/>
              <a:t>Milestone</a:t>
            </a:r>
            <a:endParaRPr lang="en-US" dirty="0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1069975" y="2202288"/>
          <a:ext cx="10058400" cy="4171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248" y="801857"/>
            <a:ext cx="2997390" cy="509250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000" dirty="0"/>
              <a:t>Instruction</a:t>
            </a:r>
            <a:r>
              <a:rPr lang="zh-CN" altLang="en-US" sz="2000" dirty="0"/>
              <a:t> </a:t>
            </a:r>
            <a:r>
              <a:rPr lang="en-US" altLang="zh-CN" sz="2000" dirty="0"/>
              <a:t>Window:</a:t>
            </a:r>
          </a:p>
          <a:p>
            <a:pPr marL="0" indent="0">
              <a:buNone/>
            </a:pPr>
            <a:r>
              <a:rPr lang="en-US" altLang="zh-CN" sz="2000" dirty="0"/>
              <a:t>PC</a:t>
            </a:r>
            <a:r>
              <a:rPr lang="zh-CN" altLang="en-US" sz="2000" dirty="0"/>
              <a:t>          </a:t>
            </a:r>
            <a:r>
              <a:rPr lang="en-US" altLang="zh-CN" sz="2000" dirty="0"/>
              <a:t>INST</a:t>
            </a:r>
          </a:p>
          <a:p>
            <a:pPr marL="0" indent="0">
              <a:buNone/>
            </a:pPr>
            <a:r>
              <a:rPr lang="en-US" altLang="zh-CN" sz="2000" dirty="0"/>
              <a:t>1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LD</a:t>
            </a:r>
            <a:r>
              <a:rPr lang="zh-CN" altLang="en-US" sz="2000" dirty="0"/>
              <a:t> </a:t>
            </a:r>
            <a:r>
              <a:rPr lang="en-US" altLang="zh-CN" sz="2000" dirty="0"/>
              <a:t>R2,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</a:p>
          <a:p>
            <a:pPr marL="0" indent="0">
              <a:buNone/>
            </a:pPr>
            <a:r>
              <a:rPr lang="en-US" altLang="zh-CN" sz="2000" dirty="0"/>
              <a:t>2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ADD</a:t>
            </a:r>
            <a:r>
              <a:rPr lang="zh-CN" altLang="en-US" sz="2000" dirty="0"/>
              <a:t> </a:t>
            </a:r>
            <a:r>
              <a:rPr lang="en-US" altLang="zh-CN" sz="2000" dirty="0"/>
              <a:t>R1,</a:t>
            </a:r>
            <a:r>
              <a:rPr lang="zh-CN" altLang="en-US" sz="2000" dirty="0"/>
              <a:t> </a:t>
            </a:r>
            <a:r>
              <a:rPr lang="en-US" altLang="zh-CN" sz="2000" dirty="0"/>
              <a:t>R2,</a:t>
            </a:r>
            <a:r>
              <a:rPr lang="zh-CN" altLang="en-US" sz="2000" dirty="0"/>
              <a:t> </a:t>
            </a:r>
            <a:r>
              <a:rPr lang="en-US" altLang="zh-CN" sz="2000" dirty="0"/>
              <a:t>R3</a:t>
            </a:r>
          </a:p>
          <a:p>
            <a:pPr marL="0" indent="0">
              <a:buNone/>
            </a:pPr>
            <a:r>
              <a:rPr lang="en-US" altLang="zh-CN" sz="2000" dirty="0"/>
              <a:t>3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ST</a:t>
            </a:r>
            <a:r>
              <a:rPr lang="zh-CN" altLang="en-US" sz="2000" dirty="0"/>
              <a:t> </a:t>
            </a:r>
            <a:r>
              <a:rPr lang="en-US" altLang="zh-CN" sz="2000" dirty="0"/>
              <a:t>R1,</a:t>
            </a:r>
            <a:r>
              <a:rPr lang="zh-CN" altLang="en-US" sz="2000" dirty="0"/>
              <a:t> </a:t>
            </a:r>
            <a:r>
              <a:rPr lang="en-US" altLang="zh-CN" sz="2000" dirty="0"/>
              <a:t>B</a:t>
            </a:r>
          </a:p>
          <a:p>
            <a:pPr marL="0" indent="0">
              <a:buNone/>
            </a:pPr>
            <a:r>
              <a:rPr lang="en-US" altLang="zh-CN" sz="2000" dirty="0"/>
              <a:t>4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ST</a:t>
            </a:r>
            <a:r>
              <a:rPr lang="zh-CN" altLang="en-US" sz="2000" dirty="0"/>
              <a:t> </a:t>
            </a:r>
            <a:r>
              <a:rPr lang="en-US" altLang="zh-CN" sz="2000" dirty="0"/>
              <a:t>R1,</a:t>
            </a:r>
            <a:r>
              <a:rPr lang="zh-CN" altLang="en-US" sz="2000" dirty="0"/>
              <a:t> </a:t>
            </a:r>
            <a:r>
              <a:rPr lang="en-US" altLang="zh-CN" sz="2000" dirty="0"/>
              <a:t>C,</a:t>
            </a:r>
          </a:p>
          <a:p>
            <a:pPr marL="0" indent="0">
              <a:buNone/>
            </a:pPr>
            <a:r>
              <a:rPr lang="en-US" altLang="zh-CN" sz="2000" dirty="0"/>
              <a:t>5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LD</a:t>
            </a:r>
            <a:r>
              <a:rPr lang="zh-CN" altLang="en-US" sz="2000" dirty="0"/>
              <a:t> </a:t>
            </a:r>
            <a:r>
              <a:rPr lang="en-US" altLang="zh-CN" sz="2000" dirty="0"/>
              <a:t>R3,</a:t>
            </a:r>
            <a:r>
              <a:rPr lang="zh-CN" altLang="en-US" sz="2000" dirty="0"/>
              <a:t> </a:t>
            </a:r>
            <a:r>
              <a:rPr lang="en-US" altLang="zh-CN" sz="2000" dirty="0"/>
              <a:t>C</a:t>
            </a:r>
          </a:p>
          <a:p>
            <a:pPr marL="0" indent="0">
              <a:buNone/>
            </a:pPr>
            <a:r>
              <a:rPr lang="en-US" altLang="zh-CN" sz="2000" dirty="0"/>
              <a:t>6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SUB</a:t>
            </a:r>
            <a:r>
              <a:rPr lang="zh-CN" altLang="en-US" sz="2000" dirty="0"/>
              <a:t> </a:t>
            </a:r>
            <a:r>
              <a:rPr lang="en-US" altLang="zh-CN" sz="2000" dirty="0"/>
              <a:t>R1,</a:t>
            </a:r>
            <a:r>
              <a:rPr lang="zh-CN" altLang="en-US" sz="2000" dirty="0"/>
              <a:t> </a:t>
            </a:r>
            <a:r>
              <a:rPr lang="en-US" altLang="zh-CN" sz="2000" dirty="0"/>
              <a:t>R2,</a:t>
            </a:r>
            <a:r>
              <a:rPr lang="zh-CN" altLang="en-US" sz="2000" dirty="0"/>
              <a:t> </a:t>
            </a:r>
            <a:r>
              <a:rPr lang="en-US" altLang="zh-CN" sz="2000" dirty="0"/>
              <a:t>R3</a:t>
            </a:r>
          </a:p>
          <a:p>
            <a:pPr marL="0" indent="0">
              <a:buNone/>
            </a:pPr>
            <a:r>
              <a:rPr lang="en-US" altLang="zh-CN" dirty="0"/>
              <a:t>7</a:t>
            </a:r>
            <a:r>
              <a:rPr lang="zh-CN" altLang="en-US" dirty="0"/>
              <a:t>             </a:t>
            </a:r>
            <a:r>
              <a:rPr lang="en-US" altLang="zh-CN" dirty="0"/>
              <a:t>MUL</a:t>
            </a:r>
            <a:r>
              <a:rPr lang="zh-CN" altLang="en-US" dirty="0"/>
              <a:t> </a:t>
            </a:r>
            <a:r>
              <a:rPr lang="en-US" altLang="zh-CN" dirty="0"/>
              <a:t>R1,</a:t>
            </a:r>
            <a:r>
              <a:rPr lang="zh-CN" altLang="en-US" dirty="0"/>
              <a:t> </a:t>
            </a:r>
            <a:r>
              <a:rPr lang="en-US" altLang="zh-CN" dirty="0"/>
              <a:t>R1,</a:t>
            </a:r>
            <a:r>
              <a:rPr lang="zh-CN" altLang="en-US" dirty="0"/>
              <a:t> </a:t>
            </a:r>
            <a:r>
              <a:rPr lang="en-US" altLang="zh-CN" dirty="0"/>
              <a:t>R2</a:t>
            </a:r>
          </a:p>
          <a:p>
            <a:pPr marL="0" indent="0">
              <a:buNone/>
            </a:pPr>
            <a:r>
              <a:rPr lang="en-US" altLang="zh-CN" dirty="0"/>
              <a:t>7</a:t>
            </a:r>
            <a:r>
              <a:rPr lang="zh-CN" altLang="en-US" dirty="0"/>
              <a:t>             </a:t>
            </a:r>
            <a:r>
              <a:rPr lang="en-US" altLang="zh-CN" dirty="0"/>
              <a:t>ST</a:t>
            </a:r>
            <a:r>
              <a:rPr lang="zh-CN" altLang="en-US" dirty="0"/>
              <a:t> </a:t>
            </a:r>
            <a:r>
              <a:rPr lang="en-US" altLang="zh-CN" dirty="0"/>
              <a:t>R1,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</a:p>
          <a:p>
            <a:pPr marL="0" indent="0">
              <a:buNone/>
            </a:pPr>
            <a:r>
              <a:rPr lang="en-US" altLang="zh-CN" sz="2000" dirty="0"/>
              <a:t>7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ST</a:t>
            </a:r>
            <a:r>
              <a:rPr lang="zh-CN" altLang="en-US" sz="2000" dirty="0"/>
              <a:t> </a:t>
            </a:r>
            <a:r>
              <a:rPr lang="en-US" altLang="zh-CN" sz="2000" dirty="0"/>
              <a:t>R2,</a:t>
            </a:r>
            <a:r>
              <a:rPr lang="zh-CN" altLang="en-US" sz="2000" dirty="0"/>
              <a:t> </a:t>
            </a:r>
            <a:r>
              <a:rPr lang="en-US" altLang="zh-CN" dirty="0"/>
              <a:t>C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8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LD</a:t>
            </a:r>
            <a:r>
              <a:rPr lang="zh-CN" altLang="en-US" sz="2000" dirty="0"/>
              <a:t> </a:t>
            </a:r>
            <a:r>
              <a:rPr lang="en-US" altLang="zh-CN" sz="2000" dirty="0"/>
              <a:t>R2,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</a:p>
          <a:p>
            <a:pPr marL="0" indent="0">
              <a:buNone/>
            </a:pPr>
            <a:r>
              <a:rPr lang="en-US" altLang="zh-CN" sz="2000" dirty="0"/>
              <a:t>9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LD</a:t>
            </a:r>
            <a:r>
              <a:rPr lang="zh-CN" altLang="en-US" sz="2000" dirty="0"/>
              <a:t> </a:t>
            </a:r>
            <a:r>
              <a:rPr lang="en-US" altLang="zh-CN" sz="2000" dirty="0"/>
              <a:t>R3,</a:t>
            </a:r>
            <a:r>
              <a:rPr lang="zh-CN" altLang="en-US" sz="2000" dirty="0"/>
              <a:t> </a:t>
            </a:r>
            <a:r>
              <a:rPr lang="en-US" altLang="zh-CN" sz="2000" dirty="0"/>
              <a:t>B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3309429" y="1244709"/>
            <a:ext cx="2646346" cy="2029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Model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input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/>
              <a:t>:</a:t>
            </a:r>
            <a:r>
              <a:rPr lang="zh-CN" altLang="en-US" sz="1800" dirty="0"/>
              <a:t> </a:t>
            </a:r>
            <a:endParaRPr lang="en-US" altLang="zh-CN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/>
              <a:t>Unified</a:t>
            </a:r>
            <a:r>
              <a:rPr lang="zh-CN" altLang="en-US" sz="1800" dirty="0"/>
              <a:t> </a:t>
            </a:r>
            <a:r>
              <a:rPr lang="en-US" altLang="zh-CN" sz="1800" dirty="0"/>
              <a:t>memory</a:t>
            </a:r>
            <a:r>
              <a:rPr lang="zh-CN" altLang="en-US" sz="1800" dirty="0"/>
              <a:t> </a:t>
            </a:r>
            <a:r>
              <a:rPr lang="en-US" altLang="zh-CN" sz="1800" dirty="0"/>
              <a:t>access</a:t>
            </a:r>
            <a:r>
              <a:rPr lang="zh-CN" altLang="en-US" sz="1800" dirty="0"/>
              <a:t> </a:t>
            </a:r>
            <a:r>
              <a:rPr lang="en-US" altLang="zh-CN" sz="1800" dirty="0"/>
              <a:t>vector: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/>
              <a:t>[1</a:t>
            </a:r>
            <a:r>
              <a:rPr lang="zh-CN" altLang="en-US" sz="1800" dirty="0"/>
              <a:t> </a:t>
            </a:r>
            <a:r>
              <a:rPr lang="en-US" altLang="zh-CN" sz="1800" dirty="0"/>
              <a:t>3</a:t>
            </a:r>
            <a:r>
              <a:rPr lang="zh-CN" altLang="en-US" sz="1800" dirty="0"/>
              <a:t> </a:t>
            </a:r>
            <a:r>
              <a:rPr lang="en-US" altLang="zh-CN" sz="1800" dirty="0"/>
              <a:t>4</a:t>
            </a:r>
            <a:r>
              <a:rPr lang="zh-CN" altLang="en-US" sz="1800" dirty="0"/>
              <a:t> </a:t>
            </a:r>
            <a:r>
              <a:rPr lang="en-US" altLang="zh-CN" sz="1800" dirty="0"/>
              <a:t>5</a:t>
            </a:r>
            <a:r>
              <a:rPr lang="zh-CN" altLang="en-US" sz="1800" dirty="0"/>
              <a:t> </a:t>
            </a:r>
            <a:r>
              <a:rPr lang="en-US" altLang="zh-CN" sz="1800" dirty="0"/>
              <a:t>7</a:t>
            </a:r>
            <a:r>
              <a:rPr lang="zh-CN" altLang="en-US" sz="1800" dirty="0"/>
              <a:t> </a:t>
            </a:r>
            <a:r>
              <a:rPr lang="en-US" altLang="zh-CN" sz="1800" dirty="0"/>
              <a:t>8</a:t>
            </a:r>
            <a:r>
              <a:rPr lang="zh-CN" altLang="en-US" sz="1800" dirty="0"/>
              <a:t> </a:t>
            </a:r>
            <a:r>
              <a:rPr lang="en-US" altLang="zh-CN" sz="1800" dirty="0"/>
              <a:t>9]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800" dirty="0"/>
          </a:p>
        </p:txBody>
      </p:sp>
      <p:sp>
        <p:nvSpPr>
          <p:cNvPr id="7" name="Content Placeholder 2"/>
          <p:cNvSpPr txBox="1"/>
          <p:nvPr/>
        </p:nvSpPr>
        <p:spPr>
          <a:xfrm>
            <a:off x="5533894" y="1069144"/>
            <a:ext cx="4671645" cy="4825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/>
              <a:t>Model’s</a:t>
            </a:r>
            <a:r>
              <a:rPr lang="zh-CN" altLang="en-US" sz="1800" dirty="0"/>
              <a:t> </a:t>
            </a:r>
            <a:r>
              <a:rPr lang="en-US" altLang="zh-CN" sz="1800" dirty="0"/>
              <a:t>target/label</a:t>
            </a:r>
            <a:r>
              <a:rPr lang="zh-CN" altLang="en-US" sz="1800" dirty="0"/>
              <a:t> </a:t>
            </a:r>
            <a:r>
              <a:rPr lang="en-US" altLang="zh-CN" sz="1800" dirty="0"/>
              <a:t>represents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dependency</a:t>
            </a:r>
            <a:r>
              <a:rPr lang="zh-CN" altLang="en-US" sz="1800" dirty="0"/>
              <a:t> </a:t>
            </a:r>
            <a:r>
              <a:rPr lang="en-US" altLang="zh-CN" sz="1800" dirty="0" err="1"/>
              <a:t>w.r.t.</a:t>
            </a:r>
            <a:r>
              <a:rPr lang="zh-CN" altLang="en-US" sz="1800" dirty="0"/>
              <a:t> </a:t>
            </a:r>
            <a:r>
              <a:rPr lang="en-US" altLang="zh-CN" sz="1800" dirty="0"/>
              <a:t>latest</a:t>
            </a:r>
            <a:r>
              <a:rPr lang="zh-CN" altLang="en-US" sz="1800" dirty="0"/>
              <a:t> </a:t>
            </a:r>
            <a:r>
              <a:rPr lang="en-US" altLang="zh-CN" sz="1800" dirty="0"/>
              <a:t>LD</a:t>
            </a:r>
            <a:r>
              <a:rPr lang="zh-CN" altLang="en-US" sz="1800" dirty="0"/>
              <a:t> </a:t>
            </a:r>
            <a:r>
              <a:rPr lang="en-US" altLang="zh-CN" sz="1800" dirty="0"/>
              <a:t>in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current</a:t>
            </a:r>
            <a:r>
              <a:rPr lang="zh-CN" altLang="en-US" sz="1800" dirty="0"/>
              <a:t> </a:t>
            </a:r>
            <a:r>
              <a:rPr lang="en-US" altLang="zh-CN" sz="1800" dirty="0"/>
              <a:t>instruction</a:t>
            </a:r>
            <a:r>
              <a:rPr lang="zh-CN" altLang="en-US" sz="1800" dirty="0"/>
              <a:t> </a:t>
            </a:r>
            <a:r>
              <a:rPr lang="en-US" altLang="zh-CN" sz="1800" dirty="0"/>
              <a:t>window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Model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output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plan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A</a:t>
            </a:r>
            <a:r>
              <a:rPr lang="en-US" altLang="zh-CN" sz="1800" dirty="0"/>
              <a:t>:</a:t>
            </a:r>
            <a:r>
              <a:rPr lang="zh-CN" altLang="en-US" sz="1800" dirty="0"/>
              <a:t> </a:t>
            </a:r>
            <a:r>
              <a:rPr lang="en-US" altLang="zh-CN" sz="1800" dirty="0"/>
              <a:t>[chosen]</a:t>
            </a:r>
          </a:p>
          <a:p>
            <a:pPr marL="0" indent="0">
              <a:buNone/>
            </a:pPr>
            <a:r>
              <a:rPr lang="en-US" altLang="zh-CN" sz="1800" dirty="0"/>
              <a:t>Same</a:t>
            </a:r>
            <a:r>
              <a:rPr lang="zh-CN" altLang="en-US" sz="1800" dirty="0"/>
              <a:t> </a:t>
            </a:r>
            <a:r>
              <a:rPr lang="en-US" altLang="zh-CN" sz="1800" dirty="0"/>
              <a:t>size</a:t>
            </a:r>
            <a:r>
              <a:rPr lang="zh-CN" altLang="en-US" sz="1800" dirty="0"/>
              <a:t> </a:t>
            </a:r>
            <a:r>
              <a:rPr lang="en-US" altLang="zh-CN" sz="1800" dirty="0"/>
              <a:t>as</a:t>
            </a:r>
            <a:r>
              <a:rPr lang="zh-CN" altLang="en-US" sz="1800" dirty="0"/>
              <a:t> </a:t>
            </a:r>
            <a:r>
              <a:rPr lang="en-US" altLang="zh-CN" sz="1800" dirty="0"/>
              <a:t>instruction</a:t>
            </a:r>
            <a:r>
              <a:rPr lang="zh-CN" altLang="en-US" sz="1800" dirty="0"/>
              <a:t> </a:t>
            </a:r>
            <a:r>
              <a:rPr lang="en-US" altLang="zh-CN" sz="1800" dirty="0"/>
              <a:t>window</a:t>
            </a:r>
            <a:r>
              <a:rPr lang="zh-CN" altLang="en-US" sz="1800" dirty="0"/>
              <a:t> </a:t>
            </a:r>
            <a:r>
              <a:rPr lang="en-US" altLang="zh-CN" sz="1800" dirty="0"/>
              <a:t>(</a:t>
            </a:r>
            <a:r>
              <a:rPr lang="en-US" altLang="zh-CN" sz="1800" dirty="0">
                <a:solidFill>
                  <a:srgbClr val="7030A0"/>
                </a:solidFill>
              </a:rPr>
              <a:t>dependency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 err="1">
                <a:solidFill>
                  <a:srgbClr val="7030A0"/>
                </a:solidFill>
              </a:rPr>
              <a:t>w.r.t.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PC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9,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aka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the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last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load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in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IW</a:t>
            </a:r>
            <a:r>
              <a:rPr lang="en-US" altLang="zh-CN" sz="1800" dirty="0"/>
              <a:t>):</a:t>
            </a:r>
            <a:r>
              <a:rPr lang="zh-CN" altLang="en-US" sz="1800" dirty="0"/>
              <a:t> 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[0</a:t>
            </a:r>
            <a:r>
              <a:rPr lang="zh-CN" altLang="en-US" sz="1800" dirty="0"/>
              <a:t> </a:t>
            </a:r>
            <a:r>
              <a:rPr lang="en-US" altLang="zh-CN" sz="1800" dirty="0"/>
              <a:t>1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1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8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345360" y="673946"/>
            <a:ext cx="0" cy="50925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38261" y="673946"/>
            <a:ext cx="0" cy="50925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pPr lvl="0"/>
            <a:r>
              <a:rPr lang="en-US" sz="2400" dirty="0"/>
              <a:t>Mem</a:t>
            </a:r>
            <a:r>
              <a:rPr lang="en-US" altLang="zh-CN" sz="2400" dirty="0"/>
              <a:t>ory</a:t>
            </a:r>
            <a:r>
              <a:rPr lang="zh-CN" altLang="en-US" sz="2400" dirty="0"/>
              <a:t> </a:t>
            </a:r>
            <a:r>
              <a:rPr lang="en-US" altLang="zh-CN" sz="2400" dirty="0"/>
              <a:t>access</a:t>
            </a:r>
            <a:r>
              <a:rPr lang="zh-CN" altLang="en-US" sz="2400" dirty="0"/>
              <a:t> </a:t>
            </a:r>
            <a:r>
              <a:rPr lang="en-US" altLang="zh-CN" sz="2400" dirty="0"/>
              <a:t>has</a:t>
            </a:r>
            <a:r>
              <a:rPr lang="zh-CN" altLang="en-US" sz="2400" dirty="0"/>
              <a:t> </a:t>
            </a:r>
            <a:r>
              <a:rPr lang="en-US" altLang="zh-CN" sz="2400" dirty="0"/>
              <a:t>large</a:t>
            </a:r>
            <a:r>
              <a:rPr lang="zh-CN" altLang="en-US" sz="2400" dirty="0"/>
              <a:t> </a:t>
            </a:r>
            <a:r>
              <a:rPr lang="en-US" altLang="zh-CN" sz="2400" dirty="0"/>
              <a:t>latency.</a:t>
            </a:r>
            <a:r>
              <a:rPr lang="zh-CN" altLang="en-US" sz="2400" dirty="0"/>
              <a:t> </a:t>
            </a:r>
            <a:r>
              <a:rPr lang="en-US" sz="2400" dirty="0"/>
              <a:t>Avoiding</a:t>
            </a:r>
            <a:r>
              <a:rPr lang="zh-CN" altLang="en-US" sz="2400" dirty="0"/>
              <a:t> </a:t>
            </a:r>
            <a:r>
              <a:rPr lang="en-US" sz="2400" dirty="0"/>
              <a:t>the processor to be stalled by the memory subsystem</a:t>
            </a:r>
            <a:r>
              <a:rPr lang="zh-CN" altLang="en-US" sz="2400" dirty="0"/>
              <a:t> </a:t>
            </a:r>
            <a:r>
              <a:rPr lang="en-US" sz="2400" dirty="0"/>
              <a:t>contributes</a:t>
            </a:r>
            <a:r>
              <a:rPr lang="zh-CN" altLang="en-US" sz="2400" dirty="0"/>
              <a:t> </a:t>
            </a:r>
            <a:r>
              <a:rPr lang="en-US" sz="2400" dirty="0"/>
              <a:t>a</a:t>
            </a:r>
            <a:r>
              <a:rPr lang="zh-CN" altLang="en-US" sz="2400" dirty="0"/>
              <a:t> </a:t>
            </a:r>
            <a:r>
              <a:rPr lang="en-US" sz="2400" dirty="0"/>
              <a:t>lot</a:t>
            </a:r>
            <a:r>
              <a:rPr lang="zh-CN" altLang="en-US" sz="2400" dirty="0"/>
              <a:t> </a:t>
            </a:r>
            <a:r>
              <a:rPr lang="en-US" sz="2400" dirty="0"/>
              <a:t>to</a:t>
            </a:r>
            <a:r>
              <a:rPr lang="zh-CN" altLang="en-US" sz="2400" dirty="0"/>
              <a:t> </a:t>
            </a:r>
            <a:r>
              <a:rPr lang="en-US" sz="2400" dirty="0"/>
              <a:t>performance</a:t>
            </a:r>
            <a:r>
              <a:rPr lang="zh-CN" altLang="en-US" sz="2400" dirty="0"/>
              <a:t> </a:t>
            </a:r>
            <a:r>
              <a:rPr lang="en-US" sz="2400" dirty="0"/>
              <a:t>in</a:t>
            </a:r>
            <a:r>
              <a:rPr lang="zh-CN" altLang="en-US" sz="2400" dirty="0"/>
              <a:t> </a:t>
            </a:r>
            <a:r>
              <a:rPr lang="en-US" sz="2400" dirty="0"/>
              <a:t>overall. </a:t>
            </a:r>
          </a:p>
          <a:p>
            <a:pPr marL="0" lvl="0" indent="0">
              <a:buNone/>
            </a:pPr>
            <a:endParaRPr lang="en-US" sz="2400" dirty="0"/>
          </a:p>
          <a:p>
            <a:pPr lvl="0"/>
            <a:r>
              <a:rPr lang="en-US" sz="2400" dirty="0"/>
              <a:t>Modern</a:t>
            </a:r>
            <a:r>
              <a:rPr lang="zh-CN" altLang="en-US" sz="2400" dirty="0"/>
              <a:t> </a:t>
            </a:r>
            <a:r>
              <a:rPr lang="en-US" sz="2400" dirty="0"/>
              <a:t>processor speculatively issues multiple independent memory accesses to improve</a:t>
            </a:r>
            <a:r>
              <a:rPr lang="zh-CN" altLang="en-US" sz="2400" dirty="0"/>
              <a:t> </a:t>
            </a:r>
            <a:r>
              <a:rPr lang="en-US" sz="2400" dirty="0"/>
              <a:t>memory</a:t>
            </a:r>
            <a:r>
              <a:rPr lang="zh-CN" altLang="en-US" sz="2400" dirty="0"/>
              <a:t> </a:t>
            </a:r>
            <a:r>
              <a:rPr lang="en-US" sz="2400" dirty="0"/>
              <a:t>level</a:t>
            </a:r>
            <a:r>
              <a:rPr lang="zh-CN" altLang="en-US" sz="2400" dirty="0"/>
              <a:t> </a:t>
            </a:r>
            <a:r>
              <a:rPr lang="en-US" sz="2400" dirty="0"/>
              <a:t>parallelism</a:t>
            </a:r>
            <a:r>
              <a:rPr lang="zh-CN" altLang="en-US" sz="2400" dirty="0"/>
              <a:t> </a:t>
            </a:r>
            <a:r>
              <a:rPr lang="en-US" sz="2400" dirty="0"/>
              <a:t>(MLP)</a:t>
            </a:r>
            <a:r>
              <a:rPr lang="zh-CN" altLang="en-US" sz="2400" dirty="0"/>
              <a:t> </a:t>
            </a:r>
            <a:r>
              <a:rPr lang="en-US" sz="2400" dirty="0"/>
              <a:t>to</a:t>
            </a:r>
            <a:r>
              <a:rPr lang="zh-CN" altLang="en-US" sz="2400" dirty="0"/>
              <a:t> </a:t>
            </a:r>
            <a:r>
              <a:rPr lang="en-US" sz="2400" dirty="0"/>
              <a:t>mitigate</a:t>
            </a:r>
            <a:r>
              <a:rPr lang="zh-CN" altLang="en-US" sz="2400" dirty="0"/>
              <a:t> </a:t>
            </a:r>
            <a:r>
              <a:rPr lang="en-US" sz="2400" dirty="0"/>
              <a:t>stalls</a:t>
            </a:r>
            <a:r>
              <a:rPr lang="zh-CN" altLang="en-US" sz="2400" dirty="0"/>
              <a:t> </a:t>
            </a:r>
            <a:r>
              <a:rPr lang="en-US" sz="2400" dirty="0"/>
              <a:t>effect</a:t>
            </a:r>
            <a:r>
              <a:rPr lang="zh-CN" altLang="en-US" sz="2400" dirty="0"/>
              <a:t> </a:t>
            </a:r>
            <a:r>
              <a:rPr lang="en-US" sz="2400" dirty="0"/>
              <a:t>from</a:t>
            </a:r>
            <a:r>
              <a:rPr lang="zh-CN" altLang="en-US" sz="2400" dirty="0"/>
              <a:t> </a:t>
            </a:r>
            <a:r>
              <a:rPr lang="en-US" sz="2400" dirty="0"/>
              <a:t>the</a:t>
            </a:r>
            <a:r>
              <a:rPr lang="zh-CN" altLang="en-US" sz="2400" dirty="0"/>
              <a:t> </a:t>
            </a:r>
            <a:r>
              <a:rPr lang="en-US" sz="2400" dirty="0"/>
              <a:t>memory</a:t>
            </a:r>
            <a:r>
              <a:rPr lang="zh-CN" altLang="en-US" sz="2400" dirty="0"/>
              <a:t> </a:t>
            </a:r>
            <a:r>
              <a:rPr lang="en-US" sz="2400" dirty="0"/>
              <a:t>delay.</a:t>
            </a:r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anose="02060903040505020403" pitchFamily="18" charset="0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320413"/>
            <a:ext cx="10058400" cy="2888358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Speculative</a:t>
            </a:r>
            <a:r>
              <a:rPr lang="zh-CN" altLang="en-US" sz="2400" dirty="0"/>
              <a:t> </a:t>
            </a:r>
            <a:r>
              <a:rPr lang="en-US" altLang="zh-CN" sz="2400" dirty="0"/>
              <a:t>problem:</a:t>
            </a:r>
            <a:r>
              <a:rPr lang="zh-CN" altLang="en-US" sz="2400" dirty="0"/>
              <a:t> </a:t>
            </a:r>
            <a:r>
              <a:rPr lang="en-US" altLang="zh-CN" sz="2400" dirty="0"/>
              <a:t>d</a:t>
            </a:r>
            <a:r>
              <a:rPr lang="en-US" sz="2400" dirty="0"/>
              <a:t>ependent memory instructions, store-load dependencies</a:t>
            </a:r>
            <a:r>
              <a:rPr lang="zh-CN" altLang="en-US" sz="2400" dirty="0"/>
              <a:t> </a:t>
            </a:r>
            <a:r>
              <a:rPr lang="en-US" sz="2400" dirty="0"/>
              <a:t>causing RAW hazard, need to be serialized </a:t>
            </a:r>
          </a:p>
          <a:p>
            <a:pPr lvl="1"/>
            <a:r>
              <a:rPr lang="en-US" altLang="zh-CN" sz="2200" dirty="0"/>
              <a:t>Wrong</a:t>
            </a:r>
            <a:r>
              <a:rPr lang="zh-CN" altLang="en-US" sz="2200" dirty="0"/>
              <a:t> </a:t>
            </a:r>
            <a:r>
              <a:rPr lang="en-US" altLang="zh-CN" sz="2200" dirty="0"/>
              <a:t>speculative</a:t>
            </a:r>
            <a:r>
              <a:rPr lang="zh-CN" altLang="en-US" sz="2200" dirty="0"/>
              <a:t> </a:t>
            </a:r>
            <a:r>
              <a:rPr lang="en-US" altLang="zh-CN" sz="2200" dirty="0"/>
              <a:t>execution</a:t>
            </a:r>
            <a:r>
              <a:rPr lang="zh-CN" altLang="en-US" sz="2200" dirty="0"/>
              <a:t> </a:t>
            </a:r>
            <a:r>
              <a:rPr lang="en-US" altLang="zh-CN" sz="2200" dirty="0"/>
              <a:t>causes</a:t>
            </a:r>
            <a:r>
              <a:rPr lang="zh-CN" altLang="en-US" sz="2200" dirty="0"/>
              <a:t> </a:t>
            </a:r>
            <a:r>
              <a:rPr lang="en-US" altLang="zh-CN" sz="2200" dirty="0"/>
              <a:t>pipeline</a:t>
            </a:r>
            <a:r>
              <a:rPr lang="zh-CN" altLang="en-US" sz="2200" dirty="0"/>
              <a:t> </a:t>
            </a:r>
            <a:r>
              <a:rPr lang="en-US" sz="2200" dirty="0"/>
              <a:t>flushing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This dependency can be dynamic based on the memory access pattern in a program. Detecting and predicting this dependency accurately helps avoid the pipeline flush overhead. </a:t>
            </a:r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anose="02060903040505020403" pitchFamily="18" charset="0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dirty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4256594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Utilize</a:t>
            </a:r>
            <a:r>
              <a:rPr lang="zh-CN" altLang="en-US" sz="2400" dirty="0"/>
              <a:t> </a:t>
            </a:r>
            <a:r>
              <a:rPr lang="en-US" sz="2400" dirty="0"/>
              <a:t>machine learning methodology to </a:t>
            </a:r>
            <a:r>
              <a:rPr lang="en-US" altLang="zh-CN" sz="2400" dirty="0"/>
              <a:t>gain</a:t>
            </a:r>
            <a:r>
              <a:rPr lang="zh-CN" altLang="en-US" sz="2400" dirty="0"/>
              <a:t> </a:t>
            </a:r>
            <a:r>
              <a:rPr lang="en-US" altLang="zh-CN" sz="2400" dirty="0"/>
              <a:t>insights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find</a:t>
            </a:r>
            <a:r>
              <a:rPr lang="zh-CN" altLang="en-US" sz="2400" dirty="0"/>
              <a:t> </a:t>
            </a:r>
            <a:r>
              <a:rPr lang="en-US" altLang="zh-CN" sz="2400" dirty="0"/>
              <a:t>solution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load/store</a:t>
            </a:r>
            <a:r>
              <a:rPr lang="zh-CN" altLang="en-US" sz="2400" dirty="0"/>
              <a:t> </a:t>
            </a:r>
            <a:r>
              <a:rPr lang="en-US" altLang="zh-CN" sz="2400" dirty="0"/>
              <a:t>dependency</a:t>
            </a:r>
            <a:r>
              <a:rPr lang="zh-CN" altLang="en-US" sz="2400" dirty="0"/>
              <a:t> </a:t>
            </a:r>
            <a:r>
              <a:rPr lang="en-US" altLang="zh-CN" sz="2400" dirty="0"/>
              <a:t>problem</a:t>
            </a:r>
          </a:p>
          <a:p>
            <a:r>
              <a:rPr lang="en-US" altLang="zh-CN" sz="2400" dirty="0"/>
              <a:t>Memory</a:t>
            </a:r>
            <a:r>
              <a:rPr lang="zh-CN" altLang="en-US" sz="2400" dirty="0"/>
              <a:t> </a:t>
            </a:r>
            <a:r>
              <a:rPr lang="en-US" altLang="zh-CN" sz="2400" dirty="0"/>
              <a:t>access</a:t>
            </a:r>
            <a:r>
              <a:rPr lang="zh-CN" altLang="en-US" sz="2400" dirty="0"/>
              <a:t> </a:t>
            </a:r>
            <a:r>
              <a:rPr lang="en-US" altLang="zh-CN" sz="2400" dirty="0"/>
              <a:t>streams</a:t>
            </a:r>
            <a:r>
              <a:rPr lang="zh-CN" altLang="en-US" sz="2400" dirty="0"/>
              <a:t> </a:t>
            </a:r>
            <a:r>
              <a:rPr lang="en-US" altLang="zh-CN" sz="2400" dirty="0"/>
              <a:t>can</a:t>
            </a:r>
            <a:r>
              <a:rPr lang="zh-CN" altLang="en-US" sz="2400" dirty="0"/>
              <a:t> </a:t>
            </a:r>
            <a:r>
              <a:rPr lang="en-US" altLang="zh-CN" sz="2400" dirty="0"/>
              <a:t>be</a:t>
            </a:r>
            <a:r>
              <a:rPr lang="zh-CN" altLang="en-US" sz="2400" dirty="0"/>
              <a:t> </a:t>
            </a:r>
            <a:r>
              <a:rPr lang="en-US" altLang="zh-CN" sz="2400" dirty="0"/>
              <a:t>viewed</a:t>
            </a:r>
            <a:r>
              <a:rPr lang="zh-CN" altLang="en-US" sz="2400" dirty="0"/>
              <a:t> </a:t>
            </a:r>
            <a:r>
              <a:rPr lang="en-US" altLang="zh-CN" sz="2400" dirty="0"/>
              <a:t>as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sequence</a:t>
            </a:r>
          </a:p>
          <a:p>
            <a:pPr lvl="1"/>
            <a:r>
              <a:rPr lang="en-US" altLang="zh-CN" sz="2200" dirty="0"/>
              <a:t>Try</a:t>
            </a:r>
            <a:r>
              <a:rPr lang="zh-CN" altLang="en-US" sz="2200" dirty="0"/>
              <a:t> </a:t>
            </a:r>
            <a:r>
              <a:rPr lang="en-US" altLang="zh-CN" sz="2200" dirty="0"/>
              <a:t>recurrent</a:t>
            </a:r>
            <a:r>
              <a:rPr lang="zh-CN" altLang="en-US" sz="2200" dirty="0"/>
              <a:t> </a:t>
            </a:r>
            <a:r>
              <a:rPr lang="en-US" altLang="zh-CN" sz="2200" dirty="0"/>
              <a:t>neural</a:t>
            </a:r>
            <a:r>
              <a:rPr lang="zh-CN" altLang="en-US" sz="2200" dirty="0"/>
              <a:t> </a:t>
            </a:r>
            <a:r>
              <a:rPr lang="en-US" altLang="zh-CN" sz="2200" dirty="0"/>
              <a:t>network/</a:t>
            </a:r>
            <a:r>
              <a:rPr lang="en-US" altLang="zh-CN" sz="2200" dirty="0" err="1"/>
              <a:t>transfomer</a:t>
            </a:r>
            <a:r>
              <a:rPr lang="zh-CN" altLang="en-US" sz="2200" dirty="0"/>
              <a:t> </a:t>
            </a:r>
            <a:r>
              <a:rPr lang="en-US" altLang="zh-CN" sz="2200" dirty="0"/>
              <a:t>to</a:t>
            </a:r>
            <a:r>
              <a:rPr lang="zh-CN" altLang="en-US" sz="2200" dirty="0"/>
              <a:t> </a:t>
            </a:r>
            <a:r>
              <a:rPr lang="en-US" altLang="zh-CN" sz="2200" dirty="0"/>
              <a:t>solve</a:t>
            </a:r>
            <a:r>
              <a:rPr lang="zh-CN" altLang="en-US" sz="2200" dirty="0"/>
              <a:t> </a:t>
            </a:r>
            <a:r>
              <a:rPr lang="en-US" altLang="zh-CN" sz="2200" dirty="0"/>
              <a:t>this</a:t>
            </a:r>
            <a:r>
              <a:rPr lang="zh-CN" altLang="en-US" sz="2200" dirty="0"/>
              <a:t> </a:t>
            </a:r>
            <a:r>
              <a:rPr lang="en-US" altLang="zh-CN" sz="2200" dirty="0"/>
              <a:t>problem</a:t>
            </a:r>
          </a:p>
          <a:p>
            <a:r>
              <a:rPr lang="en-US" altLang="zh-CN" sz="2400" dirty="0"/>
              <a:t>Propose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sz="2400" dirty="0"/>
              <a:t>model to make future predictions of possible store-load dependencies.</a:t>
            </a:r>
          </a:p>
          <a:p>
            <a:r>
              <a:rPr lang="en-US" sz="2400" dirty="0"/>
              <a:t>We</a:t>
            </a:r>
            <a:r>
              <a:rPr lang="zh-CN" altLang="en-US" sz="2400" dirty="0"/>
              <a:t> </a:t>
            </a:r>
            <a:r>
              <a:rPr lang="en-US" altLang="zh-CN" sz="2400" dirty="0"/>
              <a:t>will</a:t>
            </a:r>
            <a:r>
              <a:rPr lang="en-US" sz="2400" dirty="0"/>
              <a:t> use these predictions to achieve better performance by extending a store-sets</a:t>
            </a:r>
            <a:r>
              <a:rPr lang="zh-CN" altLang="en-US" sz="2400" dirty="0"/>
              <a:t> </a:t>
            </a:r>
            <a:r>
              <a:rPr lang="en-US" sz="2400" dirty="0"/>
              <a:t>based dependency predictor.</a:t>
            </a:r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anose="02060903040505020403" pitchFamily="18" charset="0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523" y="4048578"/>
            <a:ext cx="10422953" cy="258604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PCs of load and store instruction</a:t>
            </a:r>
            <a:r>
              <a:rPr lang="en-US" altLang="zh-CN" sz="2400" dirty="0"/>
              <a:t>s</a:t>
            </a:r>
            <a:r>
              <a:rPr lang="en-US" sz="2400" dirty="0"/>
              <a:t> are correlated</a:t>
            </a:r>
            <a:r>
              <a:rPr lang="zh-CN" altLang="en-US" sz="2400" dirty="0"/>
              <a:t> </a:t>
            </a:r>
            <a:r>
              <a:rPr lang="en-US" sz="2400" dirty="0"/>
              <a:t>in time</a:t>
            </a:r>
          </a:p>
          <a:p>
            <a:r>
              <a:rPr lang="en-US" altLang="zh-CN" sz="2400" dirty="0"/>
              <a:t>M</a:t>
            </a:r>
            <a:r>
              <a:rPr lang="en-US" sz="2400" dirty="0"/>
              <a:t>emory dependency</a:t>
            </a:r>
            <a:r>
              <a:rPr lang="zh-CN" altLang="en-US" sz="2400" dirty="0"/>
              <a:t> </a:t>
            </a:r>
            <a:r>
              <a:rPr lang="en-US" sz="2400" dirty="0"/>
              <a:t>prediction can be viewed as a kind of </a:t>
            </a:r>
            <a:r>
              <a:rPr lang="en-US" altLang="zh-CN" sz="2400" dirty="0"/>
              <a:t>S</a:t>
            </a:r>
            <a:r>
              <a:rPr lang="en-US" sz="2400" dirty="0"/>
              <a:t>equence to </a:t>
            </a:r>
            <a:r>
              <a:rPr lang="en-US" altLang="zh-CN" sz="2400" dirty="0"/>
              <a:t>S</a:t>
            </a:r>
            <a:r>
              <a:rPr lang="en-US" sz="2400" dirty="0"/>
              <a:t>equence</a:t>
            </a:r>
            <a:r>
              <a:rPr lang="zh-CN" altLang="en-US" sz="2400" dirty="0"/>
              <a:t> </a:t>
            </a:r>
            <a:r>
              <a:rPr lang="en-US" sz="2400" dirty="0"/>
              <a:t>transformation</a:t>
            </a:r>
            <a:r>
              <a:rPr lang="en-US" altLang="zh-CN" sz="2400" dirty="0"/>
              <a:t>.</a:t>
            </a:r>
            <a:endParaRPr lang="en-US" sz="2400" dirty="0"/>
          </a:p>
          <a:p>
            <a:r>
              <a:rPr lang="en-US" sz="2400" dirty="0"/>
              <a:t>The</a:t>
            </a:r>
            <a:r>
              <a:rPr lang="zh-CN" altLang="en-US" sz="2400" dirty="0"/>
              <a:t> </a:t>
            </a:r>
            <a:r>
              <a:rPr lang="en-US" sz="2400" dirty="0"/>
              <a:t>model takes a stream of PCs within an instruction window</a:t>
            </a:r>
            <a:r>
              <a:rPr lang="zh-CN" altLang="en-US" sz="2400" dirty="0"/>
              <a:t> </a:t>
            </a:r>
            <a:r>
              <a:rPr lang="en-US" sz="2400" dirty="0"/>
              <a:t>(IW) </a:t>
            </a:r>
          </a:p>
          <a:p>
            <a:pPr lvl="1"/>
            <a:r>
              <a:rPr lang="en-US" sz="2200" dirty="0"/>
              <a:t>Input</a:t>
            </a:r>
            <a:r>
              <a:rPr lang="zh-CN" altLang="en-US" sz="2200" dirty="0"/>
              <a:t> </a:t>
            </a:r>
            <a:r>
              <a:rPr lang="en-US" altLang="zh-CN" sz="2200"/>
              <a:t>sequence</a:t>
            </a:r>
            <a:r>
              <a:rPr lang="zh-CN" altLang="en-US" sz="2200"/>
              <a:t> </a:t>
            </a:r>
            <a:r>
              <a:rPr lang="en-US" altLang="zh-CN" sz="2200" dirty="0"/>
              <a:t>has</a:t>
            </a:r>
            <a:r>
              <a:rPr lang="zh-CN" altLang="en-US" sz="2200" dirty="0"/>
              <a:t> </a:t>
            </a:r>
            <a:r>
              <a:rPr lang="en-US" altLang="zh-CN" sz="2200" dirty="0"/>
              <a:t>same</a:t>
            </a:r>
            <a:r>
              <a:rPr lang="zh-CN" altLang="en-US" sz="2200" dirty="0"/>
              <a:t> </a:t>
            </a:r>
            <a:r>
              <a:rPr lang="en-US" altLang="zh-CN" sz="2200" dirty="0"/>
              <a:t>size</a:t>
            </a:r>
            <a:r>
              <a:rPr lang="zh-CN" altLang="en-US" sz="2200" dirty="0"/>
              <a:t> </a:t>
            </a:r>
            <a:r>
              <a:rPr lang="en-US" sz="2200" dirty="0"/>
              <a:t>as</a:t>
            </a:r>
            <a:r>
              <a:rPr lang="zh-CN" altLang="en-US" sz="2200" dirty="0"/>
              <a:t> </a:t>
            </a:r>
            <a:r>
              <a:rPr lang="en-US" altLang="zh-CN" sz="2200" dirty="0"/>
              <a:t>instruction</a:t>
            </a:r>
            <a:r>
              <a:rPr lang="zh-CN" altLang="en-US" sz="2200" dirty="0"/>
              <a:t> </a:t>
            </a:r>
            <a:r>
              <a:rPr lang="en-US" altLang="zh-CN" sz="2200" dirty="0"/>
              <a:t>window</a:t>
            </a:r>
            <a:endParaRPr lang="en-US" sz="2200" dirty="0"/>
          </a:p>
          <a:p>
            <a:pPr lvl="1"/>
            <a:r>
              <a:rPr lang="en-US" altLang="zh-CN" sz="2200" dirty="0"/>
              <a:t>O</a:t>
            </a:r>
            <a:r>
              <a:rPr lang="en-US" sz="2200" dirty="0"/>
              <a:t>utput </a:t>
            </a:r>
            <a:r>
              <a:rPr lang="en-US" altLang="zh-CN" sz="2200" dirty="0"/>
              <a:t>is</a:t>
            </a:r>
            <a:r>
              <a:rPr lang="zh-CN" altLang="en-US" sz="2200" dirty="0"/>
              <a:t> </a:t>
            </a:r>
            <a:r>
              <a:rPr lang="en-US" sz="2200" dirty="0"/>
              <a:t>a sequence of</a:t>
            </a:r>
            <a:r>
              <a:rPr lang="zh-CN" altLang="en-US" sz="2200" dirty="0"/>
              <a:t> </a:t>
            </a:r>
            <a:r>
              <a:rPr lang="en-US" sz="2200" dirty="0"/>
              <a:t>binary decisions to indicate whether dependency exist or</a:t>
            </a:r>
            <a:r>
              <a:rPr lang="zh-CN" altLang="en-US" sz="2200" dirty="0"/>
              <a:t> </a:t>
            </a:r>
            <a:r>
              <a:rPr lang="en-US" sz="2200" dirty="0"/>
              <a:t>not</a:t>
            </a:r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anose="02060903040505020403" pitchFamily="18" charset="0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B51DE9E-0BB1-1342-8BF9-A4C4F0CC7E98}"/>
              </a:ext>
            </a:extLst>
          </p:cNvPr>
          <p:cNvGrpSpPr/>
          <p:nvPr/>
        </p:nvGrpSpPr>
        <p:grpSpPr>
          <a:xfrm>
            <a:off x="3149775" y="2375351"/>
            <a:ext cx="5595875" cy="1349340"/>
            <a:chOff x="2975509" y="2603740"/>
            <a:chExt cx="5595875" cy="134934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85246A2-2A22-B145-A298-7E969975CF29}"/>
                </a:ext>
              </a:extLst>
            </p:cNvPr>
            <p:cNvSpPr/>
            <p:nvPr/>
          </p:nvSpPr>
          <p:spPr>
            <a:xfrm>
              <a:off x="4667086" y="2603740"/>
              <a:ext cx="2033518" cy="70908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Seq2Seq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model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0F47C75-0410-8142-886C-4BFD6877B2D4}"/>
                </a:ext>
              </a:extLst>
            </p:cNvPr>
            <p:cNvSpPr/>
            <p:nvPr/>
          </p:nvSpPr>
          <p:spPr>
            <a:xfrm>
              <a:off x="7012554" y="2603740"/>
              <a:ext cx="1558830" cy="70908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Predictions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96CAFA3-0AEE-754A-AB3A-1DF6A1839B48}"/>
                </a:ext>
              </a:extLst>
            </p:cNvPr>
            <p:cNvGrpSpPr/>
            <p:nvPr/>
          </p:nvGrpSpPr>
          <p:grpSpPr>
            <a:xfrm>
              <a:off x="2975509" y="2609507"/>
              <a:ext cx="1386443" cy="1343573"/>
              <a:chOff x="2570960" y="2603740"/>
              <a:chExt cx="1386443" cy="1343573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420C37F-80DB-5242-9103-28211E56DF3E}"/>
                  </a:ext>
                </a:extLst>
              </p:cNvPr>
              <p:cNvSpPr/>
              <p:nvPr/>
            </p:nvSpPr>
            <p:spPr>
              <a:xfrm>
                <a:off x="2570960" y="2603740"/>
                <a:ext cx="1386443" cy="7090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PCs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D474A56-3FFD-3648-91C0-EDC79FCCE125}"/>
                  </a:ext>
                </a:extLst>
              </p:cNvPr>
              <p:cNvCxnSpPr/>
              <p:nvPr/>
            </p:nvCxnSpPr>
            <p:spPr>
              <a:xfrm>
                <a:off x="2570960" y="3312826"/>
                <a:ext cx="0" cy="344774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F6FA2CA3-A8C3-504A-8AA1-A55C1B9D04E5}"/>
                  </a:ext>
                </a:extLst>
              </p:cNvPr>
              <p:cNvCxnSpPr/>
              <p:nvPr/>
            </p:nvCxnSpPr>
            <p:spPr>
              <a:xfrm>
                <a:off x="3957403" y="3312826"/>
                <a:ext cx="0" cy="344774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2051CC3D-BC3D-E84D-8664-C398B96637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0960" y="3537736"/>
                <a:ext cx="1386443" cy="0"/>
              </a:xfrm>
              <a:prstGeom prst="straightConnector1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C31A985-D9BB-BD4E-8153-F8A5D1E45718}"/>
                  </a:ext>
                </a:extLst>
              </p:cNvPr>
              <p:cNvSpPr txBox="1"/>
              <p:nvPr/>
            </p:nvSpPr>
            <p:spPr>
              <a:xfrm>
                <a:off x="3020364" y="3577981"/>
                <a:ext cx="4876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IW</a:t>
                </a:r>
                <a:endParaRPr lang="en-US" dirty="0"/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DA261A6-4C47-644B-B288-0795A11E19F6}"/>
                </a:ext>
              </a:extLst>
            </p:cNvPr>
            <p:cNvCxnSpPr>
              <a:cxnSpLocks/>
              <a:stCxn id="21" idx="3"/>
              <a:endCxn id="13" idx="1"/>
            </p:cNvCxnSpPr>
            <p:nvPr/>
          </p:nvCxnSpPr>
          <p:spPr>
            <a:xfrm flipV="1">
              <a:off x="4361952" y="2958283"/>
              <a:ext cx="305134" cy="5767"/>
            </a:xfrm>
            <a:prstGeom prst="straightConnector1">
              <a:avLst/>
            </a:prstGeom>
            <a:ln w="254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A3B6FC6-40C6-664A-80A6-6DF99164FA4C}"/>
                </a:ext>
              </a:extLst>
            </p:cNvPr>
            <p:cNvCxnSpPr>
              <a:cxnSpLocks/>
              <a:stCxn id="13" idx="3"/>
              <a:endCxn id="15" idx="1"/>
            </p:cNvCxnSpPr>
            <p:nvPr/>
          </p:nvCxnSpPr>
          <p:spPr>
            <a:xfrm>
              <a:off x="6700604" y="2958283"/>
              <a:ext cx="311950" cy="0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12FF3-1CE6-3F4C-9033-53CA0787E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111250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example</a:t>
            </a:r>
            <a:endParaRPr lang="en-US" sz="4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DD9A35-7079-6446-BB3E-61556413A48E}"/>
              </a:ext>
            </a:extLst>
          </p:cNvPr>
          <p:cNvSpPr txBox="1">
            <a:spLocks/>
          </p:cNvSpPr>
          <p:nvPr/>
        </p:nvSpPr>
        <p:spPr>
          <a:xfrm>
            <a:off x="6232690" y="1007901"/>
            <a:ext cx="2706687" cy="48421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992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27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9999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Instruction</a:t>
            </a:r>
            <a:r>
              <a:rPr lang="zh-CN" altLang="en-US" dirty="0"/>
              <a:t> </a:t>
            </a:r>
            <a:r>
              <a:rPr lang="en-US" altLang="zh-CN" dirty="0"/>
              <a:t>Window: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PC</a:t>
            </a:r>
            <a:r>
              <a:rPr lang="zh-CN" altLang="en-US" sz="1800" dirty="0"/>
              <a:t>          </a:t>
            </a:r>
            <a:r>
              <a:rPr lang="en-US" altLang="zh-CN" sz="1800" dirty="0"/>
              <a:t>INST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1</a:t>
            </a:r>
            <a:r>
              <a:rPr lang="zh-CN" altLang="en-US" sz="1800" dirty="0"/>
              <a:t>             </a:t>
            </a:r>
            <a:r>
              <a:rPr lang="en-US" altLang="zh-CN" sz="1800" dirty="0"/>
              <a:t>LD</a:t>
            </a:r>
            <a:r>
              <a:rPr lang="zh-CN" altLang="en-US" sz="1800" dirty="0"/>
              <a:t> </a:t>
            </a:r>
            <a:r>
              <a:rPr lang="en-US" altLang="zh-CN" sz="1800" dirty="0"/>
              <a:t>R2,</a:t>
            </a:r>
            <a:r>
              <a:rPr lang="zh-CN" altLang="en-US" sz="1800" dirty="0"/>
              <a:t> </a:t>
            </a:r>
            <a:r>
              <a:rPr lang="en-US" altLang="zh-CN" sz="1800" dirty="0"/>
              <a:t>A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2</a:t>
            </a:r>
            <a:r>
              <a:rPr lang="zh-CN" altLang="en-US" sz="1800" dirty="0"/>
              <a:t>             </a:t>
            </a:r>
            <a:r>
              <a:rPr lang="en-US" altLang="zh-CN" sz="1800" dirty="0"/>
              <a:t>ADD</a:t>
            </a:r>
            <a:r>
              <a:rPr lang="zh-CN" altLang="en-US" sz="1800" dirty="0"/>
              <a:t> </a:t>
            </a:r>
            <a:r>
              <a:rPr lang="en-US" altLang="zh-CN" sz="1800" dirty="0"/>
              <a:t>R1,</a:t>
            </a:r>
            <a:r>
              <a:rPr lang="zh-CN" altLang="en-US" sz="1800" dirty="0"/>
              <a:t> </a:t>
            </a:r>
            <a:r>
              <a:rPr lang="en-US" altLang="zh-CN" sz="1800" dirty="0"/>
              <a:t>R2,</a:t>
            </a:r>
            <a:r>
              <a:rPr lang="zh-CN" altLang="en-US" sz="1800" dirty="0"/>
              <a:t> </a:t>
            </a:r>
            <a:r>
              <a:rPr lang="en-US" altLang="zh-CN" sz="1800" dirty="0"/>
              <a:t>R3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3</a:t>
            </a:r>
            <a:r>
              <a:rPr lang="zh-CN" altLang="en-US" sz="1800" dirty="0"/>
              <a:t>             </a:t>
            </a:r>
            <a:r>
              <a:rPr lang="en-US" altLang="zh-CN" sz="1800" dirty="0"/>
              <a:t>ST</a:t>
            </a:r>
            <a:r>
              <a:rPr lang="zh-CN" altLang="en-US" sz="1800" dirty="0"/>
              <a:t> </a:t>
            </a:r>
            <a:r>
              <a:rPr lang="en-US" altLang="zh-CN" sz="1800" dirty="0"/>
              <a:t>R1,</a:t>
            </a:r>
            <a:r>
              <a:rPr lang="zh-CN" altLang="en-US" sz="1800" dirty="0"/>
              <a:t> </a:t>
            </a:r>
            <a:r>
              <a:rPr lang="en-US" altLang="zh-CN" sz="1800" dirty="0"/>
              <a:t>B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4</a:t>
            </a:r>
            <a:r>
              <a:rPr lang="zh-CN" altLang="en-US" sz="1800" dirty="0"/>
              <a:t>             </a:t>
            </a:r>
            <a:r>
              <a:rPr lang="en-US" altLang="zh-CN" sz="1800" dirty="0"/>
              <a:t>ST</a:t>
            </a:r>
            <a:r>
              <a:rPr lang="zh-CN" altLang="en-US" sz="1800" dirty="0"/>
              <a:t> </a:t>
            </a:r>
            <a:r>
              <a:rPr lang="en-US" altLang="zh-CN" sz="1800" dirty="0"/>
              <a:t>R1,</a:t>
            </a:r>
            <a:r>
              <a:rPr lang="zh-CN" altLang="en-US" sz="1800" dirty="0"/>
              <a:t> </a:t>
            </a:r>
            <a:r>
              <a:rPr lang="en-US" altLang="zh-CN" sz="1800" dirty="0"/>
              <a:t>C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5</a:t>
            </a:r>
            <a:r>
              <a:rPr lang="zh-CN" altLang="en-US" sz="1800" dirty="0"/>
              <a:t>             </a:t>
            </a:r>
            <a:r>
              <a:rPr lang="en-US" altLang="zh-CN" sz="1800" dirty="0"/>
              <a:t>LD</a:t>
            </a:r>
            <a:r>
              <a:rPr lang="zh-CN" altLang="en-US" sz="1800" dirty="0"/>
              <a:t> </a:t>
            </a:r>
            <a:r>
              <a:rPr lang="en-US" altLang="zh-CN" sz="1800" dirty="0"/>
              <a:t>R3,</a:t>
            </a:r>
            <a:r>
              <a:rPr lang="zh-CN" altLang="en-US" sz="1800" dirty="0"/>
              <a:t> </a:t>
            </a:r>
            <a:r>
              <a:rPr lang="en-US" altLang="zh-CN" sz="1800" dirty="0"/>
              <a:t>C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6</a:t>
            </a:r>
            <a:r>
              <a:rPr lang="zh-CN" altLang="en-US" sz="1800" dirty="0"/>
              <a:t>             </a:t>
            </a:r>
            <a:r>
              <a:rPr lang="en-US" altLang="zh-CN" sz="1800" dirty="0"/>
              <a:t>SUB</a:t>
            </a:r>
            <a:r>
              <a:rPr lang="zh-CN" altLang="en-US" sz="1800" dirty="0"/>
              <a:t> </a:t>
            </a:r>
            <a:r>
              <a:rPr lang="en-US" altLang="zh-CN" sz="1800" dirty="0"/>
              <a:t>R1,</a:t>
            </a:r>
            <a:r>
              <a:rPr lang="zh-CN" altLang="en-US" sz="1800" dirty="0"/>
              <a:t> </a:t>
            </a:r>
            <a:r>
              <a:rPr lang="en-US" altLang="zh-CN" sz="1800" dirty="0"/>
              <a:t>R2,</a:t>
            </a:r>
            <a:r>
              <a:rPr lang="zh-CN" altLang="en-US" sz="1800" dirty="0"/>
              <a:t> </a:t>
            </a:r>
            <a:r>
              <a:rPr lang="en-US" altLang="zh-CN" sz="1800" dirty="0"/>
              <a:t>R3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7</a:t>
            </a:r>
            <a:r>
              <a:rPr lang="zh-CN" altLang="en-US" sz="1800" dirty="0"/>
              <a:t>             </a:t>
            </a:r>
            <a:r>
              <a:rPr lang="en-US" altLang="zh-CN" sz="1800" dirty="0"/>
              <a:t>MUL</a:t>
            </a:r>
            <a:r>
              <a:rPr lang="zh-CN" altLang="en-US" sz="1800" dirty="0"/>
              <a:t> </a:t>
            </a:r>
            <a:r>
              <a:rPr lang="en-US" altLang="zh-CN" sz="1800" dirty="0"/>
              <a:t>R1,</a:t>
            </a:r>
            <a:r>
              <a:rPr lang="zh-CN" altLang="en-US" sz="1800" dirty="0"/>
              <a:t> </a:t>
            </a:r>
            <a:r>
              <a:rPr lang="en-US" altLang="zh-CN" sz="1800" dirty="0"/>
              <a:t>R1,</a:t>
            </a:r>
            <a:r>
              <a:rPr lang="zh-CN" altLang="en-US" sz="1800" dirty="0"/>
              <a:t> </a:t>
            </a:r>
            <a:r>
              <a:rPr lang="en-US" altLang="zh-CN" sz="1800" dirty="0"/>
              <a:t>R2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8</a:t>
            </a:r>
            <a:r>
              <a:rPr lang="zh-CN" altLang="en-US" sz="1800" dirty="0"/>
              <a:t>             </a:t>
            </a:r>
            <a:r>
              <a:rPr lang="en-US" altLang="zh-CN" sz="1800" dirty="0"/>
              <a:t>ST</a:t>
            </a:r>
            <a:r>
              <a:rPr lang="zh-CN" altLang="en-US" sz="1800" dirty="0"/>
              <a:t> </a:t>
            </a:r>
            <a:r>
              <a:rPr lang="en-US" altLang="zh-CN" sz="1800" dirty="0"/>
              <a:t>R1,</a:t>
            </a:r>
            <a:r>
              <a:rPr lang="zh-CN" altLang="en-US" sz="1800" dirty="0"/>
              <a:t> </a:t>
            </a:r>
            <a:r>
              <a:rPr lang="en-US" altLang="zh-CN" sz="1800" dirty="0"/>
              <a:t>B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9</a:t>
            </a:r>
            <a:r>
              <a:rPr lang="zh-CN" altLang="en-US" sz="1800" dirty="0"/>
              <a:t>             </a:t>
            </a:r>
            <a:r>
              <a:rPr lang="en-US" altLang="zh-CN" sz="1800" dirty="0"/>
              <a:t>ST</a:t>
            </a:r>
            <a:r>
              <a:rPr lang="zh-CN" altLang="en-US" sz="1800" dirty="0"/>
              <a:t> </a:t>
            </a:r>
            <a:r>
              <a:rPr lang="en-US" altLang="zh-CN" sz="1800" dirty="0"/>
              <a:t>R2,</a:t>
            </a:r>
            <a:r>
              <a:rPr lang="zh-CN" altLang="en-US" sz="1800" dirty="0"/>
              <a:t> </a:t>
            </a:r>
            <a:r>
              <a:rPr lang="en-US" altLang="zh-CN" sz="1800" dirty="0"/>
              <a:t>C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10</a:t>
            </a:r>
            <a:r>
              <a:rPr lang="zh-CN" altLang="en-US" sz="1800" dirty="0"/>
              <a:t>           </a:t>
            </a:r>
            <a:r>
              <a:rPr lang="en-US" altLang="zh-CN" sz="1800" dirty="0"/>
              <a:t>LD</a:t>
            </a:r>
            <a:r>
              <a:rPr lang="zh-CN" altLang="en-US" sz="1800" dirty="0"/>
              <a:t> </a:t>
            </a:r>
            <a:r>
              <a:rPr lang="en-US" altLang="zh-CN" sz="1800" dirty="0"/>
              <a:t>R2,</a:t>
            </a:r>
            <a:r>
              <a:rPr lang="zh-CN" altLang="en-US" sz="1800" dirty="0"/>
              <a:t> </a:t>
            </a:r>
            <a:r>
              <a:rPr lang="en-US" altLang="zh-CN" sz="1800" dirty="0"/>
              <a:t>A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11</a:t>
            </a:r>
            <a:r>
              <a:rPr lang="zh-CN" altLang="en-US" sz="1800" dirty="0"/>
              <a:t>           </a:t>
            </a:r>
            <a:r>
              <a:rPr lang="en-US" altLang="zh-CN" sz="1800" dirty="0"/>
              <a:t>LD</a:t>
            </a:r>
            <a:r>
              <a:rPr lang="zh-CN" altLang="en-US" sz="1800" dirty="0"/>
              <a:t> </a:t>
            </a:r>
            <a:r>
              <a:rPr lang="en-US" altLang="zh-CN" sz="1800" dirty="0"/>
              <a:t>R3,</a:t>
            </a:r>
            <a:r>
              <a:rPr lang="zh-CN" altLang="en-US" sz="1800" dirty="0"/>
              <a:t> </a:t>
            </a:r>
            <a:r>
              <a:rPr lang="en-US" altLang="zh-CN" sz="1800" dirty="0"/>
              <a:t>B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1800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1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0E2A101-FBD3-ED4F-B1E5-7A1280DDF75A}"/>
              </a:ext>
            </a:extLst>
          </p:cNvPr>
          <p:cNvSpPr txBox="1"/>
          <p:nvPr/>
        </p:nvSpPr>
        <p:spPr>
          <a:xfrm>
            <a:off x="9712737" y="2595988"/>
            <a:ext cx="2479263" cy="2412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1800" dirty="0"/>
              <a:t>Input</a:t>
            </a:r>
            <a:r>
              <a:rPr lang="zh-CN" altLang="en-US" sz="1800" dirty="0"/>
              <a:t> </a:t>
            </a:r>
            <a:r>
              <a:rPr lang="en-US" altLang="zh-CN" sz="1800" dirty="0"/>
              <a:t>PC</a:t>
            </a:r>
            <a:r>
              <a:rPr lang="zh-CN" altLang="en-US" sz="1800" dirty="0"/>
              <a:t> </a:t>
            </a:r>
            <a:r>
              <a:rPr lang="en-US" altLang="zh-CN" sz="1800" dirty="0"/>
              <a:t>Vector: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1800" dirty="0"/>
              <a:t>[1</a:t>
            </a:r>
            <a:r>
              <a:rPr lang="zh-CN" altLang="en-US" sz="1800" dirty="0"/>
              <a:t> </a:t>
            </a:r>
            <a:r>
              <a:rPr lang="en-US" altLang="zh-CN" sz="1800" dirty="0"/>
              <a:t>3</a:t>
            </a:r>
            <a:r>
              <a:rPr lang="zh-CN" altLang="en-US" sz="1800" dirty="0"/>
              <a:t> </a:t>
            </a:r>
            <a:r>
              <a:rPr lang="en-US" altLang="zh-CN" sz="1800" dirty="0"/>
              <a:t>4</a:t>
            </a:r>
            <a:r>
              <a:rPr lang="zh-CN" altLang="en-US" sz="1800" dirty="0"/>
              <a:t> </a:t>
            </a:r>
            <a:r>
              <a:rPr lang="en-US" altLang="zh-CN" sz="1800" dirty="0"/>
              <a:t>5</a:t>
            </a:r>
            <a:r>
              <a:rPr lang="zh-CN" altLang="en-US" sz="1800" dirty="0"/>
              <a:t> </a:t>
            </a:r>
            <a:r>
              <a:rPr lang="en-US" altLang="zh-CN" sz="1800" dirty="0"/>
              <a:t>8</a:t>
            </a:r>
            <a:r>
              <a:rPr lang="zh-CN" altLang="en-US" sz="1800" dirty="0"/>
              <a:t> </a:t>
            </a:r>
            <a:r>
              <a:rPr lang="en-US" altLang="zh-CN" sz="1800" dirty="0"/>
              <a:t>9</a:t>
            </a:r>
            <a:r>
              <a:rPr lang="zh-CN" altLang="en-US" sz="1800" dirty="0"/>
              <a:t> </a:t>
            </a:r>
            <a:r>
              <a:rPr lang="en-US" altLang="zh-CN" sz="1800" dirty="0"/>
              <a:t>10</a:t>
            </a:r>
            <a:r>
              <a:rPr lang="zh-CN" altLang="en-US" sz="1800" dirty="0"/>
              <a:t> </a:t>
            </a:r>
            <a:r>
              <a:rPr lang="en-US" altLang="zh-CN" sz="1800" dirty="0"/>
              <a:t>11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0]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zh-CN" sz="1800" dirty="0"/>
          </a:p>
          <a:p>
            <a:pPr marL="0" indent="0" algn="ctr">
              <a:buNone/>
            </a:pPr>
            <a:r>
              <a:rPr lang="en-US" altLang="zh-CN" sz="1800" dirty="0"/>
              <a:t>Expected</a:t>
            </a:r>
            <a:r>
              <a:rPr lang="zh-CN" altLang="en-US" sz="1800" dirty="0"/>
              <a:t> </a:t>
            </a:r>
            <a:r>
              <a:rPr lang="en-US" altLang="zh-CN" sz="1800" dirty="0"/>
              <a:t>Model</a:t>
            </a:r>
            <a:r>
              <a:rPr lang="zh-CN" altLang="en-US" sz="1800" dirty="0"/>
              <a:t> </a:t>
            </a:r>
            <a:r>
              <a:rPr lang="en-US" altLang="zh-CN" sz="1800" dirty="0"/>
              <a:t>Output:</a:t>
            </a:r>
          </a:p>
          <a:p>
            <a:pPr marL="0" indent="0" algn="ctr">
              <a:buNone/>
            </a:pPr>
            <a:r>
              <a:rPr lang="en-US" altLang="zh-CN" sz="1800" dirty="0"/>
              <a:t>[0</a:t>
            </a:r>
            <a:r>
              <a:rPr lang="zh-CN" altLang="en-US" sz="1800" dirty="0"/>
              <a:t> </a:t>
            </a:r>
            <a:r>
              <a:rPr lang="en-US" altLang="zh-CN" sz="1800" dirty="0"/>
              <a:t>1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1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0]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zh-CN" sz="1800" dirty="0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157933AD-F31D-C744-AA8A-319BCE876EBA}"/>
              </a:ext>
            </a:extLst>
          </p:cNvPr>
          <p:cNvSpPr/>
          <p:nvPr/>
        </p:nvSpPr>
        <p:spPr>
          <a:xfrm>
            <a:off x="8939377" y="3298148"/>
            <a:ext cx="773360" cy="3368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69CFF-FE91-BF4B-B3AB-C4324B93A9FE}"/>
              </a:ext>
            </a:extLst>
          </p:cNvPr>
          <p:cNvSpPr txBox="1"/>
          <p:nvPr/>
        </p:nvSpPr>
        <p:spPr>
          <a:xfrm>
            <a:off x="134527" y="1391438"/>
            <a:ext cx="571148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</a:t>
            </a:r>
            <a:r>
              <a:rPr lang="en-US" dirty="0"/>
              <a:t>he size of input vector will be equal to</a:t>
            </a:r>
            <a:r>
              <a:rPr lang="zh-CN" altLang="en-US" dirty="0"/>
              <a:t> </a:t>
            </a:r>
            <a:r>
              <a:rPr lang="en-US" dirty="0"/>
              <a:t>the size of instruction window.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rest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padded</a:t>
            </a:r>
            <a:r>
              <a:rPr lang="zh-CN" altLang="en-US" dirty="0"/>
              <a:t> </a:t>
            </a:r>
            <a:r>
              <a:rPr lang="en-US" altLang="zh-CN" dirty="0"/>
              <a:t>zero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O</a:t>
            </a:r>
            <a:r>
              <a:rPr lang="en-US" dirty="0"/>
              <a:t>nly the PC of mem-</a:t>
            </a:r>
            <a:r>
              <a:rPr lang="en-US" dirty="0" err="1"/>
              <a:t>ory</a:t>
            </a:r>
            <a:r>
              <a:rPr lang="en-US" dirty="0"/>
              <a:t> instructions are kept and the other types of </a:t>
            </a:r>
            <a:r>
              <a:rPr lang="en-US" dirty="0" err="1"/>
              <a:t>instruc-tion</a:t>
            </a:r>
            <a:r>
              <a:rPr lang="en-US" dirty="0"/>
              <a:t> are filtered out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dirty="0"/>
              <a:t>Hence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PCs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dirty="0"/>
              <a:t>{1,3,4,5,8,9,10,11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0,</a:t>
            </a:r>
            <a:r>
              <a:rPr lang="zh-CN" altLang="en-US" dirty="0"/>
              <a:t> </a:t>
            </a:r>
            <a:r>
              <a:rPr lang="en-US" altLang="zh-CN" dirty="0"/>
              <a:t>0,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  <a:r>
              <a:rPr lang="en-US" dirty="0"/>
              <a:t>}.</a:t>
            </a:r>
          </a:p>
          <a:p>
            <a:endParaRPr lang="en-US" altLang="zh-CN" dirty="0"/>
          </a:p>
          <a:p>
            <a:r>
              <a:rPr lang="en-US" altLang="zh-CN" dirty="0"/>
              <a:t>Output:</a:t>
            </a:r>
            <a:r>
              <a:rPr lang="zh-CN" altLang="en-US" dirty="0"/>
              <a:t>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</a:t>
            </a:r>
            <a:r>
              <a:rPr lang="zh-CN" altLang="en-US" dirty="0"/>
              <a:t> </a:t>
            </a:r>
            <a:r>
              <a:rPr lang="en-US" dirty="0"/>
              <a:t>𝑖</a:t>
            </a:r>
            <a:r>
              <a:rPr lang="en-US" altLang="zh-CN" dirty="0"/>
              <a:t>-</a:t>
            </a:r>
            <a:r>
              <a:rPr lang="en-US" dirty="0"/>
              <a:t>𝑡</a:t>
            </a:r>
            <a:r>
              <a:rPr lang="en-US" dirty="0" err="1"/>
              <a:t>ℎ</a:t>
            </a:r>
            <a:r>
              <a:rPr lang="zh-CN" altLang="en-US" dirty="0"/>
              <a:t> </a:t>
            </a:r>
            <a:r>
              <a:rPr lang="en-US" dirty="0"/>
              <a:t>bit of output predictions is set to one, then it means that</a:t>
            </a:r>
            <a:r>
              <a:rPr lang="zh-CN" altLang="en-US" dirty="0"/>
              <a:t> </a:t>
            </a:r>
            <a:r>
              <a:rPr lang="en-US" dirty="0"/>
              <a:t>the</a:t>
            </a:r>
            <a:r>
              <a:rPr lang="zh-CN" altLang="en-US" dirty="0"/>
              <a:t> </a:t>
            </a:r>
            <a:r>
              <a:rPr lang="en-US" dirty="0"/>
              <a:t>𝑖</a:t>
            </a:r>
            <a:r>
              <a:rPr lang="en-US" altLang="zh-CN" dirty="0"/>
              <a:t>-</a:t>
            </a:r>
            <a:r>
              <a:rPr lang="en-US" dirty="0"/>
              <a:t>𝑡</a:t>
            </a:r>
            <a:r>
              <a:rPr lang="en-US" dirty="0" err="1"/>
              <a:t>ℎ</a:t>
            </a:r>
            <a:r>
              <a:rPr lang="zh-CN" altLang="en-US" dirty="0"/>
              <a:t> </a:t>
            </a:r>
            <a:r>
              <a:rPr lang="en-US" dirty="0"/>
              <a:t>PC in the input vector has memory dependency with</a:t>
            </a:r>
            <a:r>
              <a:rPr lang="zh-CN" altLang="en-US" dirty="0"/>
              <a:t> </a:t>
            </a:r>
            <a:r>
              <a:rPr lang="en-US" dirty="0"/>
              <a:t>the last load in current instruction window.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example,</a:t>
            </a:r>
            <a:r>
              <a:rPr lang="zh-CN" altLang="en-US" dirty="0"/>
              <a:t> </a:t>
            </a:r>
            <a:r>
              <a:rPr lang="en-US" altLang="zh-CN" dirty="0"/>
              <a:t>PCs</a:t>
            </a:r>
            <a:r>
              <a:rPr lang="zh-CN" altLang="en-US" dirty="0"/>
              <a:t> </a:t>
            </a:r>
            <a:r>
              <a:rPr lang="en-US" altLang="zh-CN" dirty="0"/>
              <a:t>{3,</a:t>
            </a:r>
            <a:r>
              <a:rPr lang="zh-CN" altLang="en-US" dirty="0"/>
              <a:t> </a:t>
            </a:r>
            <a:r>
              <a:rPr lang="en-US" altLang="zh-CN" dirty="0"/>
              <a:t>8}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dependency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PC</a:t>
            </a:r>
            <a:r>
              <a:rPr lang="zh-CN" altLang="en-US" dirty="0"/>
              <a:t> </a:t>
            </a:r>
            <a:r>
              <a:rPr lang="en-US" altLang="zh-CN" dirty="0"/>
              <a:t>11</a:t>
            </a:r>
            <a:r>
              <a:rPr lang="zh-CN" altLang="en-US" dirty="0"/>
              <a:t> </a:t>
            </a:r>
            <a:r>
              <a:rPr lang="en-US" altLang="zh-CN" dirty="0"/>
              <a:t>(last</a:t>
            </a:r>
            <a:r>
              <a:rPr lang="zh-CN" altLang="en-US" dirty="0"/>
              <a:t> </a:t>
            </a:r>
            <a:r>
              <a:rPr lang="en-US" altLang="zh-CN" dirty="0"/>
              <a:t>load),</a:t>
            </a:r>
            <a:r>
              <a:rPr lang="zh-CN" altLang="en-US" dirty="0"/>
              <a:t> </a:t>
            </a:r>
            <a:r>
              <a:rPr lang="en-US" altLang="zh-CN" dirty="0"/>
              <a:t>hence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corresponding</a:t>
            </a:r>
            <a:r>
              <a:rPr lang="zh-CN" altLang="en-US" dirty="0"/>
              <a:t> </a:t>
            </a:r>
            <a:r>
              <a:rPr lang="en-US" altLang="zh-CN" dirty="0"/>
              <a:t>bit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output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132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roup 223">
            <a:extLst>
              <a:ext uri="{FF2B5EF4-FFF2-40B4-BE49-F238E27FC236}">
                <a16:creationId xmlns:a16="http://schemas.microsoft.com/office/drawing/2014/main" id="{EF4FC2DF-16B7-674C-9470-E8B638217F2E}"/>
              </a:ext>
            </a:extLst>
          </p:cNvPr>
          <p:cNvGrpSpPr/>
          <p:nvPr/>
        </p:nvGrpSpPr>
        <p:grpSpPr>
          <a:xfrm>
            <a:off x="2027981" y="1005074"/>
            <a:ext cx="8332985" cy="3353170"/>
            <a:chOff x="1050166" y="979680"/>
            <a:chExt cx="9301228" cy="357044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DC82FFB-39F5-0C40-8EB3-DC3932539EED}"/>
                </a:ext>
              </a:extLst>
            </p:cNvPr>
            <p:cNvSpPr txBox="1"/>
            <p:nvPr/>
          </p:nvSpPr>
          <p:spPr>
            <a:xfrm>
              <a:off x="3089458" y="2429204"/>
              <a:ext cx="5511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…</a:t>
              </a:r>
              <a:endParaRPr lang="en-US" sz="2800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3448AC0-3A29-074F-9E2E-3AE84A826682}"/>
                </a:ext>
              </a:extLst>
            </p:cNvPr>
            <p:cNvSpPr/>
            <p:nvPr/>
          </p:nvSpPr>
          <p:spPr>
            <a:xfrm>
              <a:off x="1204842" y="2464543"/>
              <a:ext cx="640080" cy="6400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GRU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DA85FFE-9B4A-DC4A-92F8-D22D7CC65BCF}"/>
                </a:ext>
              </a:extLst>
            </p:cNvPr>
            <p:cNvSpPr/>
            <p:nvPr/>
          </p:nvSpPr>
          <p:spPr>
            <a:xfrm>
              <a:off x="2169294" y="2459739"/>
              <a:ext cx="640080" cy="6400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GRU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F2E35B6-B9A0-CA4F-A9F1-C86A3E39837A}"/>
                </a:ext>
              </a:extLst>
            </p:cNvPr>
            <p:cNvSpPr/>
            <p:nvPr/>
          </p:nvSpPr>
          <p:spPr>
            <a:xfrm>
              <a:off x="3788226" y="2469775"/>
              <a:ext cx="640080" cy="6400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GRU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0B2F7FD-83DD-2B4F-9C43-4EF94701EA56}"/>
                </a:ext>
              </a:extLst>
            </p:cNvPr>
            <p:cNvCxnSpPr/>
            <p:nvPr/>
          </p:nvCxnSpPr>
          <p:spPr>
            <a:xfrm flipV="1">
              <a:off x="1515425" y="3098440"/>
              <a:ext cx="0" cy="3677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5943BC4-2247-BB42-A9B4-EA1F8685C50C}"/>
                </a:ext>
              </a:extLst>
            </p:cNvPr>
            <p:cNvCxnSpPr/>
            <p:nvPr/>
          </p:nvCxnSpPr>
          <p:spPr>
            <a:xfrm flipV="1">
              <a:off x="2492577" y="3101115"/>
              <a:ext cx="0" cy="3677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189D757-1C87-AD47-A2F3-0CDD27BC4213}"/>
                </a:ext>
              </a:extLst>
            </p:cNvPr>
            <p:cNvCxnSpPr/>
            <p:nvPr/>
          </p:nvCxnSpPr>
          <p:spPr>
            <a:xfrm flipV="1">
              <a:off x="4124209" y="3103791"/>
              <a:ext cx="0" cy="3677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AAA6CE5-B237-9041-8827-FF6199F63D81}"/>
                </a:ext>
              </a:extLst>
            </p:cNvPr>
            <p:cNvSpPr/>
            <p:nvPr/>
          </p:nvSpPr>
          <p:spPr>
            <a:xfrm>
              <a:off x="1179442" y="3474251"/>
              <a:ext cx="3311150" cy="51123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Embedding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Layer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9504152-EFC8-4A47-932F-68B33E67DF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5425" y="3964800"/>
              <a:ext cx="0" cy="5724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8902BD1-E134-9A45-94F3-F06AED6B83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2577" y="3968965"/>
              <a:ext cx="0" cy="5724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F3BC22C-4038-6242-8F09-551FECA615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4209" y="3973130"/>
              <a:ext cx="0" cy="5724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BEF5FB0-F5F9-9646-8D19-EA65555DB428}"/>
                </a:ext>
              </a:extLst>
            </p:cNvPr>
            <p:cNvCxnSpPr>
              <a:cxnSpLocks/>
              <a:stCxn id="2" idx="3"/>
              <a:endCxn id="17" idx="1"/>
            </p:cNvCxnSpPr>
            <p:nvPr/>
          </p:nvCxnSpPr>
          <p:spPr>
            <a:xfrm flipV="1">
              <a:off x="1844922" y="2779779"/>
              <a:ext cx="324372" cy="48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DF6C63FF-745A-1E4F-A610-99F7A1A4D0AD}"/>
                </a:ext>
              </a:extLst>
            </p:cNvPr>
            <p:cNvCxnSpPr>
              <a:cxnSpLocks/>
            </p:cNvCxnSpPr>
            <p:nvPr/>
          </p:nvCxnSpPr>
          <p:spPr>
            <a:xfrm>
              <a:off x="2814894" y="2784335"/>
              <a:ext cx="274787" cy="23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7706926-AFE9-C841-9769-CC2864011089}"/>
                </a:ext>
              </a:extLst>
            </p:cNvPr>
            <p:cNvCxnSpPr>
              <a:cxnSpLocks/>
              <a:stCxn id="23" idx="3"/>
              <a:endCxn id="89" idx="1"/>
            </p:cNvCxnSpPr>
            <p:nvPr/>
          </p:nvCxnSpPr>
          <p:spPr>
            <a:xfrm>
              <a:off x="4428306" y="2789815"/>
              <a:ext cx="451182" cy="19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46E8B6F8-4722-0946-958F-B6A58CB84D69}"/>
                </a:ext>
              </a:extLst>
            </p:cNvPr>
            <p:cNvCxnSpPr/>
            <p:nvPr/>
          </p:nvCxnSpPr>
          <p:spPr>
            <a:xfrm>
              <a:off x="3513439" y="2784335"/>
              <a:ext cx="274787" cy="23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A9487A6-2876-0649-AA87-7784E10725D3}"/>
                </a:ext>
              </a:extLst>
            </p:cNvPr>
            <p:cNvSpPr/>
            <p:nvPr/>
          </p:nvSpPr>
          <p:spPr>
            <a:xfrm>
              <a:off x="1050166" y="2226452"/>
              <a:ext cx="3580148" cy="205422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6ED769C-FCC6-0E4F-888E-3AFEF1945F76}"/>
                </a:ext>
              </a:extLst>
            </p:cNvPr>
            <p:cNvSpPr txBox="1"/>
            <p:nvPr/>
          </p:nvSpPr>
          <p:spPr>
            <a:xfrm>
              <a:off x="2358123" y="1726325"/>
              <a:ext cx="9537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Encoder</a:t>
              </a:r>
              <a:endParaRPr 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CADC93C-1E84-D147-A7DC-2F7892444DAC}"/>
                </a:ext>
              </a:extLst>
            </p:cNvPr>
            <p:cNvSpPr txBox="1"/>
            <p:nvPr/>
          </p:nvSpPr>
          <p:spPr>
            <a:xfrm>
              <a:off x="9373562" y="979680"/>
              <a:ext cx="977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Decoder</a:t>
              </a:r>
              <a:endParaRPr lang="en-US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CEF207D3-4D76-E74E-9660-B3EDD401E8A5}"/>
                </a:ext>
              </a:extLst>
            </p:cNvPr>
            <p:cNvSpPr/>
            <p:nvPr/>
          </p:nvSpPr>
          <p:spPr>
            <a:xfrm>
              <a:off x="4879488" y="2471770"/>
              <a:ext cx="640080" cy="64008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FA83A7F-8F1B-1A44-AC83-2971D8F58B88}"/>
                </a:ext>
              </a:extLst>
            </p:cNvPr>
            <p:cNvSpPr txBox="1"/>
            <p:nvPr/>
          </p:nvSpPr>
          <p:spPr>
            <a:xfrm>
              <a:off x="4725553" y="2077547"/>
              <a:ext cx="9130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Context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375531A-4840-5043-9A2F-F764C0F64F2D}"/>
                </a:ext>
              </a:extLst>
            </p:cNvPr>
            <p:cNvSpPr/>
            <p:nvPr/>
          </p:nvSpPr>
          <p:spPr>
            <a:xfrm>
              <a:off x="6093552" y="3470917"/>
              <a:ext cx="3311150" cy="5191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Embedding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Layer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FD2A836C-6916-134A-B66F-0AAC61C94A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29535" y="3969332"/>
              <a:ext cx="0" cy="5724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2D379783-B640-7F4E-B188-2AF091F825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06687" y="3973497"/>
              <a:ext cx="0" cy="5724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872AB7B5-FC21-304F-942D-165C7EE127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38319" y="3977662"/>
              <a:ext cx="0" cy="5724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57E1C2C8-1BB8-4F46-BBE3-57CC9D9C7EBC}"/>
                </a:ext>
              </a:extLst>
            </p:cNvPr>
            <p:cNvSpPr/>
            <p:nvPr/>
          </p:nvSpPr>
          <p:spPr>
            <a:xfrm>
              <a:off x="5964276" y="1297056"/>
              <a:ext cx="3580148" cy="298815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B491CF26-F041-5F42-B70E-7FCD5376FE18}"/>
                </a:ext>
              </a:extLst>
            </p:cNvPr>
            <p:cNvGrpSpPr/>
            <p:nvPr/>
          </p:nvGrpSpPr>
          <p:grpSpPr>
            <a:xfrm>
              <a:off x="6289376" y="3103218"/>
              <a:ext cx="2560804" cy="265952"/>
              <a:chOff x="6442788" y="2618719"/>
              <a:chExt cx="2560804" cy="372902"/>
            </a:xfrm>
          </p:grpSpPr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75141D1C-A5C0-9A44-9121-9EDBFFE3177D}"/>
                  </a:ext>
                </a:extLst>
              </p:cNvPr>
              <p:cNvCxnSpPr/>
              <p:nvPr/>
            </p:nvCxnSpPr>
            <p:spPr>
              <a:xfrm flipV="1">
                <a:off x="6442788" y="2618719"/>
                <a:ext cx="0" cy="367711"/>
              </a:xfrm>
              <a:prstGeom prst="straightConnector1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84E8D8CA-9E6F-C140-9795-C7212A03061B}"/>
                  </a:ext>
                </a:extLst>
              </p:cNvPr>
              <p:cNvCxnSpPr/>
              <p:nvPr/>
            </p:nvCxnSpPr>
            <p:spPr>
              <a:xfrm flipV="1">
                <a:off x="7419940" y="2621394"/>
                <a:ext cx="0" cy="367711"/>
              </a:xfrm>
              <a:prstGeom prst="straightConnector1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7C987A4B-88FC-604A-9295-9ADE18C385BD}"/>
                  </a:ext>
                </a:extLst>
              </p:cNvPr>
              <p:cNvCxnSpPr/>
              <p:nvPr/>
            </p:nvCxnSpPr>
            <p:spPr>
              <a:xfrm flipV="1">
                <a:off x="9003592" y="2623910"/>
                <a:ext cx="0" cy="367711"/>
              </a:xfrm>
              <a:prstGeom prst="straightConnector1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A4AD33D2-072D-7847-852D-CDF14C48C848}"/>
                </a:ext>
              </a:extLst>
            </p:cNvPr>
            <p:cNvCxnSpPr>
              <a:cxnSpLocks/>
              <a:stCxn id="89" idx="3"/>
              <a:endCxn id="151" idx="1"/>
            </p:cNvCxnSpPr>
            <p:nvPr/>
          </p:nvCxnSpPr>
          <p:spPr>
            <a:xfrm flipV="1">
              <a:off x="5519568" y="2788540"/>
              <a:ext cx="596380" cy="3270"/>
            </a:xfrm>
            <a:prstGeom prst="straightConnector1">
              <a:avLst/>
            </a:prstGeom>
            <a:ln w="254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00235051-F0A7-CC4D-9513-9FF9DE8AEFAE}"/>
                </a:ext>
              </a:extLst>
            </p:cNvPr>
            <p:cNvGrpSpPr/>
            <p:nvPr/>
          </p:nvGrpSpPr>
          <p:grpSpPr>
            <a:xfrm>
              <a:off x="5705796" y="2803283"/>
              <a:ext cx="3151418" cy="558860"/>
              <a:chOff x="5566649" y="2306330"/>
              <a:chExt cx="3151418" cy="558860"/>
            </a:xfrm>
          </p:grpSpPr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049D2FAD-86E3-514C-B2DE-B6C1C0E99C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75453" y="2306330"/>
                <a:ext cx="0" cy="558860"/>
              </a:xfrm>
              <a:prstGeom prst="line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F3D3E2AA-D5A3-954A-84D0-2D332B009E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66649" y="2863492"/>
                <a:ext cx="3151418" cy="0"/>
              </a:xfrm>
              <a:prstGeom prst="line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6D47F321-9DF4-F94F-A433-15347F1B594B}"/>
                </a:ext>
              </a:extLst>
            </p:cNvPr>
            <p:cNvGrpSpPr/>
            <p:nvPr/>
          </p:nvGrpSpPr>
          <p:grpSpPr>
            <a:xfrm>
              <a:off x="5705796" y="2363620"/>
              <a:ext cx="3151418" cy="441312"/>
              <a:chOff x="5684969" y="2302658"/>
              <a:chExt cx="3151418" cy="441312"/>
            </a:xfrm>
          </p:grpSpPr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4ED08A38-E49D-3146-B89A-769D57DAB1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3773" y="2302658"/>
                <a:ext cx="0" cy="441312"/>
              </a:xfrm>
              <a:prstGeom prst="line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44D987E5-74DD-1F46-A983-31FA5377EB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84969" y="2309009"/>
                <a:ext cx="3151418" cy="2388"/>
              </a:xfrm>
              <a:prstGeom prst="line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204545E8-D1EF-C64A-A8B1-22629DFEC98D}"/>
                </a:ext>
              </a:extLst>
            </p:cNvPr>
            <p:cNvSpPr txBox="1"/>
            <p:nvPr/>
          </p:nvSpPr>
          <p:spPr>
            <a:xfrm>
              <a:off x="8000564" y="2433161"/>
              <a:ext cx="5511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…</a:t>
              </a:r>
              <a:endParaRPr lang="en-US" sz="2800" dirty="0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6CC09E43-DDFA-144F-97BC-61E61F0E12FC}"/>
                </a:ext>
              </a:extLst>
            </p:cNvPr>
            <p:cNvSpPr/>
            <p:nvPr/>
          </p:nvSpPr>
          <p:spPr>
            <a:xfrm>
              <a:off x="6115948" y="2468500"/>
              <a:ext cx="640080" cy="6400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GRU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D7037B63-A1E7-694B-BFB0-C43BBA446666}"/>
                </a:ext>
              </a:extLst>
            </p:cNvPr>
            <p:cNvSpPr/>
            <p:nvPr/>
          </p:nvSpPr>
          <p:spPr>
            <a:xfrm>
              <a:off x="7080400" y="2463696"/>
              <a:ext cx="640080" cy="6400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GRU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D47ADD8F-0982-FB4A-93C4-1EA2B9C76F93}"/>
                </a:ext>
              </a:extLst>
            </p:cNvPr>
            <p:cNvSpPr/>
            <p:nvPr/>
          </p:nvSpPr>
          <p:spPr>
            <a:xfrm>
              <a:off x="8699332" y="2473732"/>
              <a:ext cx="640080" cy="6400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GRU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D3320DD6-F2B6-084F-81B1-D6031723DF64}"/>
                </a:ext>
              </a:extLst>
            </p:cNvPr>
            <p:cNvCxnSpPr/>
            <p:nvPr/>
          </p:nvCxnSpPr>
          <p:spPr>
            <a:xfrm flipV="1">
              <a:off x="6426531" y="3110017"/>
              <a:ext cx="0" cy="3677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820C4BBC-ADBE-2042-8332-7C38A6D89344}"/>
                </a:ext>
              </a:extLst>
            </p:cNvPr>
            <p:cNvCxnSpPr/>
            <p:nvPr/>
          </p:nvCxnSpPr>
          <p:spPr>
            <a:xfrm flipV="1">
              <a:off x="7403683" y="3098624"/>
              <a:ext cx="0" cy="3677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528F6681-0BE9-DE43-ACFF-D3E9A984DA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35315" y="3101300"/>
              <a:ext cx="0" cy="3677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510C1177-05F6-1D46-AB88-69A417AEDB3D}"/>
                </a:ext>
              </a:extLst>
            </p:cNvPr>
            <p:cNvCxnSpPr>
              <a:cxnSpLocks/>
              <a:stCxn id="151" idx="3"/>
              <a:endCxn id="152" idx="1"/>
            </p:cNvCxnSpPr>
            <p:nvPr/>
          </p:nvCxnSpPr>
          <p:spPr>
            <a:xfrm flipV="1">
              <a:off x="6756028" y="2783736"/>
              <a:ext cx="324372" cy="48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502E20BA-FF8C-C44B-9C38-89EEF40D3442}"/>
                </a:ext>
              </a:extLst>
            </p:cNvPr>
            <p:cNvCxnSpPr>
              <a:cxnSpLocks/>
            </p:cNvCxnSpPr>
            <p:nvPr/>
          </p:nvCxnSpPr>
          <p:spPr>
            <a:xfrm>
              <a:off x="7726000" y="2788292"/>
              <a:ext cx="274787" cy="23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D16ADECE-0712-F847-BB03-D045DBB5212B}"/>
                </a:ext>
              </a:extLst>
            </p:cNvPr>
            <p:cNvCxnSpPr/>
            <p:nvPr/>
          </p:nvCxnSpPr>
          <p:spPr>
            <a:xfrm>
              <a:off x="8424545" y="2788292"/>
              <a:ext cx="274787" cy="23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B0A390A8-3374-1E45-94C3-07AA90D94A58}"/>
                </a:ext>
              </a:extLst>
            </p:cNvPr>
            <p:cNvCxnSpPr/>
            <p:nvPr/>
          </p:nvCxnSpPr>
          <p:spPr>
            <a:xfrm flipV="1">
              <a:off x="6434151" y="2119417"/>
              <a:ext cx="0" cy="3677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ECFF7FEE-741A-5540-BCCB-4725DE690F3C}"/>
                </a:ext>
              </a:extLst>
            </p:cNvPr>
            <p:cNvCxnSpPr/>
            <p:nvPr/>
          </p:nvCxnSpPr>
          <p:spPr>
            <a:xfrm flipV="1">
              <a:off x="7411303" y="2108024"/>
              <a:ext cx="0" cy="3677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D56501B5-9905-8840-9D33-3FCAB1382B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42935" y="2110700"/>
              <a:ext cx="0" cy="3677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D432B216-F969-CF47-9B62-935B5A9B97CC}"/>
                </a:ext>
              </a:extLst>
            </p:cNvPr>
            <p:cNvSpPr/>
            <p:nvPr/>
          </p:nvSpPr>
          <p:spPr>
            <a:xfrm>
              <a:off x="6115948" y="1486437"/>
              <a:ext cx="640080" cy="64008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prstClr val="black"/>
                  </a:solidFill>
                </a:rPr>
                <a:t>L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2EEA401D-064E-CE46-B9D3-B4885C947A87}"/>
                </a:ext>
              </a:extLst>
            </p:cNvPr>
            <p:cNvSpPr/>
            <p:nvPr/>
          </p:nvSpPr>
          <p:spPr>
            <a:xfrm>
              <a:off x="7080400" y="1481633"/>
              <a:ext cx="640080" cy="64008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5AF0C6F8-BA1E-B347-8100-F152009978E4}"/>
                </a:ext>
              </a:extLst>
            </p:cNvPr>
            <p:cNvSpPr/>
            <p:nvPr/>
          </p:nvSpPr>
          <p:spPr>
            <a:xfrm>
              <a:off x="8699332" y="1491669"/>
              <a:ext cx="640080" cy="64008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1FB09901-0D10-E54D-BBA1-B82B05D0C898}"/>
                </a:ext>
              </a:extLst>
            </p:cNvPr>
            <p:cNvCxnSpPr/>
            <p:nvPr/>
          </p:nvCxnSpPr>
          <p:spPr>
            <a:xfrm flipV="1">
              <a:off x="6273996" y="2129505"/>
              <a:ext cx="0" cy="228600"/>
            </a:xfrm>
            <a:prstGeom prst="straightConnector1">
              <a:avLst/>
            </a:prstGeom>
            <a:ln w="254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7AC47408-3E92-0A4A-9B48-894E75B8551D}"/>
                </a:ext>
              </a:extLst>
            </p:cNvPr>
            <p:cNvCxnSpPr/>
            <p:nvPr/>
          </p:nvCxnSpPr>
          <p:spPr>
            <a:xfrm flipV="1">
              <a:off x="7251148" y="2131413"/>
              <a:ext cx="0" cy="228600"/>
            </a:xfrm>
            <a:prstGeom prst="straightConnector1">
              <a:avLst/>
            </a:prstGeom>
            <a:ln w="254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33E9A526-8114-8C42-A48C-CC324FBDC6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43192" y="2133207"/>
              <a:ext cx="0" cy="236764"/>
            </a:xfrm>
            <a:prstGeom prst="straightConnector1">
              <a:avLst/>
            </a:prstGeom>
            <a:ln w="254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9BA6D526-6108-4A47-9F58-7F64B2CBD2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08602" y="1043029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D4181842-34BB-6141-84AA-074AB5434F40}"/>
                </a:ext>
              </a:extLst>
            </p:cNvPr>
            <p:cNvCxnSpPr/>
            <p:nvPr/>
          </p:nvCxnSpPr>
          <p:spPr>
            <a:xfrm flipV="1">
              <a:off x="7385754" y="1031636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BF803A36-E4A6-E34D-8DDB-CECED9F60D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17386" y="1034312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FE835C35-1CF8-1843-A73C-EC9420CDAC33}"/>
                </a:ext>
              </a:extLst>
            </p:cNvPr>
            <p:cNvGrpSpPr/>
            <p:nvPr/>
          </p:nvGrpSpPr>
          <p:grpSpPr>
            <a:xfrm>
              <a:off x="6429525" y="2131089"/>
              <a:ext cx="413246" cy="1170676"/>
              <a:chOff x="6290377" y="1634136"/>
              <a:chExt cx="465405" cy="1170676"/>
            </a:xfrm>
          </p:grpSpPr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3A792BA6-0B29-2649-8BCD-F3B25F6BAA79}"/>
                  </a:ext>
                </a:extLst>
              </p:cNvPr>
              <p:cNvGrpSpPr/>
              <p:nvPr/>
            </p:nvGrpSpPr>
            <p:grpSpPr>
              <a:xfrm>
                <a:off x="6290377" y="1769365"/>
                <a:ext cx="465350" cy="1035447"/>
                <a:chOff x="8436371" y="1845735"/>
                <a:chExt cx="271458" cy="1035447"/>
              </a:xfrm>
            </p:grpSpPr>
            <p:cxnSp>
              <p:nvCxnSpPr>
                <p:cNvPr id="195" name="Straight Connector 194">
                  <a:extLst>
                    <a:ext uri="{FF2B5EF4-FFF2-40B4-BE49-F238E27FC236}">
                      <a16:creationId xmlns:a16="http://schemas.microsoft.com/office/drawing/2014/main" id="{0B45CA85-4CDC-6E45-942E-7DA54D4021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702495" y="1845735"/>
                  <a:ext cx="1" cy="1035447"/>
                </a:xfrm>
                <a:prstGeom prst="line">
                  <a:avLst/>
                </a:prstGeom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>
                  <a:extLst>
                    <a:ext uri="{FF2B5EF4-FFF2-40B4-BE49-F238E27FC236}">
                      <a16:creationId xmlns:a16="http://schemas.microsoft.com/office/drawing/2014/main" id="{F6014F8F-BD35-624B-A531-AF0487D986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36371" y="2872038"/>
                  <a:ext cx="271458" cy="0"/>
                </a:xfrm>
                <a:prstGeom prst="line">
                  <a:avLst/>
                </a:prstGeom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75BA8A01-628A-4E4E-929F-854B8DADE3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5664" y="1778509"/>
                <a:ext cx="300118" cy="0"/>
              </a:xfrm>
              <a:prstGeom prst="line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Arrow Connector 204">
                <a:extLst>
                  <a:ext uri="{FF2B5EF4-FFF2-40B4-BE49-F238E27FC236}">
                    <a16:creationId xmlns:a16="http://schemas.microsoft.com/office/drawing/2014/main" id="{83642765-1152-E047-888E-710D7E7594D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69380" y="1634136"/>
                <a:ext cx="0" cy="148945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6C052009-28B3-034B-8DB0-C22029EDF489}"/>
                </a:ext>
              </a:extLst>
            </p:cNvPr>
            <p:cNvGrpSpPr/>
            <p:nvPr/>
          </p:nvGrpSpPr>
          <p:grpSpPr>
            <a:xfrm>
              <a:off x="7412270" y="2121554"/>
              <a:ext cx="403166" cy="1170676"/>
              <a:chOff x="6283810" y="1634136"/>
              <a:chExt cx="471972" cy="1170676"/>
            </a:xfrm>
          </p:grpSpPr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C182DDC7-A013-784B-A9D1-475DCC5B6AB1}"/>
                  </a:ext>
                </a:extLst>
              </p:cNvPr>
              <p:cNvGrpSpPr/>
              <p:nvPr/>
            </p:nvGrpSpPr>
            <p:grpSpPr>
              <a:xfrm>
                <a:off x="6283810" y="1769365"/>
                <a:ext cx="465350" cy="1035447"/>
                <a:chOff x="8432540" y="1845735"/>
                <a:chExt cx="271458" cy="1035447"/>
              </a:xfrm>
            </p:grpSpPr>
            <p:cxnSp>
              <p:nvCxnSpPr>
                <p:cNvPr id="213" name="Straight Connector 212">
                  <a:extLst>
                    <a:ext uri="{FF2B5EF4-FFF2-40B4-BE49-F238E27FC236}">
                      <a16:creationId xmlns:a16="http://schemas.microsoft.com/office/drawing/2014/main" id="{0FA82EF1-BB77-9542-9C93-4E6DD376D2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702495" y="1845735"/>
                  <a:ext cx="1" cy="1035447"/>
                </a:xfrm>
                <a:prstGeom prst="line">
                  <a:avLst/>
                </a:prstGeom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7E75B6FD-D81A-7645-A790-20082C5AE2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32540" y="2872038"/>
                  <a:ext cx="271458" cy="0"/>
                </a:xfrm>
                <a:prstGeom prst="line">
                  <a:avLst/>
                </a:prstGeom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4F0E64B2-B49C-AA42-AC7F-158AE02C08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5664" y="1778509"/>
                <a:ext cx="300118" cy="0"/>
              </a:xfrm>
              <a:prstGeom prst="line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Arrow Connector 211">
                <a:extLst>
                  <a:ext uri="{FF2B5EF4-FFF2-40B4-BE49-F238E27FC236}">
                    <a16:creationId xmlns:a16="http://schemas.microsoft.com/office/drawing/2014/main" id="{D12E06C6-0F5C-2546-A9E7-DF993E1B52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69380" y="1634136"/>
                <a:ext cx="0" cy="148945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548B6580-DE60-114C-B0E9-23F0CE968DBC}"/>
                </a:ext>
              </a:extLst>
            </p:cNvPr>
            <p:cNvGrpSpPr/>
            <p:nvPr/>
          </p:nvGrpSpPr>
          <p:grpSpPr>
            <a:xfrm>
              <a:off x="9039721" y="2133207"/>
              <a:ext cx="397556" cy="1170676"/>
              <a:chOff x="6290377" y="1634136"/>
              <a:chExt cx="465405" cy="1170676"/>
            </a:xfrm>
          </p:grpSpPr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1BF1B660-71CD-B149-A0B4-0C82C960AFEB}"/>
                  </a:ext>
                </a:extLst>
              </p:cNvPr>
              <p:cNvGrpSpPr/>
              <p:nvPr/>
            </p:nvGrpSpPr>
            <p:grpSpPr>
              <a:xfrm>
                <a:off x="6290377" y="1769365"/>
                <a:ext cx="465350" cy="1035447"/>
                <a:chOff x="8436371" y="1845735"/>
                <a:chExt cx="271458" cy="1035447"/>
              </a:xfrm>
            </p:grpSpPr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251BAA45-95DB-9344-9AF7-23CCD54610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702495" y="1845735"/>
                  <a:ext cx="1" cy="1035447"/>
                </a:xfrm>
                <a:prstGeom prst="line">
                  <a:avLst/>
                </a:prstGeom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FCB8A8C9-4676-1443-BC32-9CDE680B62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36371" y="2872038"/>
                  <a:ext cx="271458" cy="0"/>
                </a:xfrm>
                <a:prstGeom prst="line">
                  <a:avLst/>
                </a:prstGeom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C64D7B8D-F9CD-8B45-9DD5-EB9A1E26F9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5664" y="1778509"/>
                <a:ext cx="300118" cy="0"/>
              </a:xfrm>
              <a:prstGeom prst="line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Arrow Connector 218">
                <a:extLst>
                  <a:ext uri="{FF2B5EF4-FFF2-40B4-BE49-F238E27FC236}">
                    <a16:creationId xmlns:a16="http://schemas.microsoft.com/office/drawing/2014/main" id="{103B6F8C-008D-7D49-983C-00CF09D364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69380" y="1634136"/>
                <a:ext cx="0" cy="148945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0" name="Title 1">
            <a:extLst>
              <a:ext uri="{FF2B5EF4-FFF2-40B4-BE49-F238E27FC236}">
                <a16:creationId xmlns:a16="http://schemas.microsoft.com/office/drawing/2014/main" id="{554532E7-7B3D-8845-B4E3-00DF52BB7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92" y="13012"/>
            <a:ext cx="6263839" cy="1061268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Seq2seq</a:t>
            </a:r>
            <a:r>
              <a:rPr lang="zh-CN" altLang="en-US" sz="4400" dirty="0"/>
              <a:t> </a:t>
            </a:r>
            <a:r>
              <a:rPr lang="en-US" altLang="zh-CN" sz="4400" dirty="0"/>
              <a:t>model</a:t>
            </a:r>
            <a:r>
              <a:rPr lang="zh-CN" altLang="en-US" sz="4400" dirty="0"/>
              <a:t> </a:t>
            </a:r>
            <a:r>
              <a:rPr lang="en-US" altLang="zh-CN" sz="4400" dirty="0"/>
              <a:t>diagram</a:t>
            </a:r>
            <a:endParaRPr lang="en-US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8C33E4-0375-7849-B7D1-57CC97C83E71}"/>
              </a:ext>
            </a:extLst>
          </p:cNvPr>
          <p:cNvSpPr txBox="1"/>
          <p:nvPr/>
        </p:nvSpPr>
        <p:spPr>
          <a:xfrm>
            <a:off x="908545" y="4662311"/>
            <a:ext cx="1078145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En</a:t>
            </a:r>
            <a:r>
              <a:rPr lang="en-US" altLang="zh-CN" sz="2200" dirty="0"/>
              <a:t>coder:</a:t>
            </a:r>
            <a:r>
              <a:rPr lang="zh-CN" altLang="en-US" sz="2200" dirty="0"/>
              <a:t> </a:t>
            </a:r>
            <a:r>
              <a:rPr lang="en-US" altLang="zh-CN" sz="2200" dirty="0"/>
              <a:t>distill</a:t>
            </a:r>
            <a:r>
              <a:rPr lang="zh-CN" altLang="en-US" sz="2200" dirty="0"/>
              <a:t> </a:t>
            </a:r>
            <a:r>
              <a:rPr lang="en-US" altLang="zh-CN" sz="2200" dirty="0"/>
              <a:t>information</a:t>
            </a:r>
            <a:r>
              <a:rPr lang="zh-CN" altLang="en-US" sz="2200" dirty="0"/>
              <a:t> </a:t>
            </a:r>
            <a:r>
              <a:rPr lang="en-US" altLang="zh-CN" sz="2200" dirty="0"/>
              <a:t>from</a:t>
            </a:r>
            <a:r>
              <a:rPr lang="zh-CN" altLang="en-US" sz="2200" dirty="0"/>
              <a:t> </a:t>
            </a:r>
            <a:r>
              <a:rPr lang="en-US" altLang="zh-CN" sz="2200" dirty="0"/>
              <a:t>input</a:t>
            </a:r>
            <a:r>
              <a:rPr lang="zh-CN" altLang="en-US" sz="2200" dirty="0"/>
              <a:t> </a:t>
            </a:r>
            <a:r>
              <a:rPr lang="en-US" altLang="zh-CN" sz="2200" dirty="0"/>
              <a:t>sequence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200" dirty="0"/>
              <a:t>Context</a:t>
            </a:r>
            <a:r>
              <a:rPr lang="zh-CN" altLang="en-US" sz="2200" dirty="0"/>
              <a:t> </a:t>
            </a:r>
            <a:r>
              <a:rPr lang="en-US" altLang="zh-CN" sz="2200" dirty="0"/>
              <a:t>vector:</a:t>
            </a:r>
            <a:r>
              <a:rPr lang="zh-CN" altLang="en-US" sz="2200" dirty="0"/>
              <a:t> </a:t>
            </a:r>
            <a:r>
              <a:rPr lang="en-US" altLang="zh-CN" sz="2200" dirty="0"/>
              <a:t>represents the information of</a:t>
            </a:r>
            <a:r>
              <a:rPr lang="zh-CN" altLang="en-US" sz="2200" dirty="0"/>
              <a:t> </a:t>
            </a:r>
            <a:r>
              <a:rPr lang="en-US" altLang="zh-CN" sz="2200" dirty="0"/>
              <a:t>input sequence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200" dirty="0"/>
              <a:t>Decoder:</a:t>
            </a:r>
            <a:r>
              <a:rPr lang="zh-CN" altLang="en-US" sz="2200" dirty="0"/>
              <a:t> </a:t>
            </a:r>
            <a:r>
              <a:rPr lang="en-US" altLang="zh-CN" sz="2200" dirty="0"/>
              <a:t>give</a:t>
            </a:r>
            <a:r>
              <a:rPr lang="zh-CN" altLang="en-US" sz="2200" dirty="0"/>
              <a:t> </a:t>
            </a:r>
            <a:r>
              <a:rPr lang="en-US" altLang="zh-CN" sz="2200" dirty="0"/>
              <a:t>predictions</a:t>
            </a:r>
            <a:r>
              <a:rPr lang="zh-CN" altLang="en-US" sz="2200" dirty="0"/>
              <a:t> </a:t>
            </a:r>
            <a:r>
              <a:rPr lang="en-US" altLang="zh-CN" sz="2200" dirty="0"/>
              <a:t>by</a:t>
            </a:r>
            <a:r>
              <a:rPr lang="zh-CN" altLang="en-US" sz="2200" dirty="0"/>
              <a:t> </a:t>
            </a:r>
            <a:r>
              <a:rPr lang="en-US" altLang="zh-CN" sz="2200" dirty="0"/>
              <a:t>utilizing</a:t>
            </a:r>
            <a:r>
              <a:rPr lang="zh-CN" altLang="en-US" sz="2200" dirty="0"/>
              <a:t> </a:t>
            </a:r>
            <a:r>
              <a:rPr lang="en-US" altLang="zh-CN" sz="2200" dirty="0"/>
              <a:t>context</a:t>
            </a:r>
            <a:r>
              <a:rPr lang="zh-CN" altLang="en-US" sz="2200" dirty="0"/>
              <a:t> </a:t>
            </a:r>
            <a:r>
              <a:rPr lang="en-US" altLang="zh-CN" sz="2200" dirty="0"/>
              <a:t>vector</a:t>
            </a:r>
            <a:r>
              <a:rPr lang="zh-CN" altLang="en-US" sz="2200" dirty="0"/>
              <a:t> </a:t>
            </a:r>
            <a:r>
              <a:rPr lang="en-US" altLang="zh-CN" sz="2200" dirty="0"/>
              <a:t>and</a:t>
            </a:r>
            <a:r>
              <a:rPr lang="zh-CN" altLang="en-US" sz="2200" dirty="0"/>
              <a:t> </a:t>
            </a:r>
            <a:r>
              <a:rPr lang="en-US" altLang="zh-CN" sz="2200" dirty="0"/>
              <a:t>previous</a:t>
            </a:r>
            <a:r>
              <a:rPr lang="zh-CN" altLang="en-US" sz="2200" dirty="0"/>
              <a:t> </a:t>
            </a:r>
            <a:r>
              <a:rPr lang="en-US" altLang="zh-CN" sz="2200" dirty="0"/>
              <a:t>prediction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77413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dirty="0"/>
              <a:t>Hardware</a:t>
            </a:r>
            <a:r>
              <a:rPr lang="zh-CN" altLang="en-US" dirty="0"/>
              <a:t> </a:t>
            </a:r>
            <a:r>
              <a:rPr lang="en-US" altLang="zh-CN" dirty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4504" y="2170168"/>
            <a:ext cx="10222992" cy="473866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400" dirty="0"/>
              <a:t>From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sequence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sequence</a:t>
            </a:r>
            <a:r>
              <a:rPr lang="zh-CN" altLang="en-US" sz="2400" dirty="0"/>
              <a:t> </a:t>
            </a:r>
            <a:r>
              <a:rPr lang="en-US" altLang="zh-CN" sz="2400" dirty="0"/>
              <a:t>model,</a:t>
            </a:r>
            <a:r>
              <a:rPr lang="zh-CN" altLang="en-US" sz="2400" dirty="0"/>
              <a:t> </a:t>
            </a:r>
            <a:r>
              <a:rPr lang="en-US" altLang="zh-CN" sz="2400" dirty="0"/>
              <a:t>one</a:t>
            </a:r>
            <a:r>
              <a:rPr lang="zh-CN" altLang="en-US" sz="2400" dirty="0"/>
              <a:t> </a:t>
            </a:r>
            <a:r>
              <a:rPr lang="en-US" altLang="zh-CN" sz="2400" dirty="0"/>
              <a:t>implication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have</a:t>
            </a:r>
            <a:r>
              <a:rPr lang="zh-CN" altLang="en-US" sz="2400" dirty="0"/>
              <a:t> </a:t>
            </a:r>
            <a:r>
              <a:rPr lang="en-US" altLang="zh-CN" sz="2400" dirty="0"/>
              <a:t>both</a:t>
            </a:r>
            <a:r>
              <a:rPr lang="zh-CN" altLang="en-US" sz="2400" dirty="0"/>
              <a:t> </a:t>
            </a:r>
            <a:r>
              <a:rPr lang="en-US" altLang="zh-CN" sz="2400" dirty="0"/>
              <a:t>global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local</a:t>
            </a:r>
            <a:r>
              <a:rPr lang="zh-CN" altLang="en-US" sz="2400" dirty="0"/>
              <a:t> </a:t>
            </a:r>
            <a:r>
              <a:rPr lang="en-US" altLang="zh-CN" sz="2400" dirty="0"/>
              <a:t>information</a:t>
            </a:r>
          </a:p>
          <a:p>
            <a:pPr lvl="1"/>
            <a:r>
              <a:rPr lang="en-US" altLang="zh-CN" sz="2000" dirty="0"/>
              <a:t>Global</a:t>
            </a:r>
            <a:r>
              <a:rPr lang="zh-CN" altLang="en-US" sz="2000" dirty="0"/>
              <a:t> </a:t>
            </a:r>
            <a:r>
              <a:rPr lang="en-US" altLang="zh-CN" sz="2000" dirty="0"/>
              <a:t>information</a:t>
            </a:r>
            <a:r>
              <a:rPr lang="zh-CN" altLang="en-US" sz="2000" dirty="0"/>
              <a:t> </a:t>
            </a:r>
            <a:r>
              <a:rPr lang="en-US" altLang="zh-CN" sz="2000" dirty="0"/>
              <a:t>represents</a:t>
            </a:r>
            <a:r>
              <a:rPr lang="zh-CN" altLang="en-US" sz="2000" dirty="0"/>
              <a:t> </a:t>
            </a:r>
            <a:r>
              <a:rPr lang="en-US" altLang="zh-CN" sz="2000" dirty="0"/>
              <a:t>program</a:t>
            </a:r>
            <a:r>
              <a:rPr lang="zh-CN" altLang="en-US" sz="2000" dirty="0"/>
              <a:t> </a:t>
            </a:r>
            <a:r>
              <a:rPr lang="en-US" altLang="zh-CN" sz="2000" dirty="0"/>
              <a:t>memory</a:t>
            </a:r>
            <a:r>
              <a:rPr lang="zh-CN" altLang="en-US" sz="2000" dirty="0"/>
              <a:t> </a:t>
            </a:r>
            <a:r>
              <a:rPr lang="en-US" altLang="zh-CN" sz="2000" dirty="0"/>
              <a:t>access</a:t>
            </a:r>
            <a:r>
              <a:rPr lang="zh-CN" altLang="en-US" sz="2000" dirty="0"/>
              <a:t> </a:t>
            </a:r>
            <a:r>
              <a:rPr lang="en-US" altLang="zh-CN" sz="2000" dirty="0"/>
              <a:t>behavior</a:t>
            </a:r>
            <a:r>
              <a:rPr lang="zh-CN" altLang="en-US" sz="2000" dirty="0"/>
              <a:t> </a:t>
            </a:r>
            <a:r>
              <a:rPr lang="en-US" altLang="zh-CN" sz="2000" dirty="0"/>
              <a:t>pattern</a:t>
            </a:r>
          </a:p>
          <a:p>
            <a:pPr lvl="1"/>
            <a:r>
              <a:rPr lang="en-US" altLang="zh-CN" sz="2000" dirty="0"/>
              <a:t>Local</a:t>
            </a:r>
            <a:r>
              <a:rPr lang="zh-CN" altLang="en-US" sz="2000" dirty="0"/>
              <a:t> </a:t>
            </a:r>
            <a:r>
              <a:rPr lang="en-US" altLang="zh-CN" sz="2000" dirty="0"/>
              <a:t>information</a:t>
            </a:r>
            <a:r>
              <a:rPr lang="zh-CN" altLang="en-US" sz="2000" dirty="0"/>
              <a:t> </a:t>
            </a:r>
            <a:r>
              <a:rPr lang="en-US" altLang="zh-CN" sz="2000" dirty="0"/>
              <a:t>indicates</a:t>
            </a:r>
            <a:r>
              <a:rPr lang="zh-CN" altLang="en-US" sz="2000" dirty="0"/>
              <a:t> </a:t>
            </a:r>
            <a:r>
              <a:rPr lang="en-US" altLang="zh-CN" sz="2000" dirty="0"/>
              <a:t>correlation</a:t>
            </a:r>
            <a:r>
              <a:rPr lang="zh-CN" altLang="en-US" sz="2000" dirty="0"/>
              <a:t> </a:t>
            </a:r>
            <a:r>
              <a:rPr lang="en-US" altLang="zh-CN" sz="2000" dirty="0"/>
              <a:t>between</a:t>
            </a:r>
            <a:r>
              <a:rPr lang="zh-CN" altLang="en-US" sz="2000" dirty="0"/>
              <a:t> </a:t>
            </a:r>
            <a:r>
              <a:rPr lang="en-US" altLang="zh-CN" sz="2000" dirty="0"/>
              <a:t>two</a:t>
            </a:r>
            <a:r>
              <a:rPr lang="zh-CN" altLang="en-US" sz="2000" dirty="0"/>
              <a:t> </a:t>
            </a:r>
            <a:r>
              <a:rPr lang="en-US" altLang="zh-CN" sz="2000" dirty="0"/>
              <a:t>instructions</a:t>
            </a:r>
          </a:p>
          <a:p>
            <a:pPr marL="0" indent="0">
              <a:buNone/>
            </a:pPr>
            <a:endParaRPr lang="en-US" altLang="zh-CN" sz="2400" dirty="0"/>
          </a:p>
          <a:p>
            <a:r>
              <a:rPr lang="en-US" altLang="zh-CN" sz="2400" dirty="0"/>
              <a:t>What</a:t>
            </a:r>
            <a:r>
              <a:rPr lang="zh-CN" altLang="en-US" sz="2400" dirty="0"/>
              <a:t> </a:t>
            </a:r>
            <a:r>
              <a:rPr lang="en-US" altLang="zh-CN" sz="2400" dirty="0"/>
              <a:t>kind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global</a:t>
            </a:r>
            <a:r>
              <a:rPr lang="zh-CN" altLang="en-US" sz="2400" dirty="0"/>
              <a:t> </a:t>
            </a:r>
            <a:r>
              <a:rPr lang="en-US" altLang="zh-CN" sz="2400" dirty="0"/>
              <a:t>information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important?</a:t>
            </a:r>
          </a:p>
          <a:p>
            <a:pPr lvl="1"/>
            <a:r>
              <a:rPr lang="en-US" altLang="zh-CN" sz="2200" dirty="0"/>
              <a:t>Remember</a:t>
            </a:r>
            <a:r>
              <a:rPr lang="zh-CN" altLang="en-US" sz="2200" dirty="0"/>
              <a:t> </a:t>
            </a:r>
            <a:r>
              <a:rPr lang="en-US" altLang="zh-CN" sz="2200" dirty="0"/>
              <a:t>past</a:t>
            </a:r>
            <a:r>
              <a:rPr lang="zh-CN" altLang="en-US" sz="2200" dirty="0"/>
              <a:t> </a:t>
            </a:r>
            <a:r>
              <a:rPr lang="en-US" altLang="zh-CN" sz="2200" dirty="0"/>
              <a:t>accessed</a:t>
            </a:r>
            <a:r>
              <a:rPr lang="zh-CN" altLang="en-US" sz="2200" dirty="0"/>
              <a:t> </a:t>
            </a:r>
            <a:r>
              <a:rPr lang="en-US" altLang="zh-CN" sz="2200" dirty="0"/>
              <a:t>memory</a:t>
            </a:r>
            <a:r>
              <a:rPr lang="zh-CN" altLang="en-US" sz="2200" dirty="0"/>
              <a:t> </a:t>
            </a:r>
            <a:r>
              <a:rPr lang="en-US" altLang="zh-CN" sz="2200" dirty="0"/>
              <a:t>address?</a:t>
            </a:r>
          </a:p>
          <a:p>
            <a:pPr lvl="1"/>
            <a:r>
              <a:rPr lang="en-US" altLang="zh-CN" sz="2200" dirty="0"/>
              <a:t>Past</a:t>
            </a:r>
            <a:r>
              <a:rPr lang="zh-CN" altLang="en-US" sz="2200" dirty="0"/>
              <a:t> </a:t>
            </a:r>
            <a:r>
              <a:rPr lang="en-US" altLang="zh-CN" sz="2200" dirty="0"/>
              <a:t>load/store</a:t>
            </a:r>
            <a:r>
              <a:rPr lang="zh-CN" altLang="en-US" sz="2200" dirty="0"/>
              <a:t> </a:t>
            </a:r>
            <a:r>
              <a:rPr lang="en-US" altLang="zh-CN" sz="2200" dirty="0"/>
              <a:t>PC?</a:t>
            </a:r>
          </a:p>
          <a:p>
            <a:endParaRPr lang="en-US" altLang="zh-CN" sz="2400" dirty="0"/>
          </a:p>
          <a:p>
            <a:r>
              <a:rPr lang="en-US" altLang="zh-CN" sz="2400" dirty="0"/>
              <a:t>Local</a:t>
            </a:r>
            <a:r>
              <a:rPr lang="zh-CN" altLang="en-US" sz="2400" dirty="0"/>
              <a:t> </a:t>
            </a:r>
            <a:r>
              <a:rPr lang="en-US" altLang="zh-CN" sz="2400" dirty="0"/>
              <a:t>information?</a:t>
            </a:r>
          </a:p>
          <a:p>
            <a:pPr lvl="1"/>
            <a:r>
              <a:rPr lang="en-US" altLang="zh-CN" sz="2200" dirty="0"/>
              <a:t>Use</a:t>
            </a:r>
            <a:r>
              <a:rPr lang="zh-CN" altLang="en-US" sz="2200" dirty="0"/>
              <a:t> </a:t>
            </a:r>
            <a:r>
              <a:rPr lang="en-US" altLang="zh-CN" sz="2200" dirty="0"/>
              <a:t>a</a:t>
            </a:r>
            <a:r>
              <a:rPr lang="zh-CN" altLang="en-US" sz="2200" dirty="0"/>
              <a:t> </a:t>
            </a:r>
            <a:r>
              <a:rPr lang="en-US" altLang="zh-CN" sz="2200" dirty="0"/>
              <a:t>perceptron-like</a:t>
            </a:r>
            <a:r>
              <a:rPr lang="zh-CN" altLang="en-US" sz="2200" dirty="0"/>
              <a:t> </a:t>
            </a:r>
            <a:r>
              <a:rPr lang="en-US" altLang="zh-CN" sz="2200" dirty="0"/>
              <a:t>design</a:t>
            </a:r>
            <a:r>
              <a:rPr lang="zh-CN" altLang="en-US" sz="2200" dirty="0"/>
              <a:t> </a:t>
            </a:r>
            <a:r>
              <a:rPr lang="en-US" altLang="zh-CN" sz="2200" dirty="0"/>
              <a:t>-&gt;</a:t>
            </a:r>
            <a:r>
              <a:rPr lang="zh-CN" altLang="en-US" sz="2200" dirty="0"/>
              <a:t> </a:t>
            </a:r>
            <a:r>
              <a:rPr lang="en-US" altLang="zh-CN" sz="2200" dirty="0"/>
              <a:t>a</a:t>
            </a:r>
            <a:r>
              <a:rPr lang="zh-CN" altLang="en-US" sz="2200" dirty="0"/>
              <a:t> </a:t>
            </a:r>
            <a:r>
              <a:rPr lang="en-US" altLang="zh-CN" sz="2200" dirty="0"/>
              <a:t>weight</a:t>
            </a:r>
            <a:r>
              <a:rPr lang="zh-CN" altLang="en-US" sz="2200" dirty="0"/>
              <a:t> </a:t>
            </a:r>
            <a:r>
              <a:rPr lang="en-US" altLang="zh-CN" sz="2200" dirty="0"/>
              <a:t>table</a:t>
            </a:r>
            <a:r>
              <a:rPr lang="zh-CN" altLang="en-US" sz="2200" dirty="0"/>
              <a:t> </a:t>
            </a:r>
            <a:r>
              <a:rPr lang="en-US" altLang="zh-CN" sz="2200" dirty="0"/>
              <a:t>to</a:t>
            </a:r>
            <a:r>
              <a:rPr lang="zh-CN" altLang="en-US" sz="2200" dirty="0"/>
              <a:t> </a:t>
            </a:r>
            <a:r>
              <a:rPr lang="en-US" altLang="zh-CN" sz="2200" dirty="0"/>
              <a:t>indicate</a:t>
            </a:r>
            <a:r>
              <a:rPr lang="zh-CN" altLang="en-US" sz="2200" dirty="0"/>
              <a:t> </a:t>
            </a:r>
            <a:r>
              <a:rPr lang="en-US" altLang="zh-CN" sz="2200" dirty="0"/>
              <a:t>whether</a:t>
            </a:r>
            <a:r>
              <a:rPr lang="zh-CN" altLang="en-US" sz="2200" dirty="0"/>
              <a:t> </a:t>
            </a:r>
            <a:r>
              <a:rPr lang="en-US" altLang="zh-CN" sz="2200" dirty="0"/>
              <a:t>a</a:t>
            </a:r>
            <a:r>
              <a:rPr lang="zh-CN" altLang="en-US" sz="2200" dirty="0"/>
              <a:t> </a:t>
            </a:r>
            <a:r>
              <a:rPr lang="en-US" altLang="zh-CN" sz="2200" dirty="0"/>
              <a:t>load</a:t>
            </a:r>
            <a:r>
              <a:rPr lang="zh-CN" altLang="en-US" sz="2200" dirty="0"/>
              <a:t> </a:t>
            </a:r>
            <a:r>
              <a:rPr lang="en-US" altLang="zh-CN" sz="2200" dirty="0"/>
              <a:t>and</a:t>
            </a:r>
            <a:r>
              <a:rPr lang="zh-CN" altLang="en-US" sz="2200" dirty="0"/>
              <a:t> </a:t>
            </a:r>
            <a:r>
              <a:rPr lang="en-US" altLang="zh-CN" sz="2200" dirty="0"/>
              <a:t>store</a:t>
            </a:r>
            <a:r>
              <a:rPr lang="zh-CN" altLang="en-US" sz="2200" dirty="0"/>
              <a:t> </a:t>
            </a:r>
            <a:r>
              <a:rPr lang="en-US" altLang="zh-CN" sz="2200" dirty="0"/>
              <a:t>has</a:t>
            </a:r>
            <a:r>
              <a:rPr lang="zh-CN" altLang="en-US" sz="2200" dirty="0"/>
              <a:t> </a:t>
            </a:r>
            <a:r>
              <a:rPr lang="en-US" altLang="zh-CN" sz="2200" dirty="0"/>
              <a:t>dependency</a:t>
            </a:r>
          </a:p>
          <a:p>
            <a:pPr lvl="1"/>
            <a:r>
              <a:rPr lang="en-US" altLang="zh-CN" sz="2200" dirty="0"/>
              <a:t>Build</a:t>
            </a:r>
            <a:r>
              <a:rPr lang="zh-CN" altLang="en-US" sz="2200" dirty="0"/>
              <a:t> </a:t>
            </a:r>
            <a:r>
              <a:rPr lang="en-US" altLang="zh-CN" sz="2200" dirty="0"/>
              <a:t>upon</a:t>
            </a:r>
            <a:r>
              <a:rPr lang="zh-CN" altLang="en-US" sz="2200" dirty="0"/>
              <a:t> </a:t>
            </a:r>
            <a:r>
              <a:rPr lang="en-US" altLang="zh-CN" sz="2200" dirty="0"/>
              <a:t>store-set</a:t>
            </a:r>
            <a:r>
              <a:rPr lang="zh-CN" altLang="en-US" sz="2200" dirty="0"/>
              <a:t> </a:t>
            </a:r>
            <a:r>
              <a:rPr lang="en-US" altLang="zh-CN" sz="2200" dirty="0"/>
              <a:t>design</a:t>
            </a:r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anose="02060903040505020403" pitchFamily="18" charset="0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2927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Details</a:t>
            </a:r>
            <a:r>
              <a:rPr lang="zh-CN" altLang="en-US" sz="2400" dirty="0"/>
              <a:t> </a:t>
            </a:r>
            <a:r>
              <a:rPr lang="en-US" altLang="zh-CN" sz="2400" dirty="0"/>
              <a:t>about</a:t>
            </a:r>
            <a:r>
              <a:rPr lang="zh-CN" altLang="en-US" sz="2400" dirty="0"/>
              <a:t> </a:t>
            </a:r>
            <a:r>
              <a:rPr lang="en-US" altLang="zh-CN" sz="2400" dirty="0"/>
              <a:t>memory</a:t>
            </a:r>
            <a:r>
              <a:rPr lang="zh-CN" altLang="en-US" sz="2400" dirty="0"/>
              <a:t> </a:t>
            </a:r>
            <a:r>
              <a:rPr lang="en-US" altLang="zh-CN" sz="2400" dirty="0"/>
              <a:t>dependency</a:t>
            </a:r>
          </a:p>
          <a:p>
            <a:pPr lvl="1"/>
            <a:r>
              <a:rPr lang="en-US" altLang="zh-CN" sz="2200" dirty="0"/>
              <a:t>Load</a:t>
            </a:r>
            <a:r>
              <a:rPr lang="zh-CN" altLang="en-US" sz="2200" dirty="0"/>
              <a:t> </a:t>
            </a:r>
            <a:r>
              <a:rPr lang="en-US" altLang="zh-CN" sz="2200" dirty="0"/>
              <a:t>store</a:t>
            </a:r>
            <a:r>
              <a:rPr lang="zh-CN" altLang="en-US" sz="2200" dirty="0"/>
              <a:t> </a:t>
            </a:r>
            <a:r>
              <a:rPr lang="en-US" altLang="zh-CN" sz="2200" dirty="0"/>
              <a:t>queue</a:t>
            </a:r>
            <a:r>
              <a:rPr lang="zh-CN" altLang="en-US" sz="2200" dirty="0"/>
              <a:t> </a:t>
            </a:r>
            <a:r>
              <a:rPr lang="en-US" altLang="zh-CN" sz="2200" dirty="0"/>
              <a:t>design</a:t>
            </a:r>
          </a:p>
          <a:p>
            <a:pPr lvl="1"/>
            <a:r>
              <a:rPr lang="en-US" altLang="zh-CN" sz="2200" dirty="0"/>
              <a:t>Store</a:t>
            </a:r>
            <a:r>
              <a:rPr lang="zh-CN" altLang="en-US" sz="2200" dirty="0"/>
              <a:t> </a:t>
            </a:r>
            <a:r>
              <a:rPr lang="en-US" altLang="zh-CN" sz="2200" dirty="0"/>
              <a:t>sets…</a:t>
            </a:r>
          </a:p>
          <a:p>
            <a:endParaRPr lang="en-US" altLang="zh-CN" sz="2400" dirty="0"/>
          </a:p>
          <a:p>
            <a:r>
              <a:rPr lang="en-US" altLang="zh-CN" sz="2400" dirty="0"/>
              <a:t>How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help</a:t>
            </a:r>
            <a:r>
              <a:rPr lang="zh-CN" altLang="en-US" sz="2400" dirty="0"/>
              <a:t> </a:t>
            </a:r>
            <a:r>
              <a:rPr lang="en-US" altLang="zh-CN" sz="2400" dirty="0"/>
              <a:t>architecture</a:t>
            </a:r>
            <a:r>
              <a:rPr lang="zh-CN" altLang="en-US" sz="2400" dirty="0"/>
              <a:t> </a:t>
            </a:r>
            <a:r>
              <a:rPr lang="en-US" altLang="zh-CN" sz="2400" dirty="0"/>
              <a:t>design</a:t>
            </a:r>
            <a:r>
              <a:rPr lang="zh-CN" altLang="en-US" sz="2400" dirty="0"/>
              <a:t> </a:t>
            </a:r>
            <a:r>
              <a:rPr lang="en-US" altLang="zh-CN" sz="2400" dirty="0"/>
              <a:t>with</a:t>
            </a:r>
            <a:r>
              <a:rPr lang="zh-CN" altLang="en-US" sz="2400" dirty="0"/>
              <a:t> </a:t>
            </a:r>
            <a:r>
              <a:rPr lang="en-US" altLang="zh-CN" sz="2400" dirty="0"/>
              <a:t>machine</a:t>
            </a:r>
            <a:r>
              <a:rPr lang="zh-CN" altLang="en-US" sz="2400" dirty="0"/>
              <a:t> </a:t>
            </a:r>
            <a:r>
              <a:rPr lang="en-US" altLang="zh-CN" sz="2400" dirty="0"/>
              <a:t>learning</a:t>
            </a:r>
            <a:r>
              <a:rPr lang="zh-CN" altLang="en-US" sz="2400" dirty="0"/>
              <a:t> </a:t>
            </a:r>
            <a:r>
              <a:rPr lang="en-US" altLang="zh-CN" sz="2400" dirty="0"/>
              <a:t>methodology</a:t>
            </a:r>
          </a:p>
          <a:p>
            <a:endParaRPr lang="en-US" altLang="zh-CN" sz="2400" dirty="0"/>
          </a:p>
          <a:p>
            <a:r>
              <a:rPr lang="en-US" altLang="zh-CN" sz="2400" dirty="0"/>
              <a:t>Interaction</a:t>
            </a:r>
            <a:r>
              <a:rPr lang="zh-CN" altLang="en-US" sz="2400" dirty="0"/>
              <a:t> </a:t>
            </a:r>
            <a:r>
              <a:rPr lang="en-US" altLang="zh-CN" sz="2400" dirty="0"/>
              <a:t>between</a:t>
            </a:r>
            <a:r>
              <a:rPr lang="zh-CN" altLang="en-US" sz="2400" dirty="0"/>
              <a:t> </a:t>
            </a:r>
            <a:r>
              <a:rPr lang="en-US" altLang="zh-CN" sz="2400" dirty="0"/>
              <a:t>processor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memory</a:t>
            </a:r>
            <a:r>
              <a:rPr lang="zh-CN" altLang="en-US" sz="2400" dirty="0"/>
              <a:t> </a:t>
            </a:r>
            <a:r>
              <a:rPr lang="en-US" altLang="zh-CN" sz="2400" dirty="0"/>
              <a:t>subsystem</a:t>
            </a:r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anose="02060903040505020403" pitchFamily="18" charset="0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4376</TotalTime>
  <Words>888</Words>
  <Application>Microsoft Macintosh PowerPoint</Application>
  <PresentationFormat>Widescreen</PresentationFormat>
  <Paragraphs>137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CS7290 Project Load/Store dependency prediction</vt:lpstr>
      <vt:lpstr>Motivation</vt:lpstr>
      <vt:lpstr>Motivation</vt:lpstr>
      <vt:lpstr>idea</vt:lpstr>
      <vt:lpstr>Problem Abstraction</vt:lpstr>
      <vt:lpstr>example</vt:lpstr>
      <vt:lpstr>Seq2seq model diagram</vt:lpstr>
      <vt:lpstr>Hardware idea</vt:lpstr>
      <vt:lpstr>What we learned</vt:lpstr>
      <vt:lpstr>Thank you</vt:lpstr>
      <vt:lpstr>Questions?</vt:lpstr>
      <vt:lpstr>appendix</vt:lpstr>
      <vt:lpstr>Milestone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Kanghong YAN</dc:creator>
  <cp:lastModifiedBy>Kanghong YAN</cp:lastModifiedBy>
  <cp:revision>240</cp:revision>
  <dcterms:created xsi:type="dcterms:W3CDTF">2021-03-18T14:52:00Z</dcterms:created>
  <dcterms:modified xsi:type="dcterms:W3CDTF">2021-04-30T04:12:43Z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1033-11.2.0.10078</vt:lpwstr>
  </property>
</Properties>
</file>