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3" r:id="rId7"/>
    <p:sldId id="266" r:id="rId8"/>
    <p:sldId id="268" r:id="rId9"/>
    <p:sldId id="269" r:id="rId10"/>
    <p:sldId id="280" r:id="rId11"/>
    <p:sldId id="272" r:id="rId12"/>
    <p:sldId id="273" r:id="rId13"/>
    <p:sldId id="274" r:id="rId14"/>
    <p:sldId id="277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EA303-C462-411C-93CA-91E3E03DE8AA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6E83A-F7B3-4F9A-8631-F15786B61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975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0" y="514350"/>
            <a:ext cx="3430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2912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393-08A9-4A50-8A89-FC17C0DD7FD0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5E6B-9B6E-4FE6-9214-0B3188E2E4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9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393-08A9-4A50-8A89-FC17C0DD7FD0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5E6B-9B6E-4FE6-9214-0B3188E2E4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5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393-08A9-4A50-8A89-FC17C0DD7FD0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5E6B-9B6E-4FE6-9214-0B3188E2E4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0800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393-08A9-4A50-8A89-FC17C0DD7FD0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5E6B-9B6E-4FE6-9214-0B3188E2E4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53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393-08A9-4A50-8A89-FC17C0DD7FD0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5E6B-9B6E-4FE6-9214-0B3188E2E4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8856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393-08A9-4A50-8A89-FC17C0DD7FD0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5E6B-9B6E-4FE6-9214-0B3188E2E4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50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393-08A9-4A50-8A89-FC17C0DD7FD0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5E6B-9B6E-4FE6-9214-0B3188E2E4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86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393-08A9-4A50-8A89-FC17C0DD7FD0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5E6B-9B6E-4FE6-9214-0B3188E2E4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73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1630014" y="1873758"/>
            <a:ext cx="588397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1" i="1">
                <a:solidFill>
                  <a:srgbClr val="B0126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905103" y="1668526"/>
            <a:ext cx="733379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42900" lvl="0" indent="-17145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685800" lvl="1" indent="-17145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028700" lvl="2" indent="-17145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371600" lvl="3" indent="-17145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1714500" lvl="4" indent="-17145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057400" lvl="5" indent="-17145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2400300" lvl="6" indent="-17145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2743200" lvl="7" indent="-17145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3086100" lvl="8" indent="-17145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sldNum" idx="12"/>
          </p:nvPr>
        </p:nvSpPr>
        <p:spPr>
          <a:xfrm>
            <a:off x="6583680" y="6377941"/>
            <a:ext cx="210312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2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393-08A9-4A50-8A89-FC17C0DD7FD0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5E6B-9B6E-4FE6-9214-0B3188E2E4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4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393-08A9-4A50-8A89-FC17C0DD7FD0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5E6B-9B6E-4FE6-9214-0B3188E2E4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6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393-08A9-4A50-8A89-FC17C0DD7FD0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5E6B-9B6E-4FE6-9214-0B3188E2E4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8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393-08A9-4A50-8A89-FC17C0DD7FD0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5E6B-9B6E-4FE6-9214-0B3188E2E4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4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393-08A9-4A50-8A89-FC17C0DD7FD0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5E6B-9B6E-4FE6-9214-0B3188E2E4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5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393-08A9-4A50-8A89-FC17C0DD7FD0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5E6B-9B6E-4FE6-9214-0B3188E2E4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0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393-08A9-4A50-8A89-FC17C0DD7FD0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5E6B-9B6E-4FE6-9214-0B3188E2E4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6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393-08A9-4A50-8A89-FC17C0DD7FD0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5E6B-9B6E-4FE6-9214-0B3188E2E4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F7393-08A9-4A50-8A89-FC17C0DD7FD0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975E6B-9B6E-4FE6-9214-0B3188E2E4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5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214282" y="5015188"/>
            <a:ext cx="3929090" cy="184281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sz="2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Guidance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">
              <a:spcBef>
                <a:spcPts val="1530"/>
              </a:spcBef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Vijay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Peerapur</a:t>
            </a:r>
            <a:endParaRPr lang="en-US" sz="2400" b="1" spc="-15" baseline="1736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">
              <a:spcBef>
                <a:spcPts val="1530"/>
              </a:spcBef>
            </a:pPr>
            <a:r>
              <a:rPr lang="en-US" sz="2400" b="1" spc="-15" baseline="173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endParaRPr lang="en-US" sz="13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">
              <a:lnSpc>
                <a:spcPct val="100000"/>
              </a:lnSpc>
              <a:spcBef>
                <a:spcPts val="1530"/>
              </a:spcBef>
            </a:pP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571472" y="328394"/>
            <a:ext cx="8143932" cy="3390287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R="19050" algn="ctr">
              <a:lnSpc>
                <a:spcPct val="100000"/>
              </a:lnSpc>
              <a:spcBef>
                <a:spcPts val="600"/>
              </a:spcBef>
            </a:pPr>
            <a:r>
              <a:rPr sz="1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GOVERNMENT</a:t>
            </a:r>
            <a:r>
              <a:rPr sz="14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1400" b="1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b="1" spc="-30" dirty="0" smtClean="0">
                <a:solidFill>
                  <a:srgbClr val="0D0D0D"/>
                </a:solidFill>
                <a:latin typeface="Times New Roman"/>
                <a:cs typeface="Times New Roman"/>
              </a:rPr>
              <a:t>KARNATAKA</a:t>
            </a:r>
            <a:r>
              <a:rPr lang="en-IN" sz="1400" b="1" spc="-30" dirty="0" smtClean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endParaRPr sz="1400" dirty="0">
              <a:latin typeface="Times New Roman"/>
              <a:cs typeface="Times New Roman"/>
            </a:endParaRPr>
          </a:p>
          <a:p>
            <a:pPr marR="29209" algn="ctr">
              <a:lnSpc>
                <a:spcPct val="100000"/>
              </a:lnSpc>
              <a:spcBef>
                <a:spcPts val="505"/>
              </a:spcBef>
            </a:pPr>
            <a:r>
              <a:rPr sz="1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D</a:t>
            </a:r>
            <a:r>
              <a:rPr sz="1400" b="1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1400" b="1" spc="-90" dirty="0">
                <a:solidFill>
                  <a:srgbClr val="C00000"/>
                </a:solidFill>
                <a:latin typeface="Times New Roman"/>
                <a:cs typeface="Times New Roman"/>
              </a:rPr>
              <a:t>P</a:t>
            </a:r>
            <a:r>
              <a:rPr sz="1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1400" b="1" spc="-55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1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1400" b="1" spc="15" dirty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sz="1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ENT</a:t>
            </a:r>
            <a:r>
              <a:rPr sz="1400" b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1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r>
              <a:rPr sz="1400" b="1" spc="-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TECHN</a:t>
            </a:r>
            <a:r>
              <a:rPr sz="1400" b="1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1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CAL</a:t>
            </a:r>
            <a:r>
              <a:rPr sz="1400" b="1" spc="-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EDUC</a:t>
            </a:r>
            <a:r>
              <a:rPr sz="1400" b="1" spc="-10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1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1400" b="1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1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1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endParaRPr sz="1400" dirty="0">
              <a:latin typeface="Times New Roman"/>
              <a:cs typeface="Times New Roman"/>
            </a:endParaRPr>
          </a:p>
          <a:p>
            <a:pPr marR="20320" algn="ctr">
              <a:lnSpc>
                <a:spcPct val="100000"/>
              </a:lnSpc>
              <a:spcBef>
                <a:spcPts val="625"/>
              </a:spcBef>
            </a:pPr>
            <a:r>
              <a:rPr sz="2000" b="1" spc="-5" dirty="0">
                <a:solidFill>
                  <a:srgbClr val="FF090E"/>
                </a:solidFill>
                <a:latin typeface="Times New Roman"/>
                <a:cs typeface="Times New Roman"/>
              </a:rPr>
              <a:t>GOVERNMENT</a:t>
            </a:r>
            <a:r>
              <a:rPr sz="2000" b="1" spc="10" dirty="0">
                <a:solidFill>
                  <a:srgbClr val="FF090E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090E"/>
                </a:solidFill>
                <a:latin typeface="Times New Roman"/>
                <a:cs typeface="Times New Roman"/>
              </a:rPr>
              <a:t>ENGINEERING</a:t>
            </a:r>
            <a:r>
              <a:rPr sz="2000" b="1" spc="80" dirty="0">
                <a:solidFill>
                  <a:srgbClr val="FF090E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FF090E"/>
                </a:solidFill>
                <a:latin typeface="Times New Roman"/>
                <a:cs typeface="Times New Roman"/>
              </a:rPr>
              <a:t>COLLEGE</a:t>
            </a:r>
            <a:endParaRPr sz="2000" dirty="0">
              <a:latin typeface="Times New Roman"/>
              <a:cs typeface="Times New Roman"/>
            </a:endParaRPr>
          </a:p>
          <a:p>
            <a:pPr marL="1079500" marR="1118235" algn="ctr">
              <a:lnSpc>
                <a:spcPct val="132100"/>
              </a:lnSpc>
              <a:spcBef>
                <a:spcPts val="25"/>
              </a:spcBef>
            </a:pPr>
            <a:r>
              <a:rPr sz="1600" b="1" spc="-10" dirty="0">
                <a:latin typeface="Times New Roman"/>
                <a:cs typeface="Times New Roman"/>
              </a:rPr>
              <a:t>A</a:t>
            </a:r>
            <a:r>
              <a:rPr sz="1600" b="1" spc="10" dirty="0">
                <a:latin typeface="Times New Roman"/>
                <a:cs typeface="Times New Roman"/>
              </a:rPr>
              <a:t>ff</a:t>
            </a:r>
            <a:r>
              <a:rPr sz="1600" b="1" spc="5" dirty="0">
                <a:latin typeface="Times New Roman"/>
                <a:cs typeface="Times New Roman"/>
              </a:rPr>
              <a:t>ilia</a:t>
            </a:r>
            <a:r>
              <a:rPr sz="1600" b="1" spc="-10" dirty="0">
                <a:latin typeface="Times New Roman"/>
                <a:cs typeface="Times New Roman"/>
              </a:rPr>
              <a:t>t</a:t>
            </a:r>
            <a:r>
              <a:rPr sz="1600" b="1" dirty="0">
                <a:latin typeface="Times New Roman"/>
                <a:cs typeface="Times New Roman"/>
              </a:rPr>
              <a:t>e</a:t>
            </a:r>
            <a:r>
              <a:rPr sz="1600" b="1" spc="5" dirty="0">
                <a:latin typeface="Times New Roman"/>
                <a:cs typeface="Times New Roman"/>
              </a:rPr>
              <a:t>d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t</a:t>
            </a:r>
            <a:r>
              <a:rPr sz="1600" b="1" spc="5" dirty="0">
                <a:latin typeface="Times New Roman"/>
                <a:cs typeface="Times New Roman"/>
              </a:rPr>
              <a:t>o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55" dirty="0">
                <a:latin typeface="Times New Roman"/>
                <a:cs typeface="Times New Roman"/>
              </a:rPr>
              <a:t>V</a:t>
            </a:r>
            <a:r>
              <a:rPr sz="1600" b="1" spc="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s</a:t>
            </a:r>
            <a:r>
              <a:rPr sz="1600" b="1" spc="-15" dirty="0">
                <a:latin typeface="Times New Roman"/>
                <a:cs typeface="Times New Roman"/>
              </a:rPr>
              <a:t>v</a:t>
            </a:r>
            <a:r>
              <a:rPr sz="1600" b="1" dirty="0">
                <a:latin typeface="Times New Roman"/>
                <a:cs typeface="Times New Roman"/>
              </a:rPr>
              <a:t>es</a:t>
            </a:r>
            <a:r>
              <a:rPr sz="1600" b="1" spc="-15" dirty="0">
                <a:latin typeface="Times New Roman"/>
                <a:cs typeface="Times New Roman"/>
              </a:rPr>
              <a:t>v</a:t>
            </a:r>
            <a:r>
              <a:rPr sz="1600" b="1" spc="10" dirty="0">
                <a:latin typeface="Times New Roman"/>
                <a:cs typeface="Times New Roman"/>
              </a:rPr>
              <a:t>a</a:t>
            </a:r>
            <a:r>
              <a:rPr sz="1600" b="1" dirty="0">
                <a:latin typeface="Times New Roman"/>
                <a:cs typeface="Times New Roman"/>
              </a:rPr>
              <a:t>r</a:t>
            </a:r>
            <a:r>
              <a:rPr sz="1600" b="1" spc="10" dirty="0">
                <a:latin typeface="Times New Roman"/>
                <a:cs typeface="Times New Roman"/>
              </a:rPr>
              <a:t>ay</a:t>
            </a:r>
            <a:r>
              <a:rPr sz="1600" b="1" spc="5" dirty="0">
                <a:latin typeface="Times New Roman"/>
                <a:cs typeface="Times New Roman"/>
              </a:rPr>
              <a:t>a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-135" dirty="0">
                <a:latin typeface="Times New Roman"/>
                <a:cs typeface="Times New Roman"/>
              </a:rPr>
              <a:t>T</a:t>
            </a:r>
            <a:r>
              <a:rPr sz="1600" b="1" dirty="0">
                <a:latin typeface="Times New Roman"/>
                <a:cs typeface="Times New Roman"/>
              </a:rPr>
              <a:t>ec</a:t>
            </a:r>
            <a:r>
              <a:rPr sz="1600" b="1" spc="-5" dirty="0">
                <a:latin typeface="Times New Roman"/>
                <a:cs typeface="Times New Roman"/>
              </a:rPr>
              <a:t>hn</a:t>
            </a:r>
            <a:r>
              <a:rPr sz="1600" b="1" spc="5" dirty="0">
                <a:latin typeface="Times New Roman"/>
                <a:cs typeface="Times New Roman"/>
              </a:rPr>
              <a:t>olog</a:t>
            </a:r>
            <a:r>
              <a:rPr sz="1600" b="1" spc="-20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c</a:t>
            </a:r>
            <a:r>
              <a:rPr sz="1600" b="1" spc="-10" dirty="0">
                <a:latin typeface="Times New Roman"/>
                <a:cs typeface="Times New Roman"/>
              </a:rPr>
              <a:t>a</a:t>
            </a:r>
            <a:r>
              <a:rPr sz="1600" b="1" dirty="0">
                <a:latin typeface="Times New Roman"/>
                <a:cs typeface="Times New Roman"/>
              </a:rPr>
              <a:t>l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U</a:t>
            </a:r>
            <a:r>
              <a:rPr sz="1600" b="1" spc="-5" dirty="0">
                <a:latin typeface="Times New Roman"/>
                <a:cs typeface="Times New Roman"/>
              </a:rPr>
              <a:t>n</a:t>
            </a:r>
            <a:r>
              <a:rPr sz="1600" b="1" spc="5" dirty="0">
                <a:latin typeface="Times New Roman"/>
                <a:cs typeface="Times New Roman"/>
              </a:rPr>
              <a:t>i</a:t>
            </a:r>
            <a:r>
              <a:rPr sz="1600" b="1" spc="-10" dirty="0">
                <a:latin typeface="Times New Roman"/>
                <a:cs typeface="Times New Roman"/>
              </a:rPr>
              <a:t>v</a:t>
            </a:r>
            <a:r>
              <a:rPr sz="1600" b="1" dirty="0">
                <a:latin typeface="Times New Roman"/>
                <a:cs typeface="Times New Roman"/>
              </a:rPr>
              <a:t>ersi</a:t>
            </a:r>
            <a:r>
              <a:rPr sz="1600" b="1" spc="-10" dirty="0">
                <a:latin typeface="Times New Roman"/>
                <a:cs typeface="Times New Roman"/>
              </a:rPr>
              <a:t>t</a:t>
            </a:r>
            <a:r>
              <a:rPr sz="1600" b="1" spc="-85" dirty="0">
                <a:latin typeface="Times New Roman"/>
                <a:cs typeface="Times New Roman"/>
              </a:rPr>
              <a:t>y</a:t>
            </a:r>
            <a:r>
              <a:rPr sz="1600" b="1" dirty="0">
                <a:latin typeface="Times New Roman"/>
                <a:cs typeface="Times New Roman"/>
              </a:rPr>
              <a:t>,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Belaga</a:t>
            </a:r>
            <a:r>
              <a:rPr sz="1600" b="1" spc="-10" dirty="0">
                <a:latin typeface="Times New Roman"/>
                <a:cs typeface="Times New Roman"/>
              </a:rPr>
              <a:t>v</a:t>
            </a:r>
            <a:r>
              <a:rPr sz="1600" b="1" dirty="0">
                <a:latin typeface="Times New Roman"/>
                <a:cs typeface="Times New Roman"/>
              </a:rPr>
              <a:t>i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,  </a:t>
            </a:r>
            <a:r>
              <a:rPr sz="1600" b="1" spc="-5" dirty="0">
                <a:latin typeface="Times New Roman"/>
                <a:cs typeface="Times New Roman"/>
              </a:rPr>
              <a:t>Approved </a:t>
            </a:r>
            <a:r>
              <a:rPr sz="1600" b="1" dirty="0">
                <a:latin typeface="Times New Roman"/>
                <a:cs typeface="Times New Roman"/>
              </a:rPr>
              <a:t>by AICTE </a:t>
            </a:r>
            <a:r>
              <a:rPr sz="1600" b="1" spc="5" dirty="0">
                <a:latin typeface="Times New Roman"/>
                <a:cs typeface="Times New Roman"/>
              </a:rPr>
              <a:t>and </a:t>
            </a:r>
            <a:r>
              <a:rPr sz="1600" b="1" spc="-5" dirty="0">
                <a:latin typeface="Times New Roman"/>
                <a:cs typeface="Times New Roman"/>
              </a:rPr>
              <a:t>Accredited by NAAC, </a:t>
            </a:r>
            <a:r>
              <a:rPr sz="1600" b="1" dirty="0">
                <a:latin typeface="Times New Roman"/>
                <a:cs typeface="Times New Roman"/>
              </a:rPr>
              <a:t>New Delhi 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Talakal,Koppal-583238.</a:t>
            </a:r>
            <a:endParaRPr sz="2000" dirty="0">
              <a:latin typeface="Times New Roman"/>
              <a:cs typeface="Times New Roman"/>
            </a:endParaRPr>
          </a:p>
          <a:p>
            <a:pPr marL="3009900" marR="5080" indent="-2732405">
              <a:lnSpc>
                <a:spcPct val="120100"/>
              </a:lnSpc>
              <a:spcBef>
                <a:spcPts val="650"/>
              </a:spcBef>
              <a:tabLst>
                <a:tab pos="2185035" algn="l"/>
                <a:tab pos="5234305" algn="l"/>
              </a:tabLst>
            </a:pPr>
            <a:r>
              <a:rPr sz="2000" b="1" spc="-10" dirty="0">
                <a:solidFill>
                  <a:srgbClr val="7030A0"/>
                </a:solidFill>
                <a:latin typeface="Times New Roman"/>
                <a:cs typeface="Times New Roman"/>
              </a:rPr>
              <a:t>DE</a:t>
            </a:r>
            <a:r>
              <a:rPr sz="2000" b="1" spc="-145" dirty="0">
                <a:solidFill>
                  <a:srgbClr val="7030A0"/>
                </a:solidFill>
                <a:latin typeface="Times New Roman"/>
                <a:cs typeface="Times New Roman"/>
              </a:rPr>
              <a:t>P</a:t>
            </a:r>
            <a:r>
              <a:rPr sz="2000" b="1" spc="-10" dirty="0">
                <a:solidFill>
                  <a:srgbClr val="7030A0"/>
                </a:solidFill>
                <a:latin typeface="Times New Roman"/>
                <a:cs typeface="Times New Roman"/>
              </a:rPr>
              <a:t>A</a:t>
            </a:r>
            <a:r>
              <a:rPr sz="2000" b="1" spc="-75" dirty="0">
                <a:solidFill>
                  <a:srgbClr val="7030A0"/>
                </a:solidFill>
                <a:latin typeface="Times New Roman"/>
                <a:cs typeface="Times New Roman"/>
              </a:rPr>
              <a:t>R</a:t>
            </a:r>
            <a:r>
              <a:rPr sz="2000" b="1" spc="-20" dirty="0">
                <a:solidFill>
                  <a:srgbClr val="7030A0"/>
                </a:solidFill>
                <a:latin typeface="Times New Roman"/>
                <a:cs typeface="Times New Roman"/>
              </a:rPr>
              <a:t>T</a:t>
            </a:r>
            <a:r>
              <a:rPr sz="2000" b="1" spc="30" dirty="0">
                <a:solidFill>
                  <a:srgbClr val="7030A0"/>
                </a:solidFill>
                <a:latin typeface="Times New Roman"/>
                <a:cs typeface="Times New Roman"/>
              </a:rPr>
              <a:t>M</a:t>
            </a:r>
            <a:r>
              <a:rPr sz="2000" b="1" spc="-20" dirty="0">
                <a:solidFill>
                  <a:srgbClr val="7030A0"/>
                </a:solidFill>
                <a:latin typeface="Times New Roman"/>
                <a:cs typeface="Times New Roman"/>
              </a:rPr>
              <a:t>E</a:t>
            </a:r>
            <a:r>
              <a:rPr sz="2000" b="1" spc="-10" dirty="0">
                <a:solidFill>
                  <a:srgbClr val="7030A0"/>
                </a:solidFill>
                <a:latin typeface="Times New Roman"/>
                <a:cs typeface="Times New Roman"/>
              </a:rPr>
              <a:t>NT</a:t>
            </a:r>
            <a:r>
              <a:rPr sz="2000" b="1" dirty="0">
                <a:solidFill>
                  <a:srgbClr val="7030A0"/>
                </a:solidFill>
                <a:latin typeface="Times New Roman"/>
                <a:cs typeface="Times New Roman"/>
              </a:rPr>
              <a:t>	O</a:t>
            </a:r>
            <a:r>
              <a:rPr sz="20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F</a:t>
            </a:r>
            <a:r>
              <a:rPr sz="2000" b="1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000" b="1" spc="-7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7030A0"/>
                </a:solidFill>
                <a:latin typeface="Times New Roman"/>
                <a:cs typeface="Times New Roman"/>
              </a:rPr>
              <a:t>ELE</a:t>
            </a:r>
            <a:r>
              <a:rPr sz="2000" b="1" spc="-10" dirty="0">
                <a:solidFill>
                  <a:srgbClr val="7030A0"/>
                </a:solidFill>
                <a:latin typeface="Times New Roman"/>
                <a:cs typeface="Times New Roman"/>
              </a:rPr>
              <a:t>C</a:t>
            </a:r>
            <a:r>
              <a:rPr sz="2000" b="1" spc="-20" dirty="0">
                <a:solidFill>
                  <a:srgbClr val="7030A0"/>
                </a:solidFill>
                <a:latin typeface="Times New Roman"/>
                <a:cs typeface="Times New Roman"/>
              </a:rPr>
              <a:t>T</a:t>
            </a:r>
            <a:r>
              <a:rPr sz="2000" b="1" spc="-10" dirty="0">
                <a:solidFill>
                  <a:srgbClr val="7030A0"/>
                </a:solidFill>
                <a:latin typeface="Times New Roman"/>
                <a:cs typeface="Times New Roman"/>
              </a:rPr>
              <a:t>R</a:t>
            </a:r>
            <a:r>
              <a:rPr sz="2000" b="1" dirty="0">
                <a:solidFill>
                  <a:srgbClr val="7030A0"/>
                </a:solidFill>
                <a:latin typeface="Times New Roman"/>
                <a:cs typeface="Times New Roman"/>
              </a:rPr>
              <a:t>O</a:t>
            </a:r>
            <a:r>
              <a:rPr sz="2000" b="1" spc="-10" dirty="0">
                <a:solidFill>
                  <a:srgbClr val="7030A0"/>
                </a:solidFill>
                <a:latin typeface="Times New Roman"/>
                <a:cs typeface="Times New Roman"/>
              </a:rPr>
              <a:t>NICS</a:t>
            </a:r>
            <a:r>
              <a:rPr sz="20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7030A0"/>
                </a:solidFill>
                <a:latin typeface="Times New Roman"/>
                <a:cs typeface="Times New Roman"/>
              </a:rPr>
              <a:t>AND</a:t>
            </a:r>
            <a:r>
              <a:rPr sz="2000" b="1" dirty="0">
                <a:solidFill>
                  <a:srgbClr val="7030A0"/>
                </a:solidFill>
                <a:latin typeface="Times New Roman"/>
                <a:cs typeface="Times New Roman"/>
              </a:rPr>
              <a:t>	</a:t>
            </a:r>
            <a:r>
              <a:rPr sz="2000" b="1" spc="-10" dirty="0">
                <a:solidFill>
                  <a:srgbClr val="7030A0"/>
                </a:solidFill>
                <a:latin typeface="Times New Roman"/>
                <a:cs typeface="Times New Roman"/>
              </a:rPr>
              <a:t>C</a:t>
            </a:r>
            <a:r>
              <a:rPr sz="2000" b="1" dirty="0">
                <a:solidFill>
                  <a:srgbClr val="7030A0"/>
                </a:solidFill>
                <a:latin typeface="Times New Roman"/>
                <a:cs typeface="Times New Roman"/>
              </a:rPr>
              <a:t>O</a:t>
            </a:r>
            <a:r>
              <a:rPr sz="2000" b="1" spc="25" dirty="0">
                <a:solidFill>
                  <a:srgbClr val="7030A0"/>
                </a:solidFill>
                <a:latin typeface="Times New Roman"/>
                <a:cs typeface="Times New Roman"/>
              </a:rPr>
              <a:t>MM</a:t>
            </a:r>
            <a:r>
              <a:rPr sz="2000" b="1" spc="-10" dirty="0">
                <a:solidFill>
                  <a:srgbClr val="7030A0"/>
                </a:solidFill>
                <a:latin typeface="Times New Roman"/>
                <a:cs typeface="Times New Roman"/>
              </a:rPr>
              <a:t>UNIC</a:t>
            </a:r>
            <a:r>
              <a:rPr sz="2000" b="1" spc="-155" dirty="0">
                <a:solidFill>
                  <a:srgbClr val="7030A0"/>
                </a:solidFill>
                <a:latin typeface="Times New Roman"/>
                <a:cs typeface="Times New Roman"/>
              </a:rPr>
              <a:t>A</a:t>
            </a:r>
            <a:r>
              <a:rPr sz="2000" b="1" spc="-20" dirty="0">
                <a:solidFill>
                  <a:srgbClr val="7030A0"/>
                </a:solidFill>
                <a:latin typeface="Times New Roman"/>
                <a:cs typeface="Times New Roman"/>
              </a:rPr>
              <a:t>T</a:t>
            </a:r>
            <a:r>
              <a:rPr sz="2000" b="1" spc="-15" dirty="0">
                <a:solidFill>
                  <a:srgbClr val="7030A0"/>
                </a:solidFill>
                <a:latin typeface="Times New Roman"/>
                <a:cs typeface="Times New Roman"/>
              </a:rPr>
              <a:t>I</a:t>
            </a:r>
            <a:r>
              <a:rPr sz="20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ON  </a:t>
            </a:r>
            <a:r>
              <a:rPr sz="2000" b="1" spc="-10" dirty="0">
                <a:solidFill>
                  <a:srgbClr val="7030A0"/>
                </a:solidFill>
                <a:latin typeface="Times New Roman"/>
                <a:cs typeface="Times New Roman"/>
              </a:rPr>
              <a:t>ENGINEERING</a:t>
            </a:r>
            <a:endParaRPr sz="20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38100" algn="ctr">
              <a:lnSpc>
                <a:spcPct val="100000"/>
              </a:lnSpc>
              <a:spcBef>
                <a:spcPts val="1400"/>
              </a:spcBef>
            </a:pPr>
            <a:r>
              <a:rPr sz="2400" b="1" spc="-5" dirty="0">
                <a:solidFill>
                  <a:srgbClr val="0076A2"/>
                </a:solidFill>
                <a:latin typeface="Times New Roman"/>
                <a:cs typeface="Times New Roman"/>
              </a:rPr>
              <a:t>MINI</a:t>
            </a:r>
            <a:r>
              <a:rPr sz="2400" b="1" spc="-10" dirty="0">
                <a:solidFill>
                  <a:srgbClr val="0076A2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76A2"/>
                </a:solidFill>
                <a:latin typeface="Times New Roman"/>
                <a:cs typeface="Times New Roman"/>
              </a:rPr>
              <a:t>PROJECT</a:t>
            </a:r>
            <a:r>
              <a:rPr sz="2400" b="1" spc="-50" dirty="0">
                <a:solidFill>
                  <a:srgbClr val="0076A2"/>
                </a:solidFill>
                <a:latin typeface="Times New Roman"/>
                <a:cs typeface="Times New Roman"/>
              </a:rPr>
              <a:t> </a:t>
            </a:r>
            <a:r>
              <a:rPr sz="2400" b="1" dirty="0" smtClean="0">
                <a:solidFill>
                  <a:srgbClr val="0076A2"/>
                </a:solidFill>
                <a:latin typeface="Times New Roman"/>
                <a:cs typeface="Times New Roman"/>
              </a:rPr>
              <a:t>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5282666"/>
            <a:ext cx="4071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PRAMOD                          2LG20EC009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YANKAREDDY                2LG20EC017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SANDESH                         2LG21EC412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SANJAYAKUMAR           2LG21EC416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0" y="4857760"/>
            <a:ext cx="278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5782705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</a:t>
            </a:r>
            <a:r>
              <a:rPr lang="en-US" sz="1400" spc="-8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</a:t>
            </a:r>
            <a:r>
              <a:rPr lang="en-US" sz="1400" spc="-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6354" y="268553"/>
            <a:ext cx="1357322" cy="1514476"/>
          </a:xfrm>
          <a:prstGeom prst="rect">
            <a:avLst/>
          </a:prstGeom>
          <a:noFill/>
        </p:spPr>
      </p:pic>
      <p:pic>
        <p:nvPicPr>
          <p:cNvPr id="25" name="Picture 2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96206"/>
            <a:ext cx="1335662" cy="1404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35246"/>
            <a:ext cx="1335662" cy="1404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90658" y="3719091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-7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“LEAF </a:t>
            </a:r>
            <a:r>
              <a:rPr lang="en-US" sz="2800" b="1" spc="-7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DISEASE DETECTION USING DEEP </a:t>
            </a:r>
            <a:r>
              <a:rPr lang="en-US" sz="2800" b="1" spc="-7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LEARNING”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899592" y="332656"/>
            <a:ext cx="3943732" cy="5020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/>
            <a:r>
              <a:rPr lang="en-US" sz="3200" i="0" dirty="0">
                <a:solidFill>
                  <a:srgbClr val="FF0000"/>
                </a:solidFill>
              </a:rPr>
              <a:t>REQUIREMENTS</a:t>
            </a:r>
            <a:endParaRPr sz="3200" dirty="0">
              <a:solidFill>
                <a:srgbClr val="FF0000"/>
              </a:solidFill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971600" y="1196752"/>
            <a:ext cx="4905032" cy="5273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994" rIns="0" bIns="0" anchor="t" anchorCtr="0">
            <a:spAutoFit/>
          </a:bodyPr>
          <a:lstStyle/>
          <a:p>
            <a:pPr marL="18574"/>
            <a:r>
              <a:rPr lang="en-US" b="1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REQUIREMENT: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41"/>
              </a:spcBef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3363" indent="-215265">
              <a:buSzPts val="1600"/>
              <a:buFont typeface="Noto Sans Symbols"/>
              <a:buChar char="⮚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Operating System : Linux/Windows 10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Pts val="1850"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3363" indent="-215265">
              <a:buSzPts val="1600"/>
              <a:buFont typeface="Noto Sans Symbols"/>
              <a:buChar char="⮚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IDE: </a:t>
            </a:r>
            <a:r>
              <a:rPr lang="en-U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Pycharm</a:t>
            </a:r>
            <a:endParaRPr lang="en-US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098">
              <a:buSzPts val="1600"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3363" indent="-215265">
              <a:buSzPts val="1600"/>
              <a:buFont typeface="Noto Sans Symbols"/>
              <a:buChar char="⮚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Language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used 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30"/>
              </a:spcBef>
              <a:buSzPts val="1800"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3363" indent="-215265">
              <a:buSzPts val="1600"/>
              <a:buFont typeface="Noto Sans Symbols"/>
              <a:buChar char="⮚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Library : </a:t>
            </a:r>
            <a:r>
              <a:rPr lang="en-U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Keras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Tensorflow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38"/>
              </a:spcBef>
              <a:buSzPts val="1650"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525"/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HARDWARE REQUIREMENT: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4314" indent="-215264">
              <a:spcBef>
                <a:spcPts val="4"/>
              </a:spcBef>
              <a:buSzPts val="1600"/>
              <a:buFont typeface="Noto Sans Symbols"/>
              <a:buChar char="⮚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Processor 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Intel®CoreTMi3-32 bit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15"/>
              </a:spcBef>
              <a:buSzPts val="1650"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4314" indent="-215264">
              <a:spcBef>
                <a:spcPts val="4"/>
              </a:spcBef>
              <a:buSzPts val="1600"/>
              <a:buFont typeface="Noto Sans Symbols"/>
              <a:buChar char="⮚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Processor Speed	: 2.9 GHz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15"/>
              </a:spcBef>
              <a:buSzPts val="1650"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4314" indent="-215264">
              <a:buSzPts val="1600"/>
              <a:buFont typeface="Noto Sans Symbols"/>
              <a:buChar char="⮚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RAM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Size 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8GB DDR3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19"/>
              </a:spcBef>
              <a:buSzPts val="1650"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4314" indent="-215264">
              <a:buSzPts val="1600"/>
              <a:buFont typeface="Noto Sans Symbols"/>
              <a:buChar char="⮚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Hard Disk Memory : 256GB/512GB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176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944" y="476672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APPLICATIONS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833776"/>
            <a:ext cx="864513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Early Disease Detection: Deep learning algorithms can accurately detect leaf diseases at an early stage.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Automated Diagnosis: Deep learning models can automatically analyze leaf images and diagnose specific diseases without human intervention.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 Accuracy: Deep learning techniques, such as convolutional neural networks (CNNs), can achieve high accuracy rates in identifying leaf diseases.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Real-Time Monitoring: Deep learning models can process leaf images in real time.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Disease Classification: Deep learning models can classify different types of leaf    diseases.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ADVANTAGES/DISADVANTAGES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2399" y="1158585"/>
            <a:ext cx="71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ADVANTAGES :-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9667" y="1844824"/>
            <a:ext cx="842968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Accuracy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Efficiency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Non-Intrusive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Scalability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Automation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DISADVANTAGES </a:t>
            </a:r>
            <a:r>
              <a:rPr lang="en-I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:-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7704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Dependence on large labeled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interpretability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adaptability to new plants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diseases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to variations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988840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The topic chosen by the group was a digital system on Leaf disease detection and Leaf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recognition. At the start of the project, the group’s objectives were to represent a  system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simple yet effective way, to successfully simulate a Leaf disease detection and  recognition program, to learn more about the functions that PYCHARM has to offer,  and to increase their knowledge on the various applications that digital  communication has.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93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2564904"/>
            <a:ext cx="6624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atin typeface="Algerian" panose="04020705040A02060702" pitchFamily="82" charset="0"/>
              </a:rPr>
              <a:t>THANK YOU</a:t>
            </a:r>
            <a:endParaRPr lang="en-IN" sz="80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476672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536616"/>
            <a:ext cx="60304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0" dirty="0">
                <a:latin typeface="Times New Roman" pitchFamily="18" charset="0"/>
                <a:cs typeface="Times New Roman" pitchFamily="18" charset="0"/>
              </a:rPr>
              <a:t>METHODOLOGY</a:t>
            </a:r>
            <a:r>
              <a:rPr lang="en-US" spc="-4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ADVANTAGES/DISADVANTAGES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CONCLUSION                     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PROBLEM STATEMENT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1785926"/>
            <a:ext cx="73581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detection of plant diseases most of the time is done only throughout the naked eye observation.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a traditional way to deal with the detection of plant diseases,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farmers used to consult the experts who spend a lot of time trying to specify the type of disease that is affecting the plants leaves.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4127" y="1930400"/>
            <a:ext cx="757242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studies of leaf disease detection is the study of visually observable patterns seen on the plant.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very difficult to monitor the plant disease manually.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Hence, image processing and machine learning techniques are used for the detection of plant disease.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Disease detection involves the steps like image acquisition, image pre-processing, image segmentation, feature extraction and classification.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OBJECTIVES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599" y="1930400"/>
            <a:ext cx="778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Accurate Identification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Automated Detection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Rapid Responses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Enhancing Agricultural and Productivity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spc="-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METHODOLOGY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500174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Leaf disease detection: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32100" y="2157496"/>
            <a:ext cx="1595120" cy="757729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 dirty="0" smtClean="0">
                <a:latin typeface="Squada One" panose="02000000000000000000" pitchFamily="2" charset="0"/>
              </a:rPr>
              <a:t>CNN Design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16780" y="2157496"/>
            <a:ext cx="1595120" cy="757729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 dirty="0" smtClean="0">
                <a:latin typeface="Squada One" panose="02000000000000000000" pitchFamily="2" charset="0"/>
              </a:rPr>
              <a:t>Pre-Processing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610725" y="2157496"/>
            <a:ext cx="1595120" cy="726289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 dirty="0" smtClean="0">
                <a:latin typeface="Squada One" panose="02000000000000000000" pitchFamily="2" charset="0"/>
              </a:rPr>
              <a:t>Training - Model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1472" y="2157496"/>
            <a:ext cx="1971068" cy="726289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 dirty="0" smtClean="0">
                <a:latin typeface="Squada One" panose="02000000000000000000" pitchFamily="2" charset="0"/>
              </a:rPr>
              <a:t>Dataset Creation</a:t>
            </a:r>
          </a:p>
          <a:p>
            <a:pPr algn="ctr"/>
            <a:r>
              <a:rPr lang="en-IN" dirty="0" smtClean="0">
                <a:latin typeface="Squada One" panose="02000000000000000000" pitchFamily="2" charset="0"/>
              </a:rPr>
              <a:t>Train, Test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44980" y="3864376"/>
            <a:ext cx="1595120" cy="726289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 dirty="0" smtClean="0">
                <a:latin typeface="Squada One" panose="02000000000000000000" pitchFamily="2" charset="0"/>
              </a:rPr>
              <a:t>Load Model - Test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629660" y="3864376"/>
            <a:ext cx="1595120" cy="726289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 dirty="0" smtClean="0">
                <a:latin typeface="Squada One" panose="02000000000000000000" pitchFamily="2" charset="0"/>
              </a:rPr>
              <a:t>Pre-process Input Image</a:t>
            </a:r>
            <a:endParaRPr lang="en-IN" dirty="0">
              <a:latin typeface="Squada One" panose="02000000000000000000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514340" y="3864375"/>
            <a:ext cx="1595120" cy="726289"/>
          </a:xfrm>
          <a:prstGeom prst="roundRect">
            <a:avLst/>
          </a:prstGeom>
          <a:solidFill>
            <a:srgbClr val="507C89"/>
          </a:solidFill>
          <a:ln>
            <a:solidFill>
              <a:srgbClr val="507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 dirty="0" smtClean="0">
                <a:latin typeface="Squada One" panose="02000000000000000000" pitchFamily="2" charset="0"/>
              </a:rPr>
              <a:t>Classification</a:t>
            </a:r>
            <a:endParaRPr lang="en-IN" dirty="0">
              <a:latin typeface="Squada One" panose="02000000000000000000" pitchFamily="2" charset="0"/>
            </a:endParaRPr>
          </a:p>
        </p:txBody>
      </p:sp>
      <p:cxnSp>
        <p:nvCxnSpPr>
          <p:cNvPr id="12" name="Straight Arrow Connector 11"/>
          <p:cNvCxnSpPr>
            <a:stCxn id="8" idx="3"/>
            <a:endCxn id="5" idx="1"/>
          </p:cNvCxnSpPr>
          <p:nvPr/>
        </p:nvCxnSpPr>
        <p:spPr>
          <a:xfrm>
            <a:off x="2542540" y="2520641"/>
            <a:ext cx="289560" cy="1572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417955" y="2565400"/>
            <a:ext cx="289560" cy="1016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321165" y="2585720"/>
            <a:ext cx="289560" cy="1016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6"/>
          <p:cNvCxnSpPr>
            <a:stCxn id="7" idx="3"/>
            <a:endCxn id="9" idx="1"/>
          </p:cNvCxnSpPr>
          <p:nvPr/>
        </p:nvCxnSpPr>
        <p:spPr>
          <a:xfrm flipH="1">
            <a:off x="1744980" y="2520641"/>
            <a:ext cx="6460865" cy="1706880"/>
          </a:xfrm>
          <a:prstGeom prst="bentConnector5">
            <a:avLst>
              <a:gd name="adj1" fmla="val -3538"/>
              <a:gd name="adj2" fmla="val 50000"/>
              <a:gd name="adj3" fmla="val 103538"/>
            </a:avLst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3340100" y="4227521"/>
            <a:ext cx="289560" cy="0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11" idx="1"/>
          </p:cNvCxnSpPr>
          <p:nvPr/>
        </p:nvCxnSpPr>
        <p:spPr>
          <a:xfrm flipV="1">
            <a:off x="5224780" y="4227520"/>
            <a:ext cx="289560" cy="1"/>
          </a:xfrm>
          <a:prstGeom prst="straightConnector1">
            <a:avLst/>
          </a:prstGeom>
          <a:ln>
            <a:solidFill>
              <a:srgbClr val="507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8596" y="4786322"/>
            <a:ext cx="8501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Fig: Block Diagram Of Leaf Disease Detection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318;p30"/>
          <p:cNvSpPr txBox="1">
            <a:spLocks/>
          </p:cNvSpPr>
          <p:nvPr/>
        </p:nvSpPr>
        <p:spPr>
          <a:xfrm>
            <a:off x="614881" y="440487"/>
            <a:ext cx="5031752" cy="539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itchFamily="18" charset="0"/>
              </a:rPr>
              <a:t>Deep Learning Libraries :-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EEFA8C-DD5D-4CF9-AF97-CBDA869BAD7A}"/>
              </a:ext>
            </a:extLst>
          </p:cNvPr>
          <p:cNvCxnSpPr/>
          <p:nvPr/>
        </p:nvCxnSpPr>
        <p:spPr>
          <a:xfrm>
            <a:off x="3459280" y="1883842"/>
            <a:ext cx="2705493" cy="1545995"/>
          </a:xfrm>
          <a:prstGeom prst="straightConnector1">
            <a:avLst/>
          </a:pr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DDFCA4-7D04-4E17-9805-39C45A72264D}"/>
              </a:ext>
            </a:extLst>
          </p:cNvPr>
          <p:cNvCxnSpPr>
            <a:endCxn id="31" idx="4"/>
          </p:cNvCxnSpPr>
          <p:nvPr/>
        </p:nvCxnSpPr>
        <p:spPr>
          <a:xfrm>
            <a:off x="4797886" y="1101415"/>
            <a:ext cx="10277" cy="3158254"/>
          </a:xfrm>
          <a:prstGeom prst="straightConnector1">
            <a:avLst/>
          </a:pr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FD0A61-2551-49EF-82DF-F54F253E1B7B}"/>
              </a:ext>
            </a:extLst>
          </p:cNvPr>
          <p:cNvCxnSpPr/>
          <p:nvPr/>
        </p:nvCxnSpPr>
        <p:spPr>
          <a:xfrm flipH="1">
            <a:off x="3478137" y="1874413"/>
            <a:ext cx="2648931" cy="1555422"/>
          </a:xfrm>
          <a:prstGeom prst="straightConnector1">
            <a:avLst/>
          </a:pr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  <a:tailEnd type="none"/>
          </a:ln>
          <a:effectLst/>
        </p:spPr>
      </p:cxnSp>
      <p:sp>
        <p:nvSpPr>
          <p:cNvPr id="31" name="Donut 15">
            <a:extLst>
              <a:ext uri="{FF2B5EF4-FFF2-40B4-BE49-F238E27FC236}">
                <a16:creationId xmlns:a16="http://schemas.microsoft.com/office/drawing/2014/main" id="{B3C5E4EF-7927-4B5A-A485-C6B33F4B1544}"/>
              </a:ext>
            </a:extLst>
          </p:cNvPr>
          <p:cNvSpPr/>
          <p:nvPr/>
        </p:nvSpPr>
        <p:spPr>
          <a:xfrm>
            <a:off x="3198835" y="1227243"/>
            <a:ext cx="3218656" cy="3032426"/>
          </a:xfrm>
          <a:prstGeom prst="donut">
            <a:avLst>
              <a:gd name="adj" fmla="val 4483"/>
            </a:avLst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23" y="1699086"/>
            <a:ext cx="1252253" cy="38783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77" y="3674134"/>
            <a:ext cx="867186" cy="69446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7558286B-5527-4B35-AD4F-3B7BF4A5A272}"/>
              </a:ext>
            </a:extLst>
          </p:cNvPr>
          <p:cNvGrpSpPr/>
          <p:nvPr/>
        </p:nvGrpSpPr>
        <p:grpSpPr>
          <a:xfrm flipH="1">
            <a:off x="806441" y="3771633"/>
            <a:ext cx="7803700" cy="1705278"/>
            <a:chOff x="2812481" y="3401837"/>
            <a:chExt cx="5115597" cy="191294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3AFE997-4902-4F36-8E03-42657E90924A}"/>
                </a:ext>
              </a:extLst>
            </p:cNvPr>
            <p:cNvSpPr txBox="1"/>
            <p:nvPr/>
          </p:nvSpPr>
          <p:spPr>
            <a:xfrm>
              <a:off x="2812481" y="4279009"/>
              <a:ext cx="5115597" cy="1035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ClrTx/>
                <a:buFontTx/>
                <a:buNone/>
              </a:pPr>
              <a:r>
                <a:rPr lang="en-IN" altLang="ko-KR" kern="1200" dirty="0" smtClean="0">
                  <a:solidFill>
                    <a:srgbClr val="507C89">
                      <a:lumMod val="50000"/>
                    </a:srgbClr>
                  </a:solidFill>
                  <a:latin typeface="Times New Roman" pitchFamily="18" charset="0"/>
                  <a:ea typeface="Arial Unicode MS"/>
                  <a:cs typeface="Times New Roman" pitchFamily="18" charset="0"/>
                </a:rPr>
                <a:t>Numerical computation using data flow graphs | Backend for Keras | Distributed computing on multiple GPU</a:t>
              </a:r>
              <a:endParaRPr lang="en-US" altLang="ko-KR" kern="1200" dirty="0">
                <a:solidFill>
                  <a:srgbClr val="507C89">
                    <a:lumMod val="50000"/>
                  </a:srgbClr>
                </a:solidFill>
                <a:latin typeface="Times New Roman" pitchFamily="18" charset="0"/>
                <a:ea typeface="Arial Unicode MS"/>
                <a:cs typeface="Times New Roman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05B7BB3-476B-4EFA-8B0B-AB3B5B24BC30}"/>
                </a:ext>
              </a:extLst>
            </p:cNvPr>
            <p:cNvSpPr txBox="1"/>
            <p:nvPr/>
          </p:nvSpPr>
          <p:spPr>
            <a:xfrm>
              <a:off x="3929065" y="3401837"/>
              <a:ext cx="3888431" cy="517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Tx/>
                <a:buFont typeface="Wingdings" panose="05000000000000000000" pitchFamily="2" charset="2"/>
                <a:buChar char="Ø"/>
              </a:pPr>
              <a:r>
                <a:rPr lang="en-US" altLang="ko-KR" sz="2400" kern="1200" dirty="0" smtClean="0">
                  <a:latin typeface="Times New Roman" panose="02020603050405020304" pitchFamily="18" charset="0"/>
                  <a:ea typeface="Arial Unicode MS"/>
                  <a:cs typeface="Times New Roman" panose="02020603050405020304" pitchFamily="18" charset="0"/>
                </a:rPr>
                <a:t>Tensor Flow</a:t>
              </a:r>
              <a:endParaRPr lang="ko-KR" altLang="en-US" sz="2400" kern="1200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558286B-5527-4B35-AD4F-3B7BF4A5A272}"/>
              </a:ext>
            </a:extLst>
          </p:cNvPr>
          <p:cNvGrpSpPr/>
          <p:nvPr/>
        </p:nvGrpSpPr>
        <p:grpSpPr>
          <a:xfrm flipH="1">
            <a:off x="800512" y="1663981"/>
            <a:ext cx="7731928" cy="1716839"/>
            <a:chOff x="4716015" y="1565853"/>
            <a:chExt cx="3915018" cy="47881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3AFE997-4902-4F36-8E03-42657E90924A}"/>
                </a:ext>
              </a:extLst>
            </p:cNvPr>
            <p:cNvSpPr txBox="1"/>
            <p:nvPr/>
          </p:nvSpPr>
          <p:spPr>
            <a:xfrm>
              <a:off x="4716015" y="1787157"/>
              <a:ext cx="3888433" cy="257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ClrTx/>
                <a:buFontTx/>
                <a:buNone/>
              </a:pPr>
              <a:r>
                <a:rPr lang="en-IN" altLang="ko-KR" kern="1200" dirty="0" smtClean="0">
                  <a:solidFill>
                    <a:srgbClr val="507C89">
                      <a:lumMod val="50000"/>
                    </a:srgbClr>
                  </a:solidFill>
                  <a:latin typeface="Times New Roman" pitchFamily="18" charset="0"/>
                  <a:ea typeface="Arial Unicode MS"/>
                  <a:cs typeface="Times New Roman" pitchFamily="18" charset="0"/>
                </a:rPr>
                <a:t>Framework for Deep learning | Same code for CPU &amp; GPU | Uses Theano/TF as Backend | CNN | not support multi GPU</a:t>
              </a:r>
              <a:endParaRPr lang="en-US" altLang="ko-KR" kern="1200" dirty="0">
                <a:solidFill>
                  <a:srgbClr val="507C89">
                    <a:lumMod val="50000"/>
                  </a:srgbClr>
                </a:solidFill>
                <a:latin typeface="Times New Roman" pitchFamily="18" charset="0"/>
                <a:ea typeface="Arial Unicode MS"/>
                <a:cs typeface="Times New Roman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05B7BB3-476B-4EFA-8B0B-AB3B5B24BC30}"/>
                </a:ext>
              </a:extLst>
            </p:cNvPr>
            <p:cNvSpPr txBox="1"/>
            <p:nvPr/>
          </p:nvSpPr>
          <p:spPr>
            <a:xfrm>
              <a:off x="4742600" y="1565853"/>
              <a:ext cx="3888433" cy="128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Tx/>
                <a:buFont typeface="Wingdings" panose="05000000000000000000" pitchFamily="2" charset="2"/>
                <a:buChar char="Ø"/>
              </a:pPr>
              <a:r>
                <a:rPr lang="en-US" altLang="ko-KR" sz="2400" b="1" kern="1200" dirty="0" err="1" smtClean="0">
                  <a:latin typeface="Times New Roman" panose="02020603050405020304" pitchFamily="18" charset="0"/>
                  <a:ea typeface="Arial Unicode MS"/>
                  <a:cs typeface="Times New Roman" panose="02020603050405020304" pitchFamily="18" charset="0"/>
                </a:rPr>
                <a:t>Keras</a:t>
              </a:r>
              <a:r>
                <a:rPr lang="en-US" altLang="ko-KR" kern="1200" dirty="0" smtClean="0">
                  <a:solidFill>
                    <a:srgbClr val="507C89"/>
                  </a:solidFill>
                  <a:latin typeface="Times New Roman" panose="02020603050405020304" pitchFamily="18" charset="0"/>
                  <a:ea typeface="Arial Unicode MS"/>
                  <a:cs typeface="Times New Roman" panose="02020603050405020304" pitchFamily="18" charset="0"/>
                </a:rPr>
                <a:t>                         </a:t>
              </a:r>
              <a:endParaRPr lang="ko-KR" altLang="en-US" kern="1200" dirty="0">
                <a:solidFill>
                  <a:srgbClr val="507C89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558286B-5527-4B35-AD4F-3B7BF4A5A272}"/>
              </a:ext>
            </a:extLst>
          </p:cNvPr>
          <p:cNvGrpSpPr/>
          <p:nvPr/>
        </p:nvGrpSpPr>
        <p:grpSpPr>
          <a:xfrm flipH="1">
            <a:off x="6804155" y="3311051"/>
            <a:ext cx="2309465" cy="636697"/>
            <a:chOff x="4716015" y="1542085"/>
            <a:chExt cx="3889400" cy="58360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3AFE997-4902-4F36-8E03-42657E90924A}"/>
                </a:ext>
              </a:extLst>
            </p:cNvPr>
            <p:cNvSpPr txBox="1"/>
            <p:nvPr/>
          </p:nvSpPr>
          <p:spPr>
            <a:xfrm>
              <a:off x="4716015" y="1787157"/>
              <a:ext cx="3888433" cy="338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endParaRPr lang="en-US" altLang="ko-KR" kern="1200" dirty="0">
                <a:solidFill>
                  <a:srgbClr val="507C89">
                    <a:lumMod val="50000"/>
                  </a:srgbClr>
                </a:solidFill>
                <a:latin typeface="Times New Roman" panose="02020603050405020304" pitchFamily="18" charset="0"/>
                <a:ea typeface="Arial Unicode MS"/>
                <a:cs typeface="Times New Roman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05B7BB3-476B-4EFA-8B0B-AB3B5B24BC30}"/>
                </a:ext>
              </a:extLst>
            </p:cNvPr>
            <p:cNvSpPr txBox="1"/>
            <p:nvPr/>
          </p:nvSpPr>
          <p:spPr>
            <a:xfrm>
              <a:off x="4716985" y="1542085"/>
              <a:ext cx="3888430" cy="338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endParaRPr lang="ko-KR" altLang="en-US" kern="1200" dirty="0">
                <a:solidFill>
                  <a:srgbClr val="507C89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558286B-5527-4B35-AD4F-3B7BF4A5A272}"/>
              </a:ext>
            </a:extLst>
          </p:cNvPr>
          <p:cNvGrpSpPr/>
          <p:nvPr/>
        </p:nvGrpSpPr>
        <p:grpSpPr>
          <a:xfrm flipH="1">
            <a:off x="7077673" y="1734139"/>
            <a:ext cx="2096068" cy="685428"/>
            <a:chOff x="4716015" y="1588458"/>
            <a:chExt cx="3910569" cy="43086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3AFE997-4902-4F36-8E03-42657E90924A}"/>
                </a:ext>
              </a:extLst>
            </p:cNvPr>
            <p:cNvSpPr txBox="1"/>
            <p:nvPr/>
          </p:nvSpPr>
          <p:spPr>
            <a:xfrm>
              <a:off x="4716015" y="1787157"/>
              <a:ext cx="3888433" cy="232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endParaRPr lang="en-US" altLang="ko-KR" kern="1200" dirty="0">
                <a:solidFill>
                  <a:srgbClr val="507C89">
                    <a:lumMod val="50000"/>
                  </a:srgbClr>
                </a:solidFill>
                <a:latin typeface="Times New Roman" panose="02020603050405020304" pitchFamily="18" charset="0"/>
                <a:ea typeface="Arial Unicode MS"/>
                <a:cs typeface="Times New Roman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05B7BB3-476B-4EFA-8B0B-AB3B5B24BC30}"/>
                </a:ext>
              </a:extLst>
            </p:cNvPr>
            <p:cNvSpPr txBox="1"/>
            <p:nvPr/>
          </p:nvSpPr>
          <p:spPr>
            <a:xfrm>
              <a:off x="4738151" y="1588458"/>
              <a:ext cx="3888433" cy="232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endParaRPr lang="ko-KR" altLang="en-US" kern="1200" dirty="0">
                <a:solidFill>
                  <a:srgbClr val="507C89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558286B-5527-4B35-AD4F-3B7BF4A5A272}"/>
              </a:ext>
            </a:extLst>
          </p:cNvPr>
          <p:cNvGrpSpPr/>
          <p:nvPr/>
        </p:nvGrpSpPr>
        <p:grpSpPr>
          <a:xfrm flipH="1">
            <a:off x="3961985" y="1907862"/>
            <a:ext cx="3610134" cy="1256232"/>
            <a:chOff x="4653103" y="1645477"/>
            <a:chExt cx="4238022" cy="33326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3AFE997-4902-4F36-8E03-42657E90924A}"/>
                </a:ext>
              </a:extLst>
            </p:cNvPr>
            <p:cNvSpPr txBox="1"/>
            <p:nvPr/>
          </p:nvSpPr>
          <p:spPr>
            <a:xfrm>
              <a:off x="5002693" y="1880764"/>
              <a:ext cx="3888432" cy="97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endParaRPr lang="en-US" altLang="ko-KR" kern="1200" dirty="0">
                <a:solidFill>
                  <a:srgbClr val="507C89">
                    <a:lumMod val="50000"/>
                  </a:srgbClr>
                </a:solidFill>
                <a:latin typeface="Times New Roman" panose="02020603050405020304" pitchFamily="18" charset="0"/>
                <a:ea typeface="Arial Unicode MS"/>
                <a:cs typeface="Times New Roman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05B7BB3-476B-4EFA-8B0B-AB3B5B24BC30}"/>
                </a:ext>
              </a:extLst>
            </p:cNvPr>
            <p:cNvSpPr txBox="1"/>
            <p:nvPr/>
          </p:nvSpPr>
          <p:spPr>
            <a:xfrm>
              <a:off x="4653103" y="1645477"/>
              <a:ext cx="4238022" cy="97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endParaRPr lang="ko-KR" altLang="en-US" kern="1200" dirty="0">
                <a:solidFill>
                  <a:srgbClr val="507C89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58286B-5527-4B35-AD4F-3B7BF4A5A272}"/>
              </a:ext>
            </a:extLst>
          </p:cNvPr>
          <p:cNvGrpSpPr/>
          <p:nvPr/>
        </p:nvGrpSpPr>
        <p:grpSpPr>
          <a:xfrm flipH="1" flipV="1">
            <a:off x="43092" y="4934144"/>
            <a:ext cx="456201" cy="485364"/>
            <a:chOff x="4697763" y="1302411"/>
            <a:chExt cx="3888433" cy="99934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3AFE997-4902-4F36-8E03-42657E90924A}"/>
                </a:ext>
              </a:extLst>
            </p:cNvPr>
            <p:cNvSpPr txBox="1"/>
            <p:nvPr/>
          </p:nvSpPr>
          <p:spPr>
            <a:xfrm>
              <a:off x="4697763" y="1541316"/>
              <a:ext cx="3888433" cy="760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endParaRPr lang="en-US" altLang="ko-KR" kern="1200" dirty="0">
                <a:solidFill>
                  <a:srgbClr val="507C89">
                    <a:lumMod val="50000"/>
                  </a:srgbClr>
                </a:solidFill>
                <a:latin typeface="Times New Roman" panose="02020603050405020304" pitchFamily="18" charset="0"/>
                <a:ea typeface="Arial Unicode MS"/>
                <a:cs typeface="Times New Roman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05B7BB3-476B-4EFA-8B0B-AB3B5B24BC30}"/>
                </a:ext>
              </a:extLst>
            </p:cNvPr>
            <p:cNvSpPr txBox="1"/>
            <p:nvPr/>
          </p:nvSpPr>
          <p:spPr>
            <a:xfrm>
              <a:off x="4697763" y="1302411"/>
              <a:ext cx="3888433" cy="760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Tx/>
                <a:buFontTx/>
                <a:buNone/>
              </a:pPr>
              <a:endParaRPr lang="ko-KR" altLang="en-US" kern="1200" dirty="0">
                <a:solidFill>
                  <a:srgbClr val="507C89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8;p30"/>
          <p:cNvSpPr txBox="1">
            <a:spLocks/>
          </p:cNvSpPr>
          <p:nvPr/>
        </p:nvSpPr>
        <p:spPr>
          <a:xfrm>
            <a:off x="525641" y="692696"/>
            <a:ext cx="8959582" cy="648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CNN</a:t>
            </a:r>
            <a:r>
              <a:rPr lang="en-IN" sz="2800" b="1" noProof="0" dirty="0">
                <a:solidFill>
                  <a:schemeClr val="dk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IN" sz="2800" b="1" dirty="0" smtClean="0">
                <a:solidFill>
                  <a:schemeClr val="dk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(CONVOLUTIONAL NEURAL NETWORK):-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539065" y="1916832"/>
            <a:ext cx="80707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CNN learns the filter automatically to extract the right features from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captures spatial features (Arrangement of pixels) whereas ANN can’t</a:t>
            </a:r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..</a:t>
            </a:r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Convolution and pooling functions are used as activation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CONVOLUTION: Input image and other as Filter on input image(Kernel) produces output image.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POOLING: picking maximum value from selected region is Max pooling and vice versa</a:t>
            </a:r>
            <a:r>
              <a:rPr lang="en-US" altLang="ko-K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642918"/>
            <a:ext cx="85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CNN Architecture</a:t>
            </a:r>
            <a:r>
              <a:rPr lang="en" sz="28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:-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42844" y="1142984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16" name="Picture 31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8280920" cy="3024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902</TotalTime>
  <Words>633</Words>
  <Application>Microsoft Office PowerPoint</Application>
  <PresentationFormat>On-screen Show (4:3)</PresentationFormat>
  <Paragraphs>105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 Unicode MS</vt:lpstr>
      <vt:lpstr>Algerian</vt:lpstr>
      <vt:lpstr>Arial</vt:lpstr>
      <vt:lpstr>Calibri</vt:lpstr>
      <vt:lpstr>HY그래픽M</vt:lpstr>
      <vt:lpstr>Noto Sans Symbols</vt:lpstr>
      <vt:lpstr>Squada One</vt:lpstr>
      <vt:lpstr>Times New Roman</vt:lpstr>
      <vt:lpstr>Trebuchet MS</vt:lpstr>
      <vt:lpstr>Wingdings</vt:lpstr>
      <vt:lpstr>Wingdings 3</vt:lpstr>
      <vt:lpstr>Facet</vt:lpstr>
      <vt:lpstr>PowerPoint Presentation</vt:lpstr>
      <vt:lpstr>CONTENTS</vt:lpstr>
      <vt:lpstr> PROBLEM STATEMENT</vt:lpstr>
      <vt:lpstr>INTRODUCTION</vt:lpstr>
      <vt:lpstr> OBJECTIVES</vt:lpstr>
      <vt:lpstr> METHODOLOGY</vt:lpstr>
      <vt:lpstr>PowerPoint Presentation</vt:lpstr>
      <vt:lpstr>PowerPoint Presentation</vt:lpstr>
      <vt:lpstr>PowerPoint Presentation</vt:lpstr>
      <vt:lpstr>REQUIREMENTS</vt:lpstr>
      <vt:lpstr>APPLICATIONS</vt:lpstr>
      <vt:lpstr>ADVANTAGES/DISADVANTAGES</vt:lpstr>
      <vt:lpstr> DISADVANTAGES :-</vt:lpstr>
      <vt:lpstr>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108</cp:revision>
  <dcterms:created xsi:type="dcterms:W3CDTF">2023-07-04T07:11:33Z</dcterms:created>
  <dcterms:modified xsi:type="dcterms:W3CDTF">2023-07-17T19:36:43Z</dcterms:modified>
</cp:coreProperties>
</file>