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93" r:id="rId1"/>
  </p:sldMasterIdLst>
  <p:notesMasterIdLst>
    <p:notesMasterId r:id="rId23"/>
  </p:notesMasterIdLst>
  <p:sldIdLst>
    <p:sldId id="256" r:id="rId2"/>
    <p:sldId id="257" r:id="rId3"/>
    <p:sldId id="259" r:id="rId4"/>
    <p:sldId id="268" r:id="rId5"/>
    <p:sldId id="271" r:id="rId6"/>
    <p:sldId id="260" r:id="rId7"/>
    <p:sldId id="261" r:id="rId8"/>
    <p:sldId id="262" r:id="rId9"/>
    <p:sldId id="263" r:id="rId10"/>
    <p:sldId id="269" r:id="rId11"/>
    <p:sldId id="270" r:id="rId12"/>
    <p:sldId id="265" r:id="rId13"/>
    <p:sldId id="272" r:id="rId14"/>
    <p:sldId id="273" r:id="rId15"/>
    <p:sldId id="275" r:id="rId16"/>
    <p:sldId id="264" r:id="rId17"/>
    <p:sldId id="266" r:id="rId18"/>
    <p:sldId id="274" r:id="rId19"/>
    <p:sldId id="276" r:id="rId20"/>
    <p:sldId id="267"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snapToGrid="0" snapToObjects="1">
      <p:cViewPr varScale="1">
        <p:scale>
          <a:sx n="62" d="100"/>
          <a:sy n="62"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BA64-290B-DD48-AF23-DB15E8CFB6B3}"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F1C15-41AB-CD43-8D76-1958CA8F16D1}" type="slidenum">
              <a:rPr lang="en-US" smtClean="0"/>
              <a:t>‹#›</a:t>
            </a:fld>
            <a:endParaRPr lang="en-US"/>
          </a:p>
        </p:txBody>
      </p:sp>
    </p:spTree>
    <p:extLst>
      <p:ext uri="{BB962C8B-B14F-4D97-AF65-F5344CB8AC3E}">
        <p14:creationId xmlns:p14="http://schemas.microsoft.com/office/powerpoint/2010/main" val="4163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810E5-D8B9-E44C-B06F-A6A2B92E4978}"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45283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59A4C-5AE7-BD43-ABF3-1BE7D8BEFE1C}"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1337965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59A4C-5AE7-BD43-ABF3-1BE7D8BEFE1C}"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090DF8-AF30-2C41-B480-C5C8796E22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95836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859A4C-5AE7-BD43-ABF3-1BE7D8BEFE1C}"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2525519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859A4C-5AE7-BD43-ABF3-1BE7D8BEFE1C}"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090DF8-AF30-2C41-B480-C5C8796E22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30897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859A4C-5AE7-BD43-ABF3-1BE7D8BEFE1C}"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14623151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5A203-4E5B-7C4F-BA70-481DD4DF6F5C}"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0346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A9373-E5A3-3646-94F5-0C005CD8EAF1}"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15868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E53AA-E8AF-4C43-AA4A-F8A01109514E}"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36828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8E9080-3392-FE44-881A-731CA9A78B97}" type="datetime1">
              <a:rPr lang="en-IN" smtClean="0"/>
              <a:t>02-02-2021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27341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6B7255-BA56-F44A-B3CD-AA6CEB676C47}"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09818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89747-1E79-8041-A160-084EBAD79B6C}" type="datetime1">
              <a:rPr lang="en-IN" smtClean="0"/>
              <a:t>02-02-2021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21906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19C4E3-A734-744E-89DD-E939AF88222F}" type="datetime1">
              <a:rPr lang="en-IN" smtClean="0"/>
              <a:t>02-02-2021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58241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5150D-0CC1-0446-B0A6-7D95C9D42A83}" type="datetime1">
              <a:rPr lang="en-IN" smtClean="0"/>
              <a:t>02-02-2021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88208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F8B615-CDCF-2442-9D77-7006D701BC5C}"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90026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A431DE-91AE-A640-9D05-DE0C10762CA3}" type="datetime1">
              <a:rPr lang="en-IN" smtClean="0"/>
              <a:t>02-02-2021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29162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859A4C-5AE7-BD43-ABF3-1BE7D8BEFE1C}" type="datetime1">
              <a:rPr lang="en-IN" smtClean="0"/>
              <a:t>02-02-2021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090DF8-AF30-2C41-B480-C5C8796E225F}" type="slidenum">
              <a:rPr lang="en-US" smtClean="0"/>
              <a:t>‹#›</a:t>
            </a:fld>
            <a:endParaRPr lang="en-US"/>
          </a:p>
        </p:txBody>
      </p:sp>
    </p:spTree>
    <p:extLst>
      <p:ext uri="{BB962C8B-B14F-4D97-AF65-F5344CB8AC3E}">
        <p14:creationId xmlns:p14="http://schemas.microsoft.com/office/powerpoint/2010/main" val="173612300"/>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u-gb.dataplatform.cloud.ibm.com/analytics/notebooks/v2/fe94db64-64d3-4154-8862-a39fd77dd718/view?access_token=50c7269f87cd7c18f0117087493b8b74d50dfc22fd353e4c70a207604215682b" TargetMode="External"/><Relationship Id="rId2" Type="http://schemas.openxmlformats.org/officeDocument/2006/relationships/hyperlink" Target="https://github.com/yankarto/Coursera_Capstone/blob/main/final_project_week5/Neighborhoods%20in%20Chennai%20to%20Open%20a%20Restaurant.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F876-BCB5-EF4B-9FC5-3CB9EA09F298}"/>
              </a:ext>
            </a:extLst>
          </p:cNvPr>
          <p:cNvSpPr>
            <a:spLocks noGrp="1"/>
          </p:cNvSpPr>
          <p:nvPr>
            <p:ph type="ctrTitle"/>
          </p:nvPr>
        </p:nvSpPr>
        <p:spPr>
          <a:xfrm>
            <a:off x="897276" y="613209"/>
            <a:ext cx="11370067" cy="2387600"/>
          </a:xfrm>
        </p:spPr>
        <p:txBody>
          <a:bodyPr>
            <a:normAutofit fontScale="90000"/>
          </a:bodyPr>
          <a:lstStyle/>
          <a:p>
            <a:r>
              <a:rPr lang="en-US" dirty="0"/>
              <a:t>Analyzing the Neighborhoods in </a:t>
            </a:r>
            <a:r>
              <a:rPr lang="en-US" dirty="0" smtClean="0"/>
              <a:t>Chennai  </a:t>
            </a:r>
            <a:r>
              <a:rPr lang="en-US" dirty="0"/>
              <a:t>for Starting a Restaurant</a:t>
            </a:r>
          </a:p>
        </p:txBody>
      </p:sp>
      <p:sp>
        <p:nvSpPr>
          <p:cNvPr id="3" name="Subtitle 2">
            <a:extLst>
              <a:ext uri="{FF2B5EF4-FFF2-40B4-BE49-F238E27FC236}">
                <a16:creationId xmlns:a16="http://schemas.microsoft.com/office/drawing/2014/main" id="{CD3D6A53-3F4C-0C46-81AB-B6D57A80E0B3}"/>
              </a:ext>
            </a:extLst>
          </p:cNvPr>
          <p:cNvSpPr>
            <a:spLocks noGrp="1"/>
          </p:cNvSpPr>
          <p:nvPr>
            <p:ph type="subTitle" idx="1"/>
          </p:nvPr>
        </p:nvSpPr>
        <p:spPr>
          <a:xfrm>
            <a:off x="2767173" y="4202883"/>
            <a:ext cx="9144000" cy="1655762"/>
          </a:xfrm>
        </p:spPr>
        <p:txBody>
          <a:bodyPr/>
          <a:lstStyle/>
          <a:p>
            <a:r>
              <a:rPr lang="en-US" sz="2800" b="1" dirty="0"/>
              <a:t>By: </a:t>
            </a:r>
            <a:r>
              <a:rPr lang="en-US" sz="2800" b="1" dirty="0" smtClean="0"/>
              <a:t>Karthikeyan Viswanathan</a:t>
            </a:r>
            <a:endParaRPr lang="en-US" sz="2800" b="1" dirty="0"/>
          </a:p>
          <a:p>
            <a:r>
              <a:rPr lang="en-US" sz="2800" b="1" dirty="0"/>
              <a:t>Date: </a:t>
            </a:r>
            <a:r>
              <a:rPr lang="en-US" sz="2800" b="1" dirty="0" smtClean="0"/>
              <a:t>February 02, 2021</a:t>
            </a:r>
          </a:p>
          <a:p>
            <a:endParaRPr lang="en-US" dirty="0"/>
          </a:p>
        </p:txBody>
      </p:sp>
    </p:spTree>
    <p:extLst>
      <p:ext uri="{BB962C8B-B14F-4D97-AF65-F5344CB8AC3E}">
        <p14:creationId xmlns:p14="http://schemas.microsoft.com/office/powerpoint/2010/main" val="216442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88FE-CD43-B646-AA80-6DBD27C5C58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9DC1A0F-B67B-2B45-9B7A-BEDE7B9CEE7B}"/>
              </a:ext>
            </a:extLst>
          </p:cNvPr>
          <p:cNvSpPr>
            <a:spLocks noGrp="1"/>
          </p:cNvSpPr>
          <p:nvPr>
            <p:ph idx="1"/>
          </p:nvPr>
        </p:nvSpPr>
        <p:spPr/>
        <p:txBody>
          <a:bodyPr/>
          <a:lstStyle/>
          <a:p>
            <a:r>
              <a:rPr lang="en-US" dirty="0"/>
              <a:t>Each neighborhood received a cluster label based on clustering by the </a:t>
            </a:r>
            <a:r>
              <a:rPr lang="en-US" dirty="0" err="1"/>
              <a:t>KMeans</a:t>
            </a:r>
            <a:r>
              <a:rPr lang="en-US" dirty="0"/>
              <a:t> algorithm</a:t>
            </a:r>
          </a:p>
          <a:p>
            <a:r>
              <a:rPr lang="en-US" dirty="0"/>
              <a:t>The Cluster Label column along with the Location, Latitude, and Longitude columns were added to the top 10 most common venues </a:t>
            </a:r>
            <a:r>
              <a:rPr lang="en-US" dirty="0" err="1"/>
              <a:t>dataframe</a:t>
            </a:r>
            <a:r>
              <a:rPr lang="en-US" dirty="0"/>
              <a:t> to provide the final results</a:t>
            </a:r>
          </a:p>
          <a:p>
            <a:r>
              <a:rPr lang="en-US" dirty="0"/>
              <a:t>This </a:t>
            </a:r>
            <a:r>
              <a:rPr lang="en-US" dirty="0" err="1"/>
              <a:t>dataframe</a:t>
            </a:r>
            <a:r>
              <a:rPr lang="en-US" dirty="0"/>
              <a:t> is shown on the next slide</a:t>
            </a:r>
          </a:p>
        </p:txBody>
      </p:sp>
      <p:sp>
        <p:nvSpPr>
          <p:cNvPr id="4" name="Slide Number Placeholder 3">
            <a:extLst>
              <a:ext uri="{FF2B5EF4-FFF2-40B4-BE49-F238E27FC236}">
                <a16:creationId xmlns:a16="http://schemas.microsoft.com/office/drawing/2014/main" id="{37CF7F4D-2EDA-AE4D-89B4-731A1B1A98BA}"/>
              </a:ext>
            </a:extLst>
          </p:cNvPr>
          <p:cNvSpPr>
            <a:spLocks noGrp="1"/>
          </p:cNvSpPr>
          <p:nvPr>
            <p:ph type="sldNum" sz="quarter" idx="12"/>
          </p:nvPr>
        </p:nvSpPr>
        <p:spPr/>
        <p:txBody>
          <a:bodyPr/>
          <a:lstStyle/>
          <a:p>
            <a:fld id="{CA090DF8-AF30-2C41-B480-C5C8796E225F}" type="slidenum">
              <a:rPr lang="en-US" smtClean="0"/>
              <a:t>9</a:t>
            </a:fld>
            <a:endParaRPr lang="en-US"/>
          </a:p>
        </p:txBody>
      </p:sp>
    </p:spTree>
    <p:extLst>
      <p:ext uri="{BB962C8B-B14F-4D97-AF65-F5344CB8AC3E}">
        <p14:creationId xmlns:p14="http://schemas.microsoft.com/office/powerpoint/2010/main" val="810098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1238491" y="1392083"/>
            <a:ext cx="10736905" cy="4499431"/>
          </a:xfrm>
          <a:prstGeom prst="rect">
            <a:avLst/>
          </a:prstGeom>
        </p:spPr>
      </p:pic>
      <p:sp>
        <p:nvSpPr>
          <p:cNvPr id="2" name="Title 1">
            <a:extLst>
              <a:ext uri="{FF2B5EF4-FFF2-40B4-BE49-F238E27FC236}">
                <a16:creationId xmlns:a16="http://schemas.microsoft.com/office/drawing/2014/main" id="{BC1EC47B-651E-994A-A3D7-FFBE0668A089}"/>
              </a:ext>
            </a:extLst>
          </p:cNvPr>
          <p:cNvSpPr>
            <a:spLocks noGrp="1"/>
          </p:cNvSpPr>
          <p:nvPr>
            <p:ph type="title"/>
          </p:nvPr>
        </p:nvSpPr>
        <p:spPr/>
        <p:txBody>
          <a:bodyPr/>
          <a:lstStyle/>
          <a:p>
            <a:r>
              <a:rPr lang="en-US" dirty="0"/>
              <a:t>Results Continued</a:t>
            </a:r>
          </a:p>
        </p:txBody>
      </p:sp>
      <p:sp>
        <p:nvSpPr>
          <p:cNvPr id="4" name="Slide Number Placeholder 3">
            <a:extLst>
              <a:ext uri="{FF2B5EF4-FFF2-40B4-BE49-F238E27FC236}">
                <a16:creationId xmlns:a16="http://schemas.microsoft.com/office/drawing/2014/main" id="{4FB04FC5-9CF3-484A-96A9-EB3755BA785B}"/>
              </a:ext>
            </a:extLst>
          </p:cNvPr>
          <p:cNvSpPr>
            <a:spLocks noGrp="1"/>
          </p:cNvSpPr>
          <p:nvPr>
            <p:ph type="sldNum" sz="quarter" idx="12"/>
          </p:nvPr>
        </p:nvSpPr>
        <p:spPr/>
        <p:txBody>
          <a:bodyPr/>
          <a:lstStyle/>
          <a:p>
            <a:fld id="{CA090DF8-AF30-2C41-B480-C5C8796E225F}" type="slidenum">
              <a:rPr lang="en-US" smtClean="0"/>
              <a:t>10</a:t>
            </a:fld>
            <a:endParaRPr lang="en-US"/>
          </a:p>
        </p:txBody>
      </p:sp>
      <p:sp>
        <p:nvSpPr>
          <p:cNvPr id="6" name="TextBox 5">
            <a:extLst>
              <a:ext uri="{FF2B5EF4-FFF2-40B4-BE49-F238E27FC236}">
                <a16:creationId xmlns:a16="http://schemas.microsoft.com/office/drawing/2014/main" id="{B6E3FC44-5075-2C4F-8AEE-B68856616344}"/>
              </a:ext>
            </a:extLst>
          </p:cNvPr>
          <p:cNvSpPr txBox="1"/>
          <p:nvPr/>
        </p:nvSpPr>
        <p:spPr>
          <a:xfrm>
            <a:off x="1238491" y="5891514"/>
            <a:ext cx="9398643" cy="369332"/>
          </a:xfrm>
          <a:prstGeom prst="rect">
            <a:avLst/>
          </a:prstGeom>
          <a:noFill/>
        </p:spPr>
        <p:txBody>
          <a:bodyPr wrap="square" rtlCol="0">
            <a:spAutoFit/>
          </a:bodyPr>
          <a:lstStyle/>
          <a:p>
            <a:pPr algn="ctr"/>
            <a:r>
              <a:rPr lang="en-US" dirty="0"/>
              <a:t>Figure 8: First 10 rows of </a:t>
            </a:r>
            <a:r>
              <a:rPr lang="en-IN" dirty="0"/>
              <a:t>clustering neighborhoods in </a:t>
            </a:r>
            <a:r>
              <a:rPr lang="en-IN" dirty="0" smtClean="0"/>
              <a:t>Chennai </a:t>
            </a:r>
            <a:r>
              <a:rPr lang="en-IN" dirty="0" err="1"/>
              <a:t>dataframe</a:t>
            </a:r>
            <a:endParaRPr lang="en-US" dirty="0"/>
          </a:p>
        </p:txBody>
      </p:sp>
    </p:spTree>
    <p:extLst>
      <p:ext uri="{BB962C8B-B14F-4D97-AF65-F5344CB8AC3E}">
        <p14:creationId xmlns:p14="http://schemas.microsoft.com/office/powerpoint/2010/main" val="4070389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838201" y="1905000"/>
            <a:ext cx="10666412" cy="4746858"/>
          </a:xfrm>
          <a:prstGeom prst="rect">
            <a:avLst/>
          </a:prstGeom>
        </p:spPr>
      </p:pic>
      <p:sp>
        <p:nvSpPr>
          <p:cNvPr id="2" name="Title 1">
            <a:extLst>
              <a:ext uri="{FF2B5EF4-FFF2-40B4-BE49-F238E27FC236}">
                <a16:creationId xmlns:a16="http://schemas.microsoft.com/office/drawing/2014/main" id="{E85912ED-085D-9F46-9839-A60500E6ADC9}"/>
              </a:ext>
            </a:extLst>
          </p:cNvPr>
          <p:cNvSpPr>
            <a:spLocks noGrp="1"/>
          </p:cNvSpPr>
          <p:nvPr>
            <p:ph type="title"/>
          </p:nvPr>
        </p:nvSpPr>
        <p:spPr/>
        <p:txBody>
          <a:bodyPr/>
          <a:lstStyle/>
          <a:p>
            <a:r>
              <a:rPr lang="en-US" dirty="0"/>
              <a:t>Results Continued – Cluster 1</a:t>
            </a:r>
          </a:p>
        </p:txBody>
      </p:sp>
      <p:sp>
        <p:nvSpPr>
          <p:cNvPr id="3" name="Content Placeholder 2">
            <a:extLst>
              <a:ext uri="{FF2B5EF4-FFF2-40B4-BE49-F238E27FC236}">
                <a16:creationId xmlns:a16="http://schemas.microsoft.com/office/drawing/2014/main" id="{1C08E46C-1C9D-BA41-A358-CDFB09D5BA2F}"/>
              </a:ext>
            </a:extLst>
          </p:cNvPr>
          <p:cNvSpPr>
            <a:spLocks noGrp="1"/>
          </p:cNvSpPr>
          <p:nvPr>
            <p:ph idx="1"/>
          </p:nvPr>
        </p:nvSpPr>
        <p:spPr>
          <a:xfrm>
            <a:off x="838200" y="1468262"/>
            <a:ext cx="10515600" cy="4351338"/>
          </a:xfrm>
        </p:spPr>
        <p:txBody>
          <a:bodyPr/>
          <a:lstStyle/>
          <a:p>
            <a:r>
              <a:rPr lang="en-US" dirty="0"/>
              <a:t>Analyzing each cluster individually</a:t>
            </a:r>
          </a:p>
          <a:p>
            <a:endParaRPr lang="en-US" dirty="0"/>
          </a:p>
        </p:txBody>
      </p:sp>
      <p:sp>
        <p:nvSpPr>
          <p:cNvPr id="14" name="Slide Number Placeholder 13">
            <a:extLst>
              <a:ext uri="{FF2B5EF4-FFF2-40B4-BE49-F238E27FC236}">
                <a16:creationId xmlns:a16="http://schemas.microsoft.com/office/drawing/2014/main" id="{BEC93CF8-2B31-8040-A26E-149E9AEAC657}"/>
              </a:ext>
            </a:extLst>
          </p:cNvPr>
          <p:cNvSpPr>
            <a:spLocks noGrp="1"/>
          </p:cNvSpPr>
          <p:nvPr>
            <p:ph type="sldNum" sz="quarter" idx="12"/>
          </p:nvPr>
        </p:nvSpPr>
        <p:spPr/>
        <p:txBody>
          <a:bodyPr/>
          <a:lstStyle/>
          <a:p>
            <a:fld id="{CA090DF8-AF30-2C41-B480-C5C8796E225F}" type="slidenum">
              <a:rPr lang="en-US" smtClean="0"/>
              <a:t>11</a:t>
            </a:fld>
            <a:endParaRPr lang="en-US"/>
          </a:p>
        </p:txBody>
      </p:sp>
      <p:sp>
        <p:nvSpPr>
          <p:cNvPr id="9" name="TextBox 8">
            <a:extLst>
              <a:ext uri="{FF2B5EF4-FFF2-40B4-BE49-F238E27FC236}">
                <a16:creationId xmlns:a16="http://schemas.microsoft.com/office/drawing/2014/main" id="{F4F7FA7F-4E48-4544-8CAE-385BB47B3835}"/>
              </a:ext>
            </a:extLst>
          </p:cNvPr>
          <p:cNvSpPr txBox="1"/>
          <p:nvPr/>
        </p:nvSpPr>
        <p:spPr>
          <a:xfrm>
            <a:off x="9539395" y="1501965"/>
            <a:ext cx="2910353" cy="369332"/>
          </a:xfrm>
          <a:prstGeom prst="rect">
            <a:avLst/>
          </a:prstGeom>
          <a:noFill/>
        </p:spPr>
        <p:txBody>
          <a:bodyPr wrap="square" rtlCol="0">
            <a:spAutoFit/>
          </a:bodyPr>
          <a:lstStyle/>
          <a:p>
            <a:r>
              <a:rPr lang="en-US" dirty="0"/>
              <a:t>Figure 9: Cluster 1</a:t>
            </a:r>
          </a:p>
        </p:txBody>
      </p:sp>
    </p:spTree>
    <p:extLst>
      <p:ext uri="{BB962C8B-B14F-4D97-AF65-F5344CB8AC3E}">
        <p14:creationId xmlns:p14="http://schemas.microsoft.com/office/powerpoint/2010/main" val="2705419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71659" y="1905000"/>
            <a:ext cx="11920341" cy="7531100"/>
          </a:xfrm>
          <a:prstGeom prst="rect">
            <a:avLst/>
          </a:prstGeom>
        </p:spPr>
      </p:pic>
      <p:sp>
        <p:nvSpPr>
          <p:cNvPr id="2" name="Title 1">
            <a:extLst>
              <a:ext uri="{FF2B5EF4-FFF2-40B4-BE49-F238E27FC236}">
                <a16:creationId xmlns:a16="http://schemas.microsoft.com/office/drawing/2014/main" id="{86862AC0-DEE5-9544-A2B2-C88B1E497629}"/>
              </a:ext>
            </a:extLst>
          </p:cNvPr>
          <p:cNvSpPr>
            <a:spLocks noGrp="1"/>
          </p:cNvSpPr>
          <p:nvPr>
            <p:ph type="title"/>
          </p:nvPr>
        </p:nvSpPr>
        <p:spPr/>
        <p:txBody>
          <a:bodyPr/>
          <a:lstStyle/>
          <a:p>
            <a:r>
              <a:rPr lang="en-US" dirty="0"/>
              <a:t>Results Continued – Cluster 2</a:t>
            </a:r>
          </a:p>
        </p:txBody>
      </p:sp>
      <p:sp>
        <p:nvSpPr>
          <p:cNvPr id="4" name="Slide Number Placeholder 3">
            <a:extLst>
              <a:ext uri="{FF2B5EF4-FFF2-40B4-BE49-F238E27FC236}">
                <a16:creationId xmlns:a16="http://schemas.microsoft.com/office/drawing/2014/main" id="{8937C328-3541-E143-92A4-50C8D2A49AD2}"/>
              </a:ext>
            </a:extLst>
          </p:cNvPr>
          <p:cNvSpPr>
            <a:spLocks noGrp="1"/>
          </p:cNvSpPr>
          <p:nvPr>
            <p:ph type="sldNum" sz="quarter" idx="12"/>
          </p:nvPr>
        </p:nvSpPr>
        <p:spPr/>
        <p:txBody>
          <a:bodyPr/>
          <a:lstStyle/>
          <a:p>
            <a:fld id="{CA090DF8-AF30-2C41-B480-C5C8796E225F}" type="slidenum">
              <a:rPr lang="en-US" smtClean="0"/>
              <a:t>12</a:t>
            </a:fld>
            <a:endParaRPr lang="en-US"/>
          </a:p>
        </p:txBody>
      </p:sp>
      <p:sp>
        <p:nvSpPr>
          <p:cNvPr id="9" name="TextBox 8">
            <a:extLst>
              <a:ext uri="{FF2B5EF4-FFF2-40B4-BE49-F238E27FC236}">
                <a16:creationId xmlns:a16="http://schemas.microsoft.com/office/drawing/2014/main" id="{9D019412-8E36-6241-A2E1-CB37DCD45499}"/>
              </a:ext>
            </a:extLst>
          </p:cNvPr>
          <p:cNvSpPr txBox="1"/>
          <p:nvPr/>
        </p:nvSpPr>
        <p:spPr>
          <a:xfrm>
            <a:off x="9699171" y="1226574"/>
            <a:ext cx="2752983" cy="369332"/>
          </a:xfrm>
          <a:prstGeom prst="rect">
            <a:avLst/>
          </a:prstGeom>
          <a:noFill/>
        </p:spPr>
        <p:txBody>
          <a:bodyPr wrap="square" rtlCol="0">
            <a:spAutoFit/>
          </a:bodyPr>
          <a:lstStyle/>
          <a:p>
            <a:r>
              <a:rPr lang="en-US" dirty="0"/>
              <a:t>Figure 10: Cluster 2</a:t>
            </a:r>
          </a:p>
        </p:txBody>
      </p:sp>
    </p:spTree>
    <p:extLst>
      <p:ext uri="{BB962C8B-B14F-4D97-AF65-F5344CB8AC3E}">
        <p14:creationId xmlns:p14="http://schemas.microsoft.com/office/powerpoint/2010/main" val="72480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E8B6-2302-C646-88D8-98242523FD4C}"/>
              </a:ext>
            </a:extLst>
          </p:cNvPr>
          <p:cNvSpPr>
            <a:spLocks noGrp="1"/>
          </p:cNvSpPr>
          <p:nvPr>
            <p:ph type="title"/>
          </p:nvPr>
        </p:nvSpPr>
        <p:spPr/>
        <p:txBody>
          <a:bodyPr/>
          <a:lstStyle/>
          <a:p>
            <a:r>
              <a:rPr lang="en-US" dirty="0"/>
              <a:t>Results Continued – Cluster </a:t>
            </a:r>
            <a:r>
              <a:rPr lang="en-US" dirty="0" smtClean="0"/>
              <a:t>3</a:t>
            </a:r>
            <a:endParaRPr lang="en-US" dirty="0"/>
          </a:p>
        </p:txBody>
      </p:sp>
      <p:sp>
        <p:nvSpPr>
          <p:cNvPr id="4" name="Slide Number Placeholder 3">
            <a:extLst>
              <a:ext uri="{FF2B5EF4-FFF2-40B4-BE49-F238E27FC236}">
                <a16:creationId xmlns:a16="http://schemas.microsoft.com/office/drawing/2014/main" id="{FF6096D6-F76D-E146-A84B-F11F0A66C459}"/>
              </a:ext>
            </a:extLst>
          </p:cNvPr>
          <p:cNvSpPr>
            <a:spLocks noGrp="1"/>
          </p:cNvSpPr>
          <p:nvPr>
            <p:ph type="sldNum" sz="quarter" idx="12"/>
          </p:nvPr>
        </p:nvSpPr>
        <p:spPr/>
        <p:txBody>
          <a:bodyPr/>
          <a:lstStyle/>
          <a:p>
            <a:fld id="{CA090DF8-AF30-2C41-B480-C5C8796E225F}" type="slidenum">
              <a:rPr lang="en-US" smtClean="0"/>
              <a:t>13</a:t>
            </a:fld>
            <a:endParaRPr lang="en-US"/>
          </a:p>
        </p:txBody>
      </p:sp>
      <p:sp>
        <p:nvSpPr>
          <p:cNvPr id="8" name="TextBox 7">
            <a:extLst>
              <a:ext uri="{FF2B5EF4-FFF2-40B4-BE49-F238E27FC236}">
                <a16:creationId xmlns:a16="http://schemas.microsoft.com/office/drawing/2014/main" id="{E07E75B0-7B03-DB4C-8CBD-7FDBA53441EF}"/>
              </a:ext>
            </a:extLst>
          </p:cNvPr>
          <p:cNvSpPr txBox="1"/>
          <p:nvPr/>
        </p:nvSpPr>
        <p:spPr>
          <a:xfrm>
            <a:off x="5087137" y="6488668"/>
            <a:ext cx="3142463" cy="369332"/>
          </a:xfrm>
          <a:prstGeom prst="rect">
            <a:avLst/>
          </a:prstGeom>
          <a:noFill/>
        </p:spPr>
        <p:txBody>
          <a:bodyPr wrap="square" rtlCol="0">
            <a:spAutoFit/>
          </a:bodyPr>
          <a:lstStyle/>
          <a:p>
            <a:r>
              <a:rPr lang="en-US" dirty="0"/>
              <a:t>Figure 11: Cluster 3</a:t>
            </a:r>
          </a:p>
        </p:txBody>
      </p:sp>
      <p:pic>
        <p:nvPicPr>
          <p:cNvPr id="11" name="Picture 10"/>
          <p:cNvPicPr/>
          <p:nvPr/>
        </p:nvPicPr>
        <p:blipFill>
          <a:blip r:embed="rId2"/>
          <a:stretch>
            <a:fillRect/>
          </a:stretch>
        </p:blipFill>
        <p:spPr>
          <a:xfrm>
            <a:off x="881743" y="1692727"/>
            <a:ext cx="10923814" cy="4495801"/>
          </a:xfrm>
          <a:prstGeom prst="rect">
            <a:avLst/>
          </a:prstGeom>
        </p:spPr>
      </p:pic>
    </p:spTree>
    <p:extLst>
      <p:ext uri="{BB962C8B-B14F-4D97-AF65-F5344CB8AC3E}">
        <p14:creationId xmlns:p14="http://schemas.microsoft.com/office/powerpoint/2010/main" val="1107191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Continued – </a:t>
            </a:r>
            <a:r>
              <a:rPr lang="en-US" dirty="0" smtClean="0"/>
              <a:t>Cluster 4</a:t>
            </a:r>
            <a:endParaRPr lang="en-US" dirty="0"/>
          </a:p>
        </p:txBody>
      </p:sp>
      <p:sp>
        <p:nvSpPr>
          <p:cNvPr id="4" name="Slide Number Placeholder 3"/>
          <p:cNvSpPr>
            <a:spLocks noGrp="1"/>
          </p:cNvSpPr>
          <p:nvPr>
            <p:ph type="sldNum" sz="quarter" idx="12"/>
          </p:nvPr>
        </p:nvSpPr>
        <p:spPr/>
        <p:txBody>
          <a:bodyPr/>
          <a:lstStyle/>
          <a:p>
            <a:fld id="{CA090DF8-AF30-2C41-B480-C5C8796E225F}" type="slidenum">
              <a:rPr lang="en-US" smtClean="0"/>
              <a:t>14</a:t>
            </a:fld>
            <a:endParaRPr lang="en-US"/>
          </a:p>
        </p:txBody>
      </p:sp>
      <p:sp>
        <p:nvSpPr>
          <p:cNvPr id="5" name="TextBox 4">
            <a:extLst>
              <a:ext uri="{FF2B5EF4-FFF2-40B4-BE49-F238E27FC236}">
                <a16:creationId xmlns:a16="http://schemas.microsoft.com/office/drawing/2014/main" id="{3C75EBBC-5C01-3B45-8037-CC5B4EDECBA4}"/>
              </a:ext>
            </a:extLst>
          </p:cNvPr>
          <p:cNvSpPr txBox="1"/>
          <p:nvPr/>
        </p:nvSpPr>
        <p:spPr>
          <a:xfrm>
            <a:off x="5021999" y="5786148"/>
            <a:ext cx="2839243" cy="369332"/>
          </a:xfrm>
          <a:prstGeom prst="rect">
            <a:avLst/>
          </a:prstGeom>
          <a:noFill/>
        </p:spPr>
        <p:txBody>
          <a:bodyPr wrap="square" rtlCol="0">
            <a:spAutoFit/>
          </a:bodyPr>
          <a:lstStyle/>
          <a:p>
            <a:r>
              <a:rPr lang="en-US" dirty="0"/>
              <a:t>Figure 12: Cluster 4</a:t>
            </a:r>
          </a:p>
        </p:txBody>
      </p:sp>
      <p:pic>
        <p:nvPicPr>
          <p:cNvPr id="6" name="Picture 5"/>
          <p:cNvPicPr/>
          <p:nvPr/>
        </p:nvPicPr>
        <p:blipFill>
          <a:blip r:embed="rId2"/>
          <a:stretch>
            <a:fillRect/>
          </a:stretch>
        </p:blipFill>
        <p:spPr>
          <a:xfrm>
            <a:off x="1943100" y="1720334"/>
            <a:ext cx="8997042" cy="3688896"/>
          </a:xfrm>
          <a:prstGeom prst="rect">
            <a:avLst/>
          </a:prstGeom>
        </p:spPr>
      </p:pic>
    </p:spTree>
    <p:extLst>
      <p:ext uri="{BB962C8B-B14F-4D97-AF65-F5344CB8AC3E}">
        <p14:creationId xmlns:p14="http://schemas.microsoft.com/office/powerpoint/2010/main" val="3552502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AAD7-5EA7-6D41-8C20-9FC452CB6B0E}"/>
              </a:ext>
            </a:extLst>
          </p:cNvPr>
          <p:cNvSpPr>
            <a:spLocks noGrp="1"/>
          </p:cNvSpPr>
          <p:nvPr>
            <p:ph type="title"/>
          </p:nvPr>
        </p:nvSpPr>
        <p:spPr/>
        <p:txBody>
          <a:bodyPr/>
          <a:lstStyle/>
          <a:p>
            <a:r>
              <a:rPr lang="en-US" dirty="0"/>
              <a:t>Results Continued</a:t>
            </a:r>
          </a:p>
        </p:txBody>
      </p:sp>
      <p:sp>
        <p:nvSpPr>
          <p:cNvPr id="3" name="Content Placeholder 2">
            <a:extLst>
              <a:ext uri="{FF2B5EF4-FFF2-40B4-BE49-F238E27FC236}">
                <a16:creationId xmlns:a16="http://schemas.microsoft.com/office/drawing/2014/main" id="{4F1912C1-E200-3B44-92BA-E845298A033B}"/>
              </a:ext>
            </a:extLst>
          </p:cNvPr>
          <p:cNvSpPr>
            <a:spLocks noGrp="1"/>
          </p:cNvSpPr>
          <p:nvPr>
            <p:ph idx="1"/>
          </p:nvPr>
        </p:nvSpPr>
        <p:spPr>
          <a:xfrm>
            <a:off x="838199" y="1629517"/>
            <a:ext cx="10515600" cy="4351338"/>
          </a:xfrm>
        </p:spPr>
        <p:txBody>
          <a:bodyPr>
            <a:normAutofit/>
          </a:bodyPr>
          <a:lstStyle/>
          <a:p>
            <a:r>
              <a:rPr lang="en-US" sz="2000" dirty="0"/>
              <a:t>Visualization of neighborhood clusters was done using Folium in python</a:t>
            </a:r>
          </a:p>
          <a:p>
            <a:r>
              <a:rPr lang="en-US" sz="2000" dirty="0"/>
              <a:t>Different clusters correspond to different colors</a:t>
            </a:r>
          </a:p>
        </p:txBody>
      </p:sp>
      <p:sp>
        <p:nvSpPr>
          <p:cNvPr id="6" name="Slide Number Placeholder 5">
            <a:extLst>
              <a:ext uri="{FF2B5EF4-FFF2-40B4-BE49-F238E27FC236}">
                <a16:creationId xmlns:a16="http://schemas.microsoft.com/office/drawing/2014/main" id="{5C760AD1-42FD-D44B-814F-3B93B48A2ACD}"/>
              </a:ext>
            </a:extLst>
          </p:cNvPr>
          <p:cNvSpPr>
            <a:spLocks noGrp="1"/>
          </p:cNvSpPr>
          <p:nvPr>
            <p:ph type="sldNum" sz="quarter" idx="12"/>
          </p:nvPr>
        </p:nvSpPr>
        <p:spPr/>
        <p:txBody>
          <a:bodyPr/>
          <a:lstStyle/>
          <a:p>
            <a:fld id="{CA090DF8-AF30-2C41-B480-C5C8796E225F}" type="slidenum">
              <a:rPr lang="en-US" smtClean="0"/>
              <a:t>15</a:t>
            </a:fld>
            <a:endParaRPr lang="en-US"/>
          </a:p>
        </p:txBody>
      </p:sp>
      <p:sp>
        <p:nvSpPr>
          <p:cNvPr id="5" name="TextBox 4">
            <a:extLst>
              <a:ext uri="{FF2B5EF4-FFF2-40B4-BE49-F238E27FC236}">
                <a16:creationId xmlns:a16="http://schemas.microsoft.com/office/drawing/2014/main" id="{9B9046EA-F5E0-0648-AB5D-3A2DBE347515}"/>
              </a:ext>
            </a:extLst>
          </p:cNvPr>
          <p:cNvSpPr txBox="1"/>
          <p:nvPr/>
        </p:nvSpPr>
        <p:spPr>
          <a:xfrm>
            <a:off x="2298917" y="6450438"/>
            <a:ext cx="7594164" cy="369332"/>
          </a:xfrm>
          <a:prstGeom prst="rect">
            <a:avLst/>
          </a:prstGeom>
          <a:noFill/>
        </p:spPr>
        <p:txBody>
          <a:bodyPr wrap="square" rtlCol="0">
            <a:spAutoFit/>
          </a:bodyPr>
          <a:lstStyle/>
          <a:p>
            <a:pPr algn="ctr"/>
            <a:r>
              <a:rPr lang="en-IN" dirty="0"/>
              <a:t>Figure 14: Visualizing the clustering of neighborhoods in </a:t>
            </a:r>
            <a:r>
              <a:rPr lang="en-IN" dirty="0" smtClean="0"/>
              <a:t>Chennai</a:t>
            </a:r>
            <a:r>
              <a:rPr lang="en-IN" dirty="0" smtClean="0">
                <a:effectLst/>
              </a:rPr>
              <a:t> </a:t>
            </a:r>
            <a:endParaRPr lang="en-US" dirty="0"/>
          </a:p>
        </p:txBody>
      </p:sp>
      <p:pic>
        <p:nvPicPr>
          <p:cNvPr id="7" name="Picture 6"/>
          <p:cNvPicPr/>
          <p:nvPr/>
        </p:nvPicPr>
        <p:blipFill>
          <a:blip r:embed="rId2"/>
          <a:stretch>
            <a:fillRect/>
          </a:stretch>
        </p:blipFill>
        <p:spPr>
          <a:xfrm>
            <a:off x="2298917" y="2545505"/>
            <a:ext cx="8135040" cy="3911960"/>
          </a:xfrm>
          <a:prstGeom prst="rect">
            <a:avLst/>
          </a:prstGeom>
        </p:spPr>
      </p:pic>
    </p:spTree>
    <p:extLst>
      <p:ext uri="{BB962C8B-B14F-4D97-AF65-F5344CB8AC3E}">
        <p14:creationId xmlns:p14="http://schemas.microsoft.com/office/powerpoint/2010/main" val="2305831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9881-6135-D045-BA32-75D61740BBD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509C45C-647D-E149-8F01-3FB00BBD08C5}"/>
              </a:ext>
            </a:extLst>
          </p:cNvPr>
          <p:cNvSpPr>
            <a:spLocks noGrp="1"/>
          </p:cNvSpPr>
          <p:nvPr>
            <p:ph idx="1"/>
          </p:nvPr>
        </p:nvSpPr>
        <p:spPr>
          <a:xfrm>
            <a:off x="838200" y="1690688"/>
            <a:ext cx="10515600" cy="4351338"/>
          </a:xfrm>
        </p:spPr>
        <p:txBody>
          <a:bodyPr>
            <a:normAutofit/>
          </a:bodyPr>
          <a:lstStyle/>
          <a:p>
            <a:r>
              <a:rPr lang="en-IN" dirty="0"/>
              <a:t>By </a:t>
            </a:r>
            <a:r>
              <a:rPr lang="en-IN" dirty="0" smtClean="0"/>
              <a:t>analysing </a:t>
            </a:r>
            <a:r>
              <a:rPr lang="en-IN" dirty="0"/>
              <a:t>the five clusters obtained we can see that some of the clusters are more suited for restaurants and hotels, whereas, other clusters are less suited</a:t>
            </a:r>
            <a:r>
              <a:rPr lang="en-IN" dirty="0" smtClean="0"/>
              <a:t>.</a:t>
            </a:r>
          </a:p>
          <a:p>
            <a:r>
              <a:rPr lang="en-IN" dirty="0" smtClean="0"/>
              <a:t> </a:t>
            </a:r>
            <a:r>
              <a:rPr lang="en-IN" dirty="0"/>
              <a:t>Neighborhoods in clusters 3, 4 contain a small percentage of restaurants, hotels, cafe and pubs in their top 10 common venues. These clusters contain a higher degree of other venues like train station, bus station, fish market, gym, performing arts venue and smoke shop, to name a few. </a:t>
            </a:r>
            <a:endParaRPr lang="en-IN" dirty="0" smtClean="0"/>
          </a:p>
          <a:p>
            <a:r>
              <a:rPr lang="en-IN" dirty="0" smtClean="0"/>
              <a:t>Thus</a:t>
            </a:r>
            <a:r>
              <a:rPr lang="en-IN" dirty="0"/>
              <a:t>, they are not well suited for opening a new restaurant. On the other hand, neighborhoods in clusters 1 and 2 contain a much higher degree of restaurants, hotels, multiplex, cafes, bars and other food joints</a:t>
            </a:r>
            <a:r>
              <a:rPr lang="en-IN" dirty="0" smtClean="0"/>
              <a:t>.</a:t>
            </a:r>
          </a:p>
          <a:p>
            <a:r>
              <a:rPr lang="en-IN" dirty="0" smtClean="0"/>
              <a:t> </a:t>
            </a:r>
            <a:r>
              <a:rPr lang="en-IN" dirty="0"/>
              <a:t>Thus, the neighborhoods in these clusters would be well suited for opening a new restaurant.</a:t>
            </a:r>
            <a:endParaRPr lang="en-US" dirty="0"/>
          </a:p>
        </p:txBody>
      </p:sp>
      <p:sp>
        <p:nvSpPr>
          <p:cNvPr id="6" name="Slide Number Placeholder 5">
            <a:extLst>
              <a:ext uri="{FF2B5EF4-FFF2-40B4-BE49-F238E27FC236}">
                <a16:creationId xmlns:a16="http://schemas.microsoft.com/office/drawing/2014/main" id="{4D252C27-0C1C-C042-8D94-BA3BF088B983}"/>
              </a:ext>
            </a:extLst>
          </p:cNvPr>
          <p:cNvSpPr>
            <a:spLocks noGrp="1"/>
          </p:cNvSpPr>
          <p:nvPr>
            <p:ph type="sldNum" sz="quarter" idx="12"/>
          </p:nvPr>
        </p:nvSpPr>
        <p:spPr/>
        <p:txBody>
          <a:bodyPr/>
          <a:lstStyle/>
          <a:p>
            <a:fld id="{CA090DF8-AF30-2C41-B480-C5C8796E225F}" type="slidenum">
              <a:rPr lang="en-US" smtClean="0"/>
              <a:t>16</a:t>
            </a:fld>
            <a:endParaRPr lang="en-US"/>
          </a:p>
        </p:txBody>
      </p:sp>
    </p:spTree>
    <p:extLst>
      <p:ext uri="{BB962C8B-B14F-4D97-AF65-F5344CB8AC3E}">
        <p14:creationId xmlns:p14="http://schemas.microsoft.com/office/powerpoint/2010/main" val="3827089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1901549" y="1876170"/>
            <a:ext cx="8369122" cy="4143245"/>
          </a:xfrm>
          <a:prstGeom prst="rect">
            <a:avLst/>
          </a:prstGeom>
        </p:spPr>
      </p:pic>
      <p:sp>
        <p:nvSpPr>
          <p:cNvPr id="2" name="Title 1">
            <a:extLst>
              <a:ext uri="{FF2B5EF4-FFF2-40B4-BE49-F238E27FC236}">
                <a16:creationId xmlns:a16="http://schemas.microsoft.com/office/drawing/2014/main" id="{D66CD8E5-02AE-E644-8099-5AF264F13A17}"/>
              </a:ext>
            </a:extLst>
          </p:cNvPr>
          <p:cNvSpPr>
            <a:spLocks noGrp="1"/>
          </p:cNvSpPr>
          <p:nvPr>
            <p:ph type="title"/>
          </p:nvPr>
        </p:nvSpPr>
        <p:spPr/>
        <p:txBody>
          <a:bodyPr/>
          <a:lstStyle/>
          <a:p>
            <a:r>
              <a:rPr lang="en-US" dirty="0"/>
              <a:t>Discussion Continued</a:t>
            </a:r>
          </a:p>
        </p:txBody>
      </p:sp>
      <p:sp>
        <p:nvSpPr>
          <p:cNvPr id="3" name="Content Placeholder 2">
            <a:extLst>
              <a:ext uri="{FF2B5EF4-FFF2-40B4-BE49-F238E27FC236}">
                <a16:creationId xmlns:a16="http://schemas.microsoft.com/office/drawing/2014/main" id="{B9A8906E-9E8B-CE47-9811-9A70C55F3151}"/>
              </a:ext>
            </a:extLst>
          </p:cNvPr>
          <p:cNvSpPr>
            <a:spLocks noGrp="1"/>
          </p:cNvSpPr>
          <p:nvPr>
            <p:ph idx="1"/>
          </p:nvPr>
        </p:nvSpPr>
        <p:spPr>
          <a:xfrm>
            <a:off x="838200" y="1469259"/>
            <a:ext cx="10515600" cy="4351338"/>
          </a:xfrm>
        </p:spPr>
        <p:txBody>
          <a:bodyPr/>
          <a:lstStyle/>
          <a:p>
            <a:r>
              <a:rPr lang="en-US" dirty="0"/>
              <a:t>Plotting final results using Folium library in python</a:t>
            </a:r>
          </a:p>
          <a:p>
            <a:endParaRPr lang="en-US" dirty="0"/>
          </a:p>
        </p:txBody>
      </p:sp>
      <p:sp>
        <p:nvSpPr>
          <p:cNvPr id="4" name="Slide Number Placeholder 3">
            <a:extLst>
              <a:ext uri="{FF2B5EF4-FFF2-40B4-BE49-F238E27FC236}">
                <a16:creationId xmlns:a16="http://schemas.microsoft.com/office/drawing/2014/main" id="{FC1C08FF-AC1F-8A45-92E3-472C41A10259}"/>
              </a:ext>
            </a:extLst>
          </p:cNvPr>
          <p:cNvSpPr>
            <a:spLocks noGrp="1"/>
          </p:cNvSpPr>
          <p:nvPr>
            <p:ph type="sldNum" sz="quarter" idx="12"/>
          </p:nvPr>
        </p:nvSpPr>
        <p:spPr/>
        <p:txBody>
          <a:bodyPr/>
          <a:lstStyle/>
          <a:p>
            <a:fld id="{CA090DF8-AF30-2C41-B480-C5C8796E225F}" type="slidenum">
              <a:rPr lang="en-US" smtClean="0"/>
              <a:t>17</a:t>
            </a:fld>
            <a:endParaRPr lang="en-US"/>
          </a:p>
        </p:txBody>
      </p:sp>
      <p:sp>
        <p:nvSpPr>
          <p:cNvPr id="6" name="TextBox 5">
            <a:extLst>
              <a:ext uri="{FF2B5EF4-FFF2-40B4-BE49-F238E27FC236}">
                <a16:creationId xmlns:a16="http://schemas.microsoft.com/office/drawing/2014/main" id="{50F11711-A6AE-0C43-8E97-F82D8D0E0C2F}"/>
              </a:ext>
            </a:extLst>
          </p:cNvPr>
          <p:cNvSpPr txBox="1"/>
          <p:nvPr/>
        </p:nvSpPr>
        <p:spPr>
          <a:xfrm>
            <a:off x="1045029" y="6019415"/>
            <a:ext cx="9551662" cy="646331"/>
          </a:xfrm>
          <a:prstGeom prst="rect">
            <a:avLst/>
          </a:prstGeom>
          <a:noFill/>
        </p:spPr>
        <p:txBody>
          <a:bodyPr wrap="square" rtlCol="0">
            <a:spAutoFit/>
          </a:bodyPr>
          <a:lstStyle/>
          <a:p>
            <a:pPr algn="ctr"/>
            <a:r>
              <a:rPr lang="en-US" dirty="0"/>
              <a:t>Figure 15: </a:t>
            </a:r>
            <a:r>
              <a:rPr lang="en-IN" dirty="0"/>
              <a:t>Neighborhoods in </a:t>
            </a:r>
            <a:r>
              <a:rPr lang="en-IN" dirty="0" smtClean="0"/>
              <a:t>Chennai </a:t>
            </a:r>
            <a:r>
              <a:rPr lang="en-IN" dirty="0"/>
              <a:t>that are most suited for starting a new restaurant (Cluster 1)</a:t>
            </a:r>
            <a:endParaRPr lang="en-US" dirty="0"/>
          </a:p>
        </p:txBody>
      </p:sp>
    </p:spTree>
    <p:extLst>
      <p:ext uri="{BB962C8B-B14F-4D97-AF65-F5344CB8AC3E}">
        <p14:creationId xmlns:p14="http://schemas.microsoft.com/office/powerpoint/2010/main" val="443608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836" y="329899"/>
            <a:ext cx="10880421" cy="1280890"/>
          </a:xfrm>
        </p:spPr>
        <p:txBody>
          <a:bodyPr/>
          <a:lstStyle/>
          <a:p>
            <a:r>
              <a:rPr lang="en-GB" dirty="0" smtClean="0"/>
              <a:t>All </a:t>
            </a:r>
            <a:r>
              <a:rPr lang="en-GB" dirty="0"/>
              <a:t>these places first choice of shop is Indian Restaurant .</a:t>
            </a:r>
            <a:endParaRPr lang="en-US" dirty="0"/>
          </a:p>
        </p:txBody>
      </p:sp>
      <p:sp>
        <p:nvSpPr>
          <p:cNvPr id="4" name="Slide Number Placeholder 3"/>
          <p:cNvSpPr>
            <a:spLocks noGrp="1"/>
          </p:cNvSpPr>
          <p:nvPr>
            <p:ph type="sldNum" sz="quarter" idx="12"/>
          </p:nvPr>
        </p:nvSpPr>
        <p:spPr/>
        <p:txBody>
          <a:bodyPr/>
          <a:lstStyle/>
          <a:p>
            <a:fld id="{CA090DF8-AF30-2C41-B480-C5C8796E225F}" type="slidenum">
              <a:rPr lang="en-US" smtClean="0"/>
              <a:t>18</a:t>
            </a:fld>
            <a:endParaRPr lang="en-US"/>
          </a:p>
        </p:txBody>
      </p:sp>
      <p:sp>
        <p:nvSpPr>
          <p:cNvPr id="5" name="Content Placeholder 4"/>
          <p:cNvSpPr>
            <a:spLocks noGrp="1"/>
          </p:cNvSpPr>
          <p:nvPr>
            <p:ph idx="1"/>
          </p:nvPr>
        </p:nvSpPr>
        <p:spPr>
          <a:xfrm>
            <a:off x="1311579" y="1610789"/>
            <a:ext cx="10200064" cy="6145282"/>
          </a:xfrm>
        </p:spPr>
        <p:txBody>
          <a:bodyPr>
            <a:normAutofit fontScale="85000" lnSpcReduction="20000"/>
          </a:bodyPr>
          <a:lstStyle/>
          <a:p>
            <a:pPr lvl="0"/>
            <a:r>
              <a:rPr lang="en-GB" sz="2300" dirty="0"/>
              <a:t>Broadway</a:t>
            </a:r>
            <a:endParaRPr lang="en-US" sz="2300" dirty="0"/>
          </a:p>
          <a:p>
            <a:pPr lvl="0"/>
            <a:r>
              <a:rPr lang="en-GB" sz="2300" dirty="0" err="1"/>
              <a:t>Kadaperi</a:t>
            </a:r>
            <a:endParaRPr lang="en-US" sz="2300" dirty="0"/>
          </a:p>
          <a:p>
            <a:pPr lvl="0"/>
            <a:r>
              <a:rPr lang="en-GB" sz="2300" dirty="0" err="1"/>
              <a:t>Kosapet</a:t>
            </a:r>
            <a:endParaRPr lang="en-US" sz="2300" dirty="0"/>
          </a:p>
          <a:p>
            <a:pPr lvl="0"/>
            <a:r>
              <a:rPr lang="en-GB" sz="2300" dirty="0" err="1"/>
              <a:t>Madipakkam</a:t>
            </a:r>
            <a:endParaRPr lang="en-US" sz="2300" dirty="0"/>
          </a:p>
          <a:p>
            <a:pPr lvl="0"/>
            <a:r>
              <a:rPr lang="en-GB" sz="2300" dirty="0" err="1"/>
              <a:t>manapakkam</a:t>
            </a:r>
            <a:endParaRPr lang="en-US" sz="2300" dirty="0"/>
          </a:p>
          <a:p>
            <a:pPr lvl="0"/>
            <a:r>
              <a:rPr lang="en-GB" sz="2300" dirty="0" err="1"/>
              <a:t>Manjambakkam</a:t>
            </a:r>
            <a:endParaRPr lang="en-US" sz="2300" dirty="0"/>
          </a:p>
          <a:p>
            <a:pPr lvl="0"/>
            <a:r>
              <a:rPr lang="en-GB" sz="2300" dirty="0" err="1"/>
              <a:t>Medavakkam</a:t>
            </a:r>
            <a:endParaRPr lang="en-US" sz="2300" dirty="0"/>
          </a:p>
          <a:p>
            <a:pPr lvl="0"/>
            <a:r>
              <a:rPr lang="en-GB" sz="2300" dirty="0"/>
              <a:t>Parry's Corner</a:t>
            </a:r>
            <a:endParaRPr lang="en-US" sz="2300" dirty="0"/>
          </a:p>
          <a:p>
            <a:pPr lvl="0"/>
            <a:r>
              <a:rPr lang="en-GB" sz="2300" dirty="0" err="1"/>
              <a:t>Sowcarpet</a:t>
            </a:r>
            <a:endParaRPr lang="en-US" sz="2300" dirty="0"/>
          </a:p>
          <a:p>
            <a:pPr lvl="0"/>
            <a:r>
              <a:rPr lang="en-GB" sz="2300" dirty="0" err="1"/>
              <a:t>Kancheepuram</a:t>
            </a:r>
            <a:endParaRPr lang="en-US" sz="2300" dirty="0"/>
          </a:p>
          <a:p>
            <a:pPr lvl="0"/>
            <a:r>
              <a:rPr lang="en-GB" sz="2300" dirty="0"/>
              <a:t>Chengalpattu</a:t>
            </a:r>
            <a:endParaRPr lang="en-US" sz="2300" dirty="0"/>
          </a:p>
          <a:p>
            <a:pPr lvl="0"/>
            <a:r>
              <a:rPr lang="en-GB" sz="2300" dirty="0" err="1"/>
              <a:t>Tiruvallur</a:t>
            </a:r>
            <a:endParaRPr lang="en-US" sz="2300" dirty="0"/>
          </a:p>
          <a:p>
            <a:pPr lvl="0"/>
            <a:r>
              <a:rPr lang="en-GB" sz="2300" dirty="0" err="1"/>
              <a:t>Karapakkam</a:t>
            </a:r>
            <a:endParaRPr lang="en-US" sz="2300" dirty="0"/>
          </a:p>
          <a:p>
            <a:pPr lvl="0"/>
            <a:r>
              <a:rPr lang="en-GB" sz="2300" dirty="0" err="1"/>
              <a:t>Muthukadu</a:t>
            </a:r>
            <a:endParaRPr lang="en-US" sz="2300" dirty="0"/>
          </a:p>
          <a:p>
            <a:endParaRPr lang="en-US" sz="2300" dirty="0"/>
          </a:p>
          <a:p>
            <a:pPr marL="0" indent="0">
              <a:buNone/>
            </a:pPr>
            <a:r>
              <a:rPr lang="en-GB" dirty="0"/>
              <a:t>	</a:t>
            </a:r>
            <a:endParaRPr lang="en-US" dirty="0"/>
          </a:p>
          <a:p>
            <a:endParaRPr lang="en-US" dirty="0"/>
          </a:p>
        </p:txBody>
      </p:sp>
    </p:spTree>
    <p:extLst>
      <p:ext uri="{BB962C8B-B14F-4D97-AF65-F5344CB8AC3E}">
        <p14:creationId xmlns:p14="http://schemas.microsoft.com/office/powerpoint/2010/main" val="2539305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dia chennai flat landmarks Royalty Free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6625" t="3127" r="7515" b="23303"/>
          <a:stretch/>
        </p:blipFill>
        <p:spPr bwMode="auto">
          <a:xfrm>
            <a:off x="7423642" y="380145"/>
            <a:ext cx="4768358" cy="54658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E41507-1BAE-684B-B872-F4AAD4CA42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F972DB-EDF0-2346-8013-1E1DC5E0462B}"/>
              </a:ext>
            </a:extLst>
          </p:cNvPr>
          <p:cNvSpPr>
            <a:spLocks noGrp="1"/>
          </p:cNvSpPr>
          <p:nvPr>
            <p:ph idx="1"/>
          </p:nvPr>
        </p:nvSpPr>
        <p:spPr>
          <a:xfrm>
            <a:off x="838200" y="1311797"/>
            <a:ext cx="7052353" cy="4726466"/>
          </a:xfrm>
        </p:spPr>
        <p:txBody>
          <a:bodyPr>
            <a:noAutofit/>
          </a:bodyPr>
          <a:lstStyle/>
          <a:p>
            <a:r>
              <a:rPr lang="en-IN" sz="2400" dirty="0" smtClean="0"/>
              <a:t>Chennai </a:t>
            </a:r>
            <a:r>
              <a:rPr lang="en-IN" sz="2400" dirty="0"/>
              <a:t>is the </a:t>
            </a:r>
            <a:r>
              <a:rPr lang="en-IN" sz="2400" dirty="0" smtClean="0"/>
              <a:t>Health </a:t>
            </a:r>
            <a:r>
              <a:rPr lang="en-IN" sz="2400" dirty="0"/>
              <a:t>capital of India and </a:t>
            </a:r>
            <a:r>
              <a:rPr lang="en-US" sz="2400" dirty="0"/>
              <a:t>36th-largest urban area by population in the </a:t>
            </a:r>
            <a:r>
              <a:rPr lang="en-US" sz="2400" dirty="0" smtClean="0"/>
              <a:t>world.</a:t>
            </a:r>
            <a:endParaRPr lang="en-IN" sz="2400" dirty="0" smtClean="0"/>
          </a:p>
          <a:p>
            <a:r>
              <a:rPr lang="en-US" sz="2400" dirty="0"/>
              <a:t>Chennai is among the most-visited Indian cities by foreign tourists. It was ranked the 43rd-most visited city in the world for the year </a:t>
            </a:r>
            <a:r>
              <a:rPr lang="en-US" sz="2400" dirty="0" smtClean="0"/>
              <a:t>2015.</a:t>
            </a:r>
          </a:p>
          <a:p>
            <a:r>
              <a:rPr lang="en-US" sz="2400" dirty="0" smtClean="0"/>
              <a:t>Business owners and entrepreneurs might be looking to start a new restaurant in Chennai.</a:t>
            </a:r>
          </a:p>
          <a:p>
            <a:r>
              <a:rPr lang="en-US" sz="2400" dirty="0" smtClean="0"/>
              <a:t>The task is to identify neighborhoods that have the potential of being good locations for starting a new restaurant.</a:t>
            </a:r>
            <a:endParaRPr lang="en-US" sz="2400" dirty="0"/>
          </a:p>
        </p:txBody>
      </p:sp>
      <p:sp>
        <p:nvSpPr>
          <p:cNvPr id="4" name="Slide Number Placeholder 3">
            <a:extLst>
              <a:ext uri="{FF2B5EF4-FFF2-40B4-BE49-F238E27FC236}">
                <a16:creationId xmlns:a16="http://schemas.microsoft.com/office/drawing/2014/main" id="{274A281D-55E3-784D-86AE-4564547CC082}"/>
              </a:ext>
            </a:extLst>
          </p:cNvPr>
          <p:cNvSpPr>
            <a:spLocks noGrp="1"/>
          </p:cNvSpPr>
          <p:nvPr>
            <p:ph type="sldNum" sz="quarter" idx="12"/>
          </p:nvPr>
        </p:nvSpPr>
        <p:spPr/>
        <p:txBody>
          <a:bodyPr/>
          <a:lstStyle/>
          <a:p>
            <a:fld id="{CA090DF8-AF30-2C41-B480-C5C8796E225F}" type="slidenum">
              <a:rPr lang="en-US" smtClean="0"/>
              <a:t>1</a:t>
            </a:fld>
            <a:endParaRPr lang="en-US"/>
          </a:p>
        </p:txBody>
      </p:sp>
      <p:sp>
        <p:nvSpPr>
          <p:cNvPr id="6" name="TextBox 5">
            <a:extLst>
              <a:ext uri="{FF2B5EF4-FFF2-40B4-BE49-F238E27FC236}">
                <a16:creationId xmlns:a16="http://schemas.microsoft.com/office/drawing/2014/main" id="{ED47934A-FA7F-DA4D-BEA3-9F6B5E5A79D0}"/>
              </a:ext>
            </a:extLst>
          </p:cNvPr>
          <p:cNvSpPr txBox="1"/>
          <p:nvPr/>
        </p:nvSpPr>
        <p:spPr>
          <a:xfrm>
            <a:off x="8116584" y="6038263"/>
            <a:ext cx="4075416" cy="646331"/>
          </a:xfrm>
          <a:prstGeom prst="rect">
            <a:avLst/>
          </a:prstGeom>
          <a:noFill/>
        </p:spPr>
        <p:txBody>
          <a:bodyPr wrap="square" rtlCol="0">
            <a:spAutoFit/>
          </a:bodyPr>
          <a:lstStyle/>
          <a:p>
            <a:r>
              <a:rPr lang="en-US" dirty="0"/>
              <a:t>Figure 1: </a:t>
            </a:r>
            <a:r>
              <a:rPr lang="en-US" dirty="0" smtClean="0"/>
              <a:t>Chennai heritage site graphical  view</a:t>
            </a:r>
            <a:endParaRPr lang="en-US" dirty="0"/>
          </a:p>
        </p:txBody>
      </p:sp>
    </p:spTree>
    <p:extLst>
      <p:ext uri="{BB962C8B-B14F-4D97-AF65-F5344CB8AC3E}">
        <p14:creationId xmlns:p14="http://schemas.microsoft.com/office/powerpoint/2010/main" val="424465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202F-D96B-904C-88C5-ED47AF6E71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87B4DE-46CE-824D-B159-49E37E7AE959}"/>
              </a:ext>
            </a:extLst>
          </p:cNvPr>
          <p:cNvSpPr>
            <a:spLocks noGrp="1"/>
          </p:cNvSpPr>
          <p:nvPr>
            <p:ph idx="1"/>
          </p:nvPr>
        </p:nvSpPr>
        <p:spPr>
          <a:xfrm>
            <a:off x="1740126" y="2177143"/>
            <a:ext cx="8915400" cy="3777622"/>
          </a:xfrm>
        </p:spPr>
        <p:txBody>
          <a:bodyPr>
            <a:normAutofit/>
          </a:bodyPr>
          <a:lstStyle/>
          <a:p>
            <a:r>
              <a:rPr lang="en-IN" dirty="0"/>
              <a:t>In this project, the neighborhoods in </a:t>
            </a:r>
            <a:r>
              <a:rPr lang="en-IN" dirty="0" smtClean="0"/>
              <a:t>Chennai, </a:t>
            </a:r>
            <a:r>
              <a:rPr lang="en-IN" dirty="0"/>
              <a:t>India have been successfully </a:t>
            </a:r>
            <a:r>
              <a:rPr lang="en-IN" dirty="0" smtClean="0"/>
              <a:t>analysed </a:t>
            </a:r>
            <a:r>
              <a:rPr lang="en-IN" dirty="0"/>
              <a:t>for determining which would be the best neighborhoods for opening a new </a:t>
            </a:r>
            <a:r>
              <a:rPr lang="en-IN" dirty="0" smtClean="0"/>
              <a:t>restaurant.</a:t>
            </a:r>
          </a:p>
          <a:p>
            <a:endParaRPr lang="en-IN" dirty="0"/>
          </a:p>
          <a:p>
            <a:r>
              <a:rPr lang="en-IN" dirty="0"/>
              <a:t>Based on the analysis carried out, neighborhoods in cluster 1 are recommended as locations for the new </a:t>
            </a:r>
            <a:r>
              <a:rPr lang="en-IN" dirty="0" smtClean="0"/>
              <a:t>restaurant.</a:t>
            </a:r>
          </a:p>
          <a:p>
            <a:pPr marL="0" indent="0">
              <a:buNone/>
            </a:pPr>
            <a:endParaRPr lang="en-IN" dirty="0"/>
          </a:p>
          <a:p>
            <a:r>
              <a:rPr lang="en-IN" dirty="0"/>
              <a:t>The stakeholders and investors can further tune this by considering various other factors like transport, legal requirements, and costs associated which were out of the scope for this project and thus were not </a:t>
            </a:r>
            <a:r>
              <a:rPr lang="en-IN" dirty="0" smtClean="0"/>
              <a:t>considered.</a:t>
            </a:r>
            <a:endParaRPr lang="en-IN" dirty="0"/>
          </a:p>
        </p:txBody>
      </p:sp>
      <p:sp>
        <p:nvSpPr>
          <p:cNvPr id="4" name="Slide Number Placeholder 3">
            <a:extLst>
              <a:ext uri="{FF2B5EF4-FFF2-40B4-BE49-F238E27FC236}">
                <a16:creationId xmlns:a16="http://schemas.microsoft.com/office/drawing/2014/main" id="{229738AA-F73E-6F4E-AE5F-8FEF34F5F5CF}"/>
              </a:ext>
            </a:extLst>
          </p:cNvPr>
          <p:cNvSpPr>
            <a:spLocks noGrp="1"/>
          </p:cNvSpPr>
          <p:nvPr>
            <p:ph type="sldNum" sz="quarter" idx="12"/>
          </p:nvPr>
        </p:nvSpPr>
        <p:spPr/>
        <p:txBody>
          <a:bodyPr/>
          <a:lstStyle/>
          <a:p>
            <a:fld id="{CA090DF8-AF30-2C41-B480-C5C8796E225F}" type="slidenum">
              <a:rPr lang="en-US" smtClean="0"/>
              <a:t>19</a:t>
            </a:fld>
            <a:endParaRPr lang="en-US"/>
          </a:p>
        </p:txBody>
      </p:sp>
    </p:spTree>
    <p:extLst>
      <p:ext uri="{BB962C8B-B14F-4D97-AF65-F5344CB8AC3E}">
        <p14:creationId xmlns:p14="http://schemas.microsoft.com/office/powerpoint/2010/main" val="2189775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79" y="955112"/>
            <a:ext cx="8911687" cy="1280890"/>
          </a:xfrm>
        </p:spPr>
        <p:txBody>
          <a:bodyPr/>
          <a:lstStyle/>
          <a:p>
            <a:pPr algn="ctr"/>
            <a:r>
              <a:rPr lang="en-US" dirty="0" smtClean="0"/>
              <a:t>Thank you</a:t>
            </a:r>
            <a:endParaRPr lang="en-US" dirty="0"/>
          </a:p>
        </p:txBody>
      </p:sp>
      <p:sp>
        <p:nvSpPr>
          <p:cNvPr id="3" name="Content Placeholder 2"/>
          <p:cNvSpPr>
            <a:spLocks noGrp="1"/>
          </p:cNvSpPr>
          <p:nvPr>
            <p:ph idx="1"/>
          </p:nvPr>
        </p:nvSpPr>
        <p:spPr>
          <a:xfrm>
            <a:off x="531812" y="1899556"/>
            <a:ext cx="11185072" cy="4169229"/>
          </a:xfrm>
        </p:spPr>
        <p:txBody>
          <a:bodyPr/>
          <a:lstStyle/>
          <a:p>
            <a:pPr marL="0" indent="0">
              <a:buNone/>
            </a:pPr>
            <a:endParaRPr lang="en-US" dirty="0"/>
          </a:p>
          <a:p>
            <a:r>
              <a:rPr lang="en-IN" dirty="0" err="1"/>
              <a:t>Github</a:t>
            </a:r>
            <a:r>
              <a:rPr lang="en-IN" dirty="0"/>
              <a:t> link : </a:t>
            </a:r>
            <a:endParaRPr lang="en-US" dirty="0"/>
          </a:p>
          <a:p>
            <a:pPr marL="0" indent="0">
              <a:buNone/>
            </a:pPr>
            <a:r>
              <a:rPr lang="en-IN" u="sng" dirty="0">
                <a:hlinkClick r:id="rId2" tooltip="github link"/>
              </a:rPr>
              <a:t>https://github.com/yankarto/Coursera_Capstone/blob/main/final_project_week5/Neighborhoods%20in%20Chennai%20to%20Open%20a%20Restaurant.ipynb</a:t>
            </a:r>
            <a:endParaRPr lang="en-US" dirty="0"/>
          </a:p>
          <a:p>
            <a:r>
              <a:rPr lang="en-IN" dirty="0"/>
              <a:t>IBM Cloud link : its better for MAP viewing</a:t>
            </a:r>
            <a:endParaRPr lang="en-US" dirty="0"/>
          </a:p>
          <a:p>
            <a:pPr marL="0" indent="0">
              <a:buNone/>
            </a:pPr>
            <a:r>
              <a:rPr lang="en-IN" u="sng" dirty="0">
                <a:hlinkClick r:id="rId3" tooltip="IBM Cloud"/>
              </a:rPr>
              <a:t>https://eu-gb.dataplatform.cloud.ibm.com/analytics/notebooks/v2/fe94db64-64d3-4154-8862-a39fd77dd718/view?access_token=50c7269f87cd7c18f0117087493b8b74d50dfc22fd353e4c70a207604215682b</a:t>
            </a:r>
            <a:endParaRPr lang="en-US" dirty="0"/>
          </a:p>
          <a:p>
            <a:endParaRPr lang="en-US" dirty="0"/>
          </a:p>
        </p:txBody>
      </p:sp>
      <p:sp>
        <p:nvSpPr>
          <p:cNvPr id="4" name="Slide Number Placeholder 3"/>
          <p:cNvSpPr>
            <a:spLocks noGrp="1"/>
          </p:cNvSpPr>
          <p:nvPr>
            <p:ph type="sldNum" sz="quarter" idx="12"/>
          </p:nvPr>
        </p:nvSpPr>
        <p:spPr/>
        <p:txBody>
          <a:bodyPr/>
          <a:lstStyle/>
          <a:p>
            <a:fld id="{CA090DF8-AF30-2C41-B480-C5C8796E225F}" type="slidenum">
              <a:rPr lang="en-US" smtClean="0"/>
              <a:t>20</a:t>
            </a:fld>
            <a:endParaRPr lang="en-US"/>
          </a:p>
        </p:txBody>
      </p:sp>
    </p:spTree>
    <p:extLst>
      <p:ext uri="{BB962C8B-B14F-4D97-AF65-F5344CB8AC3E}">
        <p14:creationId xmlns:p14="http://schemas.microsoft.com/office/powerpoint/2010/main" val="74849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A465-E05B-3A4E-A169-6F5F069E1A1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6D504334-C0C2-CE42-9D61-5ADEB93C8A80}"/>
              </a:ext>
            </a:extLst>
          </p:cNvPr>
          <p:cNvSpPr>
            <a:spLocks noGrp="1"/>
          </p:cNvSpPr>
          <p:nvPr>
            <p:ph idx="1"/>
          </p:nvPr>
        </p:nvSpPr>
        <p:spPr/>
        <p:txBody>
          <a:bodyPr>
            <a:normAutofit/>
          </a:bodyPr>
          <a:lstStyle/>
          <a:p>
            <a:r>
              <a:rPr lang="en-US" dirty="0"/>
              <a:t>The following data was collected for this project:</a:t>
            </a:r>
          </a:p>
          <a:p>
            <a:pPr lvl="1"/>
            <a:r>
              <a:rPr lang="en-US" dirty="0"/>
              <a:t>Neighborhood data of </a:t>
            </a:r>
            <a:r>
              <a:rPr lang="en-US" dirty="0" smtClean="0"/>
              <a:t>Chennai </a:t>
            </a:r>
            <a:r>
              <a:rPr lang="en-US" dirty="0"/>
              <a:t>from </a:t>
            </a:r>
            <a:r>
              <a:rPr lang="en-US" u="sng" dirty="0">
                <a:hlinkClick r:id="rId2"/>
              </a:rPr>
              <a:t>https://</a:t>
            </a:r>
            <a:r>
              <a:rPr lang="en-US" u="sng" dirty="0" smtClean="0">
                <a:hlinkClick r:id="rId2"/>
              </a:rPr>
              <a:t>en.wikipedia.org/wiki/List_of_neighborhoods_in_Chennai</a:t>
            </a:r>
            <a:r>
              <a:rPr lang="en-IN" dirty="0" smtClean="0"/>
              <a:t> </a:t>
            </a:r>
            <a:endParaRPr lang="en-IN" dirty="0"/>
          </a:p>
          <a:p>
            <a:pPr lvl="1"/>
            <a:r>
              <a:rPr lang="en-IN" dirty="0"/>
              <a:t>Geographical coordinates of </a:t>
            </a:r>
            <a:r>
              <a:rPr lang="en-IN" dirty="0" smtClean="0"/>
              <a:t>Chennai </a:t>
            </a:r>
            <a:r>
              <a:rPr lang="en-IN" dirty="0"/>
              <a:t>and all neighborhoods in </a:t>
            </a:r>
            <a:r>
              <a:rPr lang="en-IN" dirty="0" smtClean="0"/>
              <a:t>Chennai </a:t>
            </a:r>
            <a:r>
              <a:rPr lang="en-IN" dirty="0"/>
              <a:t>using </a:t>
            </a:r>
            <a:r>
              <a:rPr lang="en-IN" dirty="0" err="1"/>
              <a:t>GeoPy</a:t>
            </a:r>
            <a:r>
              <a:rPr lang="en-IN" dirty="0"/>
              <a:t> and Geocoder libraries in python</a:t>
            </a:r>
          </a:p>
          <a:p>
            <a:pPr lvl="1"/>
            <a:r>
              <a:rPr lang="en-IN" dirty="0"/>
              <a:t>Venue data for all neighborhoods in </a:t>
            </a:r>
            <a:r>
              <a:rPr lang="en-IN" dirty="0" smtClean="0"/>
              <a:t>Chennai </a:t>
            </a:r>
            <a:r>
              <a:rPr lang="en-IN" dirty="0"/>
              <a:t>using Foursquare API</a:t>
            </a:r>
            <a:endParaRPr lang="en-US" dirty="0"/>
          </a:p>
          <a:p>
            <a:r>
              <a:rPr lang="en-US" dirty="0"/>
              <a:t>The data was then cleaned to produce the final datasets shown in the upcoming slides</a:t>
            </a:r>
          </a:p>
          <a:p>
            <a:endParaRPr lang="en-US" dirty="0"/>
          </a:p>
        </p:txBody>
      </p:sp>
      <p:sp>
        <p:nvSpPr>
          <p:cNvPr id="4" name="Slide Number Placeholder 3">
            <a:extLst>
              <a:ext uri="{FF2B5EF4-FFF2-40B4-BE49-F238E27FC236}">
                <a16:creationId xmlns:a16="http://schemas.microsoft.com/office/drawing/2014/main" id="{497E2680-6887-EB41-8D22-2FED3C96F169}"/>
              </a:ext>
            </a:extLst>
          </p:cNvPr>
          <p:cNvSpPr>
            <a:spLocks noGrp="1"/>
          </p:cNvSpPr>
          <p:nvPr>
            <p:ph type="sldNum" sz="quarter" idx="12"/>
          </p:nvPr>
        </p:nvSpPr>
        <p:spPr/>
        <p:txBody>
          <a:bodyPr/>
          <a:lstStyle/>
          <a:p>
            <a:fld id="{CA090DF8-AF30-2C41-B480-C5C8796E225F}" type="slidenum">
              <a:rPr lang="en-US" smtClean="0"/>
              <a:t>2</a:t>
            </a:fld>
            <a:endParaRPr lang="en-US"/>
          </a:p>
        </p:txBody>
      </p:sp>
    </p:spTree>
    <p:extLst>
      <p:ext uri="{BB962C8B-B14F-4D97-AF65-F5344CB8AC3E}">
        <p14:creationId xmlns:p14="http://schemas.microsoft.com/office/powerpoint/2010/main" val="217582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E89B-A7B0-D64B-A78D-5C7E64435DDC}"/>
              </a:ext>
            </a:extLst>
          </p:cNvPr>
          <p:cNvSpPr>
            <a:spLocks noGrp="1"/>
          </p:cNvSpPr>
          <p:nvPr>
            <p:ph type="title"/>
          </p:nvPr>
        </p:nvSpPr>
        <p:spPr/>
        <p:txBody>
          <a:bodyPr/>
          <a:lstStyle/>
          <a:p>
            <a:r>
              <a:rPr lang="en-US" dirty="0"/>
              <a:t>Dataset for </a:t>
            </a:r>
            <a:r>
              <a:rPr lang="en-US" dirty="0" smtClean="0"/>
              <a:t>Chennai </a:t>
            </a:r>
            <a:r>
              <a:rPr lang="en-US" dirty="0"/>
              <a:t>Neighborhoods</a:t>
            </a:r>
          </a:p>
        </p:txBody>
      </p:sp>
      <p:sp>
        <p:nvSpPr>
          <p:cNvPr id="4" name="Slide Number Placeholder 3">
            <a:extLst>
              <a:ext uri="{FF2B5EF4-FFF2-40B4-BE49-F238E27FC236}">
                <a16:creationId xmlns:a16="http://schemas.microsoft.com/office/drawing/2014/main" id="{01F6456A-C8F0-4149-8D17-670A0741BE84}"/>
              </a:ext>
            </a:extLst>
          </p:cNvPr>
          <p:cNvSpPr>
            <a:spLocks noGrp="1"/>
          </p:cNvSpPr>
          <p:nvPr>
            <p:ph type="sldNum" sz="quarter" idx="12"/>
          </p:nvPr>
        </p:nvSpPr>
        <p:spPr/>
        <p:txBody>
          <a:bodyPr/>
          <a:lstStyle/>
          <a:p>
            <a:fld id="{CA090DF8-AF30-2C41-B480-C5C8796E225F}" type="slidenum">
              <a:rPr lang="en-US" smtClean="0"/>
              <a:t>3</a:t>
            </a:fld>
            <a:endParaRPr lang="en-US"/>
          </a:p>
        </p:txBody>
      </p:sp>
      <p:sp>
        <p:nvSpPr>
          <p:cNvPr id="10" name="TextBox 9">
            <a:extLst>
              <a:ext uri="{FF2B5EF4-FFF2-40B4-BE49-F238E27FC236}">
                <a16:creationId xmlns:a16="http://schemas.microsoft.com/office/drawing/2014/main" id="{8E1FBC3D-0E2E-E746-A62F-2A2DEEAAD059}"/>
              </a:ext>
            </a:extLst>
          </p:cNvPr>
          <p:cNvSpPr txBox="1"/>
          <p:nvPr/>
        </p:nvSpPr>
        <p:spPr>
          <a:xfrm>
            <a:off x="3899311" y="5710019"/>
            <a:ext cx="4393376" cy="646331"/>
          </a:xfrm>
          <a:prstGeom prst="rect">
            <a:avLst/>
          </a:prstGeom>
          <a:noFill/>
        </p:spPr>
        <p:txBody>
          <a:bodyPr wrap="square" rtlCol="0">
            <a:spAutoFit/>
          </a:bodyPr>
          <a:lstStyle/>
          <a:p>
            <a:pPr algn="ctr"/>
            <a:r>
              <a:rPr lang="en-US" dirty="0"/>
              <a:t>Figure 2: First 10 rows of </a:t>
            </a:r>
            <a:r>
              <a:rPr lang="en-US" dirty="0" smtClean="0"/>
              <a:t>Chennai </a:t>
            </a:r>
            <a:r>
              <a:rPr lang="en-US" dirty="0"/>
              <a:t>Neighborhood </a:t>
            </a:r>
            <a:r>
              <a:rPr lang="en-US" dirty="0" err="1"/>
              <a:t>Dataframe</a:t>
            </a:r>
            <a:endParaRPr lang="en-US" dirty="0"/>
          </a:p>
        </p:txBody>
      </p:sp>
      <p:pic>
        <p:nvPicPr>
          <p:cNvPr id="6" name="Picture 5"/>
          <p:cNvPicPr/>
          <p:nvPr/>
        </p:nvPicPr>
        <p:blipFill>
          <a:blip r:embed="rId2"/>
          <a:stretch>
            <a:fillRect/>
          </a:stretch>
        </p:blipFill>
        <p:spPr>
          <a:xfrm>
            <a:off x="3638640" y="1393825"/>
            <a:ext cx="4770573" cy="4316194"/>
          </a:xfrm>
          <a:prstGeom prst="rect">
            <a:avLst/>
          </a:prstGeom>
        </p:spPr>
      </p:pic>
    </p:spTree>
    <p:extLst>
      <p:ext uri="{BB962C8B-B14F-4D97-AF65-F5344CB8AC3E}">
        <p14:creationId xmlns:p14="http://schemas.microsoft.com/office/powerpoint/2010/main" val="2262097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A621-FA6C-924A-BC1D-6DC5A4DDB730}"/>
              </a:ext>
            </a:extLst>
          </p:cNvPr>
          <p:cNvSpPr>
            <a:spLocks noGrp="1"/>
          </p:cNvSpPr>
          <p:nvPr>
            <p:ph type="title"/>
          </p:nvPr>
        </p:nvSpPr>
        <p:spPr/>
        <p:txBody>
          <a:bodyPr/>
          <a:lstStyle/>
          <a:p>
            <a:r>
              <a:rPr lang="en-US" dirty="0"/>
              <a:t>Dataset for Top 10 Most Common Venues</a:t>
            </a:r>
          </a:p>
        </p:txBody>
      </p:sp>
      <p:sp>
        <p:nvSpPr>
          <p:cNvPr id="4" name="Slide Number Placeholder 3">
            <a:extLst>
              <a:ext uri="{FF2B5EF4-FFF2-40B4-BE49-F238E27FC236}">
                <a16:creationId xmlns:a16="http://schemas.microsoft.com/office/drawing/2014/main" id="{A925CACA-4C59-7047-B543-0F923DA1A1BF}"/>
              </a:ext>
            </a:extLst>
          </p:cNvPr>
          <p:cNvSpPr>
            <a:spLocks noGrp="1"/>
          </p:cNvSpPr>
          <p:nvPr>
            <p:ph type="sldNum" sz="quarter" idx="12"/>
          </p:nvPr>
        </p:nvSpPr>
        <p:spPr/>
        <p:txBody>
          <a:bodyPr/>
          <a:lstStyle/>
          <a:p>
            <a:fld id="{CA090DF8-AF30-2C41-B480-C5C8796E225F}" type="slidenum">
              <a:rPr lang="en-US" smtClean="0"/>
              <a:t>4</a:t>
            </a:fld>
            <a:endParaRPr lang="en-US"/>
          </a:p>
        </p:txBody>
      </p:sp>
      <p:pic>
        <p:nvPicPr>
          <p:cNvPr id="5" name="Picture 4">
            <a:extLst>
              <a:ext uri="{FF2B5EF4-FFF2-40B4-BE49-F238E27FC236}">
                <a16:creationId xmlns:a16="http://schemas.microsoft.com/office/drawing/2014/main" id="{D1AEC9CF-5346-2743-A7FF-70522376B979}"/>
              </a:ext>
            </a:extLst>
          </p:cNvPr>
          <p:cNvPicPr/>
          <p:nvPr/>
        </p:nvPicPr>
        <p:blipFill>
          <a:blip r:embed="rId2">
            <a:extLst>
              <a:ext uri="{28A0092B-C50C-407E-A947-70E740481C1C}">
                <a14:useLocalDpi xmlns:a14="http://schemas.microsoft.com/office/drawing/2010/main" val="0"/>
              </a:ext>
            </a:extLst>
          </a:blip>
          <a:stretch>
            <a:fillRect/>
          </a:stretch>
        </p:blipFill>
        <p:spPr>
          <a:xfrm>
            <a:off x="1784430" y="1658880"/>
            <a:ext cx="8623140" cy="4051139"/>
          </a:xfrm>
          <a:prstGeom prst="rect">
            <a:avLst/>
          </a:prstGeom>
        </p:spPr>
      </p:pic>
      <p:sp>
        <p:nvSpPr>
          <p:cNvPr id="6" name="TextBox 5">
            <a:extLst>
              <a:ext uri="{FF2B5EF4-FFF2-40B4-BE49-F238E27FC236}">
                <a16:creationId xmlns:a16="http://schemas.microsoft.com/office/drawing/2014/main" id="{61C367F9-8C0C-A840-874C-6333A9ED1F9E}"/>
              </a:ext>
            </a:extLst>
          </p:cNvPr>
          <p:cNvSpPr txBox="1"/>
          <p:nvPr/>
        </p:nvSpPr>
        <p:spPr>
          <a:xfrm>
            <a:off x="2930234" y="5710019"/>
            <a:ext cx="6331532" cy="646331"/>
          </a:xfrm>
          <a:prstGeom prst="rect">
            <a:avLst/>
          </a:prstGeom>
          <a:noFill/>
        </p:spPr>
        <p:txBody>
          <a:bodyPr wrap="square" rtlCol="0">
            <a:spAutoFit/>
          </a:bodyPr>
          <a:lstStyle/>
          <a:p>
            <a:pPr algn="ctr"/>
            <a:r>
              <a:rPr lang="en-US" dirty="0"/>
              <a:t>Figure 3: </a:t>
            </a:r>
            <a:r>
              <a:rPr lang="en-IN" dirty="0"/>
              <a:t>First 10 rows of top 10 most common venues for all neighborhoods </a:t>
            </a:r>
            <a:endParaRPr lang="en-US" dirty="0"/>
          </a:p>
        </p:txBody>
      </p:sp>
    </p:spTree>
    <p:extLst>
      <p:ext uri="{BB962C8B-B14F-4D97-AF65-F5344CB8AC3E}">
        <p14:creationId xmlns:p14="http://schemas.microsoft.com/office/powerpoint/2010/main" val="1600671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6033166" y="758828"/>
            <a:ext cx="6158834" cy="4695374"/>
          </a:xfrm>
          <a:prstGeom prst="rect">
            <a:avLst/>
          </a:prstGeom>
        </p:spPr>
      </p:pic>
      <p:sp>
        <p:nvSpPr>
          <p:cNvPr id="2" name="Title 1">
            <a:extLst>
              <a:ext uri="{FF2B5EF4-FFF2-40B4-BE49-F238E27FC236}">
                <a16:creationId xmlns:a16="http://schemas.microsoft.com/office/drawing/2014/main" id="{3818D73D-41C9-1445-B597-A93F3BF5D8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96370DB-44A2-B84F-A483-13E98D36032C}"/>
              </a:ext>
            </a:extLst>
          </p:cNvPr>
          <p:cNvSpPr>
            <a:spLocks noGrp="1"/>
          </p:cNvSpPr>
          <p:nvPr>
            <p:ph idx="1"/>
          </p:nvPr>
        </p:nvSpPr>
        <p:spPr>
          <a:xfrm>
            <a:off x="838200" y="1825625"/>
            <a:ext cx="5296382" cy="4351338"/>
          </a:xfrm>
        </p:spPr>
        <p:txBody>
          <a:bodyPr>
            <a:normAutofit/>
          </a:bodyPr>
          <a:lstStyle/>
          <a:p>
            <a:r>
              <a:rPr lang="en-US" b="1" dirty="0"/>
              <a:t>Data Visualization</a:t>
            </a:r>
          </a:p>
          <a:p>
            <a:pPr lvl="1"/>
            <a:r>
              <a:rPr lang="en-US" dirty="0" smtClean="0"/>
              <a:t>Chennai </a:t>
            </a:r>
            <a:r>
              <a:rPr lang="en-US" dirty="0"/>
              <a:t>neighborhoods data was plotted for providing a better understanding</a:t>
            </a:r>
          </a:p>
          <a:p>
            <a:pPr lvl="1"/>
            <a:r>
              <a:rPr lang="en-US" dirty="0"/>
              <a:t>The graph alongside depicts the number of neighborhoods in each location of </a:t>
            </a:r>
            <a:r>
              <a:rPr lang="en-US" dirty="0" smtClean="0"/>
              <a:t>Chennai</a:t>
            </a:r>
            <a:endParaRPr lang="en-US" dirty="0"/>
          </a:p>
          <a:p>
            <a:pPr lvl="1"/>
            <a:r>
              <a:rPr lang="en-US" dirty="0"/>
              <a:t>All neighborhoods on the outskirts of the city have been grouped as </a:t>
            </a:r>
            <a:r>
              <a:rPr lang="en-US" dirty="0" smtClean="0"/>
              <a:t>“Chennai”</a:t>
            </a:r>
            <a:endParaRPr lang="en-US" dirty="0"/>
          </a:p>
          <a:p>
            <a:pPr lvl="1"/>
            <a:r>
              <a:rPr lang="en-US" dirty="0" smtClean="0"/>
              <a:t>North </a:t>
            </a:r>
            <a:r>
              <a:rPr lang="en-US" dirty="0" smtClean="0"/>
              <a:t>Chennai </a:t>
            </a:r>
            <a:r>
              <a:rPr lang="en-US" dirty="0" smtClean="0"/>
              <a:t>and </a:t>
            </a:r>
            <a:r>
              <a:rPr lang="en-US" dirty="0"/>
              <a:t>South </a:t>
            </a:r>
            <a:r>
              <a:rPr lang="en-US" dirty="0"/>
              <a:t>E</a:t>
            </a:r>
            <a:r>
              <a:rPr lang="en-US" dirty="0" smtClean="0"/>
              <a:t>ast Chennai </a:t>
            </a:r>
            <a:r>
              <a:rPr lang="en-US" dirty="0"/>
              <a:t>contain the highest number of neighborhoods</a:t>
            </a:r>
          </a:p>
        </p:txBody>
      </p:sp>
      <p:sp>
        <p:nvSpPr>
          <p:cNvPr id="6" name="Slide Number Placeholder 5">
            <a:extLst>
              <a:ext uri="{FF2B5EF4-FFF2-40B4-BE49-F238E27FC236}">
                <a16:creationId xmlns:a16="http://schemas.microsoft.com/office/drawing/2014/main" id="{0C81E0BB-EE37-6142-8DF6-57B601E56B24}"/>
              </a:ext>
            </a:extLst>
          </p:cNvPr>
          <p:cNvSpPr>
            <a:spLocks noGrp="1"/>
          </p:cNvSpPr>
          <p:nvPr>
            <p:ph type="sldNum" sz="quarter" idx="12"/>
          </p:nvPr>
        </p:nvSpPr>
        <p:spPr/>
        <p:txBody>
          <a:bodyPr/>
          <a:lstStyle/>
          <a:p>
            <a:fld id="{CA090DF8-AF30-2C41-B480-C5C8796E225F}" type="slidenum">
              <a:rPr lang="en-US" smtClean="0"/>
              <a:t>5</a:t>
            </a:fld>
            <a:endParaRPr lang="en-US"/>
          </a:p>
        </p:txBody>
      </p:sp>
      <p:sp>
        <p:nvSpPr>
          <p:cNvPr id="5" name="TextBox 4">
            <a:extLst>
              <a:ext uri="{FF2B5EF4-FFF2-40B4-BE49-F238E27FC236}">
                <a16:creationId xmlns:a16="http://schemas.microsoft.com/office/drawing/2014/main" id="{74D0667C-D519-3C48-AB24-CA5D1CA86C10}"/>
              </a:ext>
            </a:extLst>
          </p:cNvPr>
          <p:cNvSpPr txBox="1"/>
          <p:nvPr/>
        </p:nvSpPr>
        <p:spPr>
          <a:xfrm>
            <a:off x="6765402" y="5798145"/>
            <a:ext cx="4207209" cy="923330"/>
          </a:xfrm>
          <a:prstGeom prst="rect">
            <a:avLst/>
          </a:prstGeom>
          <a:noFill/>
        </p:spPr>
        <p:txBody>
          <a:bodyPr wrap="square" rtlCol="0">
            <a:spAutoFit/>
          </a:bodyPr>
          <a:lstStyle/>
          <a:p>
            <a:pPr algn="ctr"/>
            <a:r>
              <a:rPr lang="en-US" dirty="0"/>
              <a:t>Figure 4: </a:t>
            </a:r>
            <a:r>
              <a:rPr lang="en-IN" dirty="0"/>
              <a:t>Number of neighborhoods grouped by location</a:t>
            </a:r>
          </a:p>
          <a:p>
            <a:endParaRPr lang="en-US" dirty="0"/>
          </a:p>
        </p:txBody>
      </p:sp>
    </p:spTree>
    <p:extLst>
      <p:ext uri="{BB962C8B-B14F-4D97-AF65-F5344CB8AC3E}">
        <p14:creationId xmlns:p14="http://schemas.microsoft.com/office/powerpoint/2010/main" val="185494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37A3-F68D-874B-8E0B-A528D6ED08A2}"/>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124E8F03-AC8D-BC46-9351-A3BA4F405CB8}"/>
              </a:ext>
            </a:extLst>
          </p:cNvPr>
          <p:cNvSpPr>
            <a:spLocks noGrp="1"/>
          </p:cNvSpPr>
          <p:nvPr>
            <p:ph idx="1"/>
          </p:nvPr>
        </p:nvSpPr>
        <p:spPr>
          <a:xfrm>
            <a:off x="838200" y="1825625"/>
            <a:ext cx="5257800" cy="4351338"/>
          </a:xfrm>
        </p:spPr>
        <p:txBody>
          <a:bodyPr/>
          <a:lstStyle/>
          <a:p>
            <a:r>
              <a:rPr lang="en-US" b="1" dirty="0"/>
              <a:t>Data Visualization</a:t>
            </a:r>
          </a:p>
          <a:p>
            <a:pPr lvl="1"/>
            <a:r>
              <a:rPr lang="en-US" dirty="0"/>
              <a:t>The Folium library in python was used to visualize the spread of all neighborhoods across </a:t>
            </a:r>
            <a:r>
              <a:rPr lang="en-US" dirty="0" smtClean="0"/>
              <a:t>Chennai</a:t>
            </a:r>
            <a:endParaRPr lang="en-US" dirty="0"/>
          </a:p>
        </p:txBody>
      </p:sp>
      <p:sp>
        <p:nvSpPr>
          <p:cNvPr id="6" name="Slide Number Placeholder 5">
            <a:extLst>
              <a:ext uri="{FF2B5EF4-FFF2-40B4-BE49-F238E27FC236}">
                <a16:creationId xmlns:a16="http://schemas.microsoft.com/office/drawing/2014/main" id="{7269D51B-FA81-264A-8BC9-8AE97B203BBF}"/>
              </a:ext>
            </a:extLst>
          </p:cNvPr>
          <p:cNvSpPr>
            <a:spLocks noGrp="1"/>
          </p:cNvSpPr>
          <p:nvPr>
            <p:ph type="sldNum" sz="quarter" idx="12"/>
          </p:nvPr>
        </p:nvSpPr>
        <p:spPr/>
        <p:txBody>
          <a:bodyPr/>
          <a:lstStyle/>
          <a:p>
            <a:fld id="{CA090DF8-AF30-2C41-B480-C5C8796E225F}" type="slidenum">
              <a:rPr lang="en-US" smtClean="0"/>
              <a:t>6</a:t>
            </a:fld>
            <a:endParaRPr lang="en-US"/>
          </a:p>
        </p:txBody>
      </p:sp>
      <p:sp>
        <p:nvSpPr>
          <p:cNvPr id="5" name="TextBox 4">
            <a:extLst>
              <a:ext uri="{FF2B5EF4-FFF2-40B4-BE49-F238E27FC236}">
                <a16:creationId xmlns:a16="http://schemas.microsoft.com/office/drawing/2014/main" id="{1E43D1E6-42DE-EF4F-A8D3-821361856D1D}"/>
              </a:ext>
            </a:extLst>
          </p:cNvPr>
          <p:cNvSpPr txBox="1"/>
          <p:nvPr/>
        </p:nvSpPr>
        <p:spPr>
          <a:xfrm>
            <a:off x="6227180" y="5173884"/>
            <a:ext cx="5497974" cy="646331"/>
          </a:xfrm>
          <a:prstGeom prst="rect">
            <a:avLst/>
          </a:prstGeom>
          <a:noFill/>
        </p:spPr>
        <p:txBody>
          <a:bodyPr wrap="square" rtlCol="0">
            <a:spAutoFit/>
          </a:bodyPr>
          <a:lstStyle/>
          <a:p>
            <a:pPr algn="ctr"/>
            <a:r>
              <a:rPr lang="en-IN" dirty="0"/>
              <a:t>Figure 5: The </a:t>
            </a:r>
            <a:r>
              <a:rPr lang="en-IN" dirty="0" err="1"/>
              <a:t>neighborhood</a:t>
            </a:r>
            <a:r>
              <a:rPr lang="en-IN" dirty="0"/>
              <a:t> spread across </a:t>
            </a:r>
            <a:r>
              <a:rPr lang="en-IN" dirty="0" smtClean="0"/>
              <a:t>Chennai</a:t>
            </a:r>
            <a:endParaRPr lang="en-US" dirty="0"/>
          </a:p>
        </p:txBody>
      </p:sp>
      <p:pic>
        <p:nvPicPr>
          <p:cNvPr id="7" name="Picture 6"/>
          <p:cNvPicPr/>
          <p:nvPr/>
        </p:nvPicPr>
        <p:blipFill>
          <a:blip r:embed="rId2"/>
          <a:stretch>
            <a:fillRect/>
          </a:stretch>
        </p:blipFill>
        <p:spPr>
          <a:xfrm>
            <a:off x="5812971" y="1412017"/>
            <a:ext cx="5912183" cy="3617183"/>
          </a:xfrm>
          <a:prstGeom prst="rect">
            <a:avLst/>
          </a:prstGeom>
        </p:spPr>
      </p:pic>
    </p:spTree>
    <p:extLst>
      <p:ext uri="{BB962C8B-B14F-4D97-AF65-F5344CB8AC3E}">
        <p14:creationId xmlns:p14="http://schemas.microsoft.com/office/powerpoint/2010/main" val="1670180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43E7-151F-4446-858C-21AD92CB24CF}"/>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DE49BF3E-EF4A-454F-BDA9-10BDBDCB9F73}"/>
              </a:ext>
            </a:extLst>
          </p:cNvPr>
          <p:cNvSpPr>
            <a:spLocks noGrp="1"/>
          </p:cNvSpPr>
          <p:nvPr>
            <p:ph idx="1"/>
          </p:nvPr>
        </p:nvSpPr>
        <p:spPr>
          <a:xfrm>
            <a:off x="838200" y="1443661"/>
            <a:ext cx="10515600" cy="4351338"/>
          </a:xfrm>
        </p:spPr>
        <p:txBody>
          <a:bodyPr>
            <a:normAutofit/>
          </a:bodyPr>
          <a:lstStyle/>
          <a:p>
            <a:r>
              <a:rPr lang="en-US" sz="2000" b="1" dirty="0"/>
              <a:t>One-hot Encoding</a:t>
            </a:r>
          </a:p>
          <a:p>
            <a:pPr lvl="1"/>
            <a:r>
              <a:rPr lang="en-US" sz="1800" dirty="0"/>
              <a:t>One-hot Encoding was used to encode venue categories to numeric values with 1 if a venue belongs to a category and 0 if a venue does not belong to a category for all neighborhoods</a:t>
            </a:r>
          </a:p>
          <a:p>
            <a:pPr lvl="1"/>
            <a:r>
              <a:rPr lang="en-US" sz="1800" dirty="0"/>
              <a:t>The average is then taken for all venue categories in a neighborhood to produce the </a:t>
            </a:r>
            <a:r>
              <a:rPr lang="en-US" sz="1800" dirty="0" err="1"/>
              <a:t>dataframe</a:t>
            </a:r>
            <a:r>
              <a:rPr lang="en-US" sz="1800" dirty="0"/>
              <a:t> shown</a:t>
            </a:r>
          </a:p>
        </p:txBody>
      </p:sp>
      <p:sp>
        <p:nvSpPr>
          <p:cNvPr id="6" name="Slide Number Placeholder 5">
            <a:extLst>
              <a:ext uri="{FF2B5EF4-FFF2-40B4-BE49-F238E27FC236}">
                <a16:creationId xmlns:a16="http://schemas.microsoft.com/office/drawing/2014/main" id="{B035EF3E-34F2-4549-A8CF-10A7833FFB57}"/>
              </a:ext>
            </a:extLst>
          </p:cNvPr>
          <p:cNvSpPr>
            <a:spLocks noGrp="1"/>
          </p:cNvSpPr>
          <p:nvPr>
            <p:ph type="sldNum" sz="quarter" idx="12"/>
          </p:nvPr>
        </p:nvSpPr>
        <p:spPr/>
        <p:txBody>
          <a:bodyPr/>
          <a:lstStyle/>
          <a:p>
            <a:fld id="{CA090DF8-AF30-2C41-B480-C5C8796E225F}" type="slidenum">
              <a:rPr lang="en-US" smtClean="0"/>
              <a:t>7</a:t>
            </a:fld>
            <a:endParaRPr lang="en-US"/>
          </a:p>
        </p:txBody>
      </p:sp>
      <p:sp>
        <p:nvSpPr>
          <p:cNvPr id="5" name="TextBox 4">
            <a:extLst>
              <a:ext uri="{FF2B5EF4-FFF2-40B4-BE49-F238E27FC236}">
                <a16:creationId xmlns:a16="http://schemas.microsoft.com/office/drawing/2014/main" id="{D7DCFE03-130D-DD47-9D3A-521EF85DC957}"/>
              </a:ext>
            </a:extLst>
          </p:cNvPr>
          <p:cNvSpPr txBox="1"/>
          <p:nvPr/>
        </p:nvSpPr>
        <p:spPr>
          <a:xfrm>
            <a:off x="968586" y="4623563"/>
            <a:ext cx="3090441" cy="646331"/>
          </a:xfrm>
          <a:prstGeom prst="rect">
            <a:avLst/>
          </a:prstGeom>
          <a:noFill/>
        </p:spPr>
        <p:txBody>
          <a:bodyPr wrap="square" rtlCol="0">
            <a:spAutoFit/>
          </a:bodyPr>
          <a:lstStyle/>
          <a:p>
            <a:pPr algn="ctr"/>
            <a:r>
              <a:rPr lang="en-US" dirty="0"/>
              <a:t>Figure 6: </a:t>
            </a:r>
            <a:r>
              <a:rPr lang="en-IN" dirty="0"/>
              <a:t>One-hot Encoding resulting </a:t>
            </a:r>
            <a:r>
              <a:rPr lang="en-IN" dirty="0" err="1"/>
              <a:t>dataframe</a:t>
            </a:r>
            <a:r>
              <a:rPr lang="en-IN" dirty="0">
                <a:effectLst/>
              </a:rPr>
              <a:t> </a:t>
            </a:r>
            <a:endParaRPr lang="en-US" dirty="0"/>
          </a:p>
        </p:txBody>
      </p:sp>
      <p:pic>
        <p:nvPicPr>
          <p:cNvPr id="7" name="Picture 6"/>
          <p:cNvPicPr/>
          <p:nvPr/>
        </p:nvPicPr>
        <p:blipFill>
          <a:blip r:embed="rId2"/>
          <a:stretch>
            <a:fillRect/>
          </a:stretch>
        </p:blipFill>
        <p:spPr>
          <a:xfrm>
            <a:off x="3747861" y="3276600"/>
            <a:ext cx="8171996" cy="3337950"/>
          </a:xfrm>
          <a:prstGeom prst="rect">
            <a:avLst/>
          </a:prstGeom>
        </p:spPr>
      </p:pic>
    </p:spTree>
    <p:extLst>
      <p:ext uri="{BB962C8B-B14F-4D97-AF65-F5344CB8AC3E}">
        <p14:creationId xmlns:p14="http://schemas.microsoft.com/office/powerpoint/2010/main" val="197216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5943600" y="1264555"/>
            <a:ext cx="5561012" cy="3634016"/>
          </a:xfrm>
          <a:prstGeom prst="rect">
            <a:avLst/>
          </a:prstGeom>
        </p:spPr>
      </p:pic>
      <p:sp>
        <p:nvSpPr>
          <p:cNvPr id="2" name="Title 1">
            <a:extLst>
              <a:ext uri="{FF2B5EF4-FFF2-40B4-BE49-F238E27FC236}">
                <a16:creationId xmlns:a16="http://schemas.microsoft.com/office/drawing/2014/main" id="{8810AE1E-F9DC-8B4A-9AA5-C64580E560C9}"/>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14686170-A950-B84D-A0DA-34D000EF9F11}"/>
              </a:ext>
            </a:extLst>
          </p:cNvPr>
          <p:cNvSpPr>
            <a:spLocks noGrp="1"/>
          </p:cNvSpPr>
          <p:nvPr>
            <p:ph idx="1"/>
          </p:nvPr>
        </p:nvSpPr>
        <p:spPr>
          <a:xfrm>
            <a:off x="838199" y="1825624"/>
            <a:ext cx="5415643" cy="4754789"/>
          </a:xfrm>
        </p:spPr>
        <p:txBody>
          <a:bodyPr>
            <a:normAutofit/>
          </a:bodyPr>
          <a:lstStyle/>
          <a:p>
            <a:r>
              <a:rPr lang="en-US" sz="2400" b="1" dirty="0"/>
              <a:t>Unsupervised Learning Model</a:t>
            </a:r>
          </a:p>
          <a:p>
            <a:pPr lvl="1"/>
            <a:r>
              <a:rPr lang="en-US" sz="2000" dirty="0" err="1"/>
              <a:t>KMeans</a:t>
            </a:r>
            <a:r>
              <a:rPr lang="en-US" sz="2000" dirty="0"/>
              <a:t> clustering was used to cluster neighborhoods in </a:t>
            </a:r>
            <a:r>
              <a:rPr lang="en-US" sz="2000" dirty="0" smtClean="0"/>
              <a:t>Chennai </a:t>
            </a:r>
            <a:r>
              <a:rPr lang="en-US" sz="2000" dirty="0"/>
              <a:t>based on venue categories</a:t>
            </a:r>
          </a:p>
          <a:p>
            <a:pPr lvl="1"/>
            <a:r>
              <a:rPr lang="en-US" sz="2000" dirty="0"/>
              <a:t>The plot shows a maximum Silhouette Score for </a:t>
            </a:r>
            <a:r>
              <a:rPr lang="en-US" sz="2000" dirty="0" smtClean="0"/>
              <a:t>4 </a:t>
            </a:r>
            <a:r>
              <a:rPr lang="en-US" sz="2000" dirty="0"/>
              <a:t>clusters and thus the </a:t>
            </a:r>
            <a:r>
              <a:rPr lang="en-US" sz="2000" dirty="0" err="1"/>
              <a:t>n_clusters</a:t>
            </a:r>
            <a:r>
              <a:rPr lang="en-US" sz="2000" dirty="0"/>
              <a:t> parameter in </a:t>
            </a:r>
            <a:r>
              <a:rPr lang="en-US" sz="2000" dirty="0" err="1"/>
              <a:t>KMeans</a:t>
            </a:r>
            <a:r>
              <a:rPr lang="en-US" sz="2000" dirty="0"/>
              <a:t> clustering was set to 5</a:t>
            </a:r>
          </a:p>
        </p:txBody>
      </p:sp>
      <p:sp>
        <p:nvSpPr>
          <p:cNvPr id="6" name="Slide Number Placeholder 5">
            <a:extLst>
              <a:ext uri="{FF2B5EF4-FFF2-40B4-BE49-F238E27FC236}">
                <a16:creationId xmlns:a16="http://schemas.microsoft.com/office/drawing/2014/main" id="{A3F0B60C-316A-024B-9E81-921DEA63A1CE}"/>
              </a:ext>
            </a:extLst>
          </p:cNvPr>
          <p:cNvSpPr>
            <a:spLocks noGrp="1"/>
          </p:cNvSpPr>
          <p:nvPr>
            <p:ph type="sldNum" sz="quarter" idx="12"/>
          </p:nvPr>
        </p:nvSpPr>
        <p:spPr/>
        <p:txBody>
          <a:bodyPr/>
          <a:lstStyle/>
          <a:p>
            <a:fld id="{CA090DF8-AF30-2C41-B480-C5C8796E225F}" type="slidenum">
              <a:rPr lang="en-US" smtClean="0"/>
              <a:t>8</a:t>
            </a:fld>
            <a:endParaRPr lang="en-US"/>
          </a:p>
        </p:txBody>
      </p:sp>
      <p:sp>
        <p:nvSpPr>
          <p:cNvPr id="5" name="TextBox 4">
            <a:extLst>
              <a:ext uri="{FF2B5EF4-FFF2-40B4-BE49-F238E27FC236}">
                <a16:creationId xmlns:a16="http://schemas.microsoft.com/office/drawing/2014/main" id="{7785ED53-A521-504F-93A4-E950C0D9C633}"/>
              </a:ext>
            </a:extLst>
          </p:cNvPr>
          <p:cNvSpPr txBox="1"/>
          <p:nvPr/>
        </p:nvSpPr>
        <p:spPr>
          <a:xfrm>
            <a:off x="6528122" y="5231757"/>
            <a:ext cx="4988688" cy="646331"/>
          </a:xfrm>
          <a:prstGeom prst="rect">
            <a:avLst/>
          </a:prstGeom>
          <a:noFill/>
        </p:spPr>
        <p:txBody>
          <a:bodyPr wrap="square" rtlCol="0">
            <a:spAutoFit/>
          </a:bodyPr>
          <a:lstStyle/>
          <a:p>
            <a:pPr algn="ctr"/>
            <a:r>
              <a:rPr lang="en-IN" dirty="0"/>
              <a:t>Figure 7: Silhouette scores for varying number of clusters</a:t>
            </a:r>
            <a:r>
              <a:rPr lang="en-IN" dirty="0">
                <a:effectLst/>
              </a:rPr>
              <a:t> in </a:t>
            </a:r>
            <a:r>
              <a:rPr lang="en-IN" dirty="0" err="1">
                <a:effectLst/>
              </a:rPr>
              <a:t>KMeans</a:t>
            </a:r>
            <a:r>
              <a:rPr lang="en-IN" dirty="0">
                <a:effectLst/>
              </a:rPr>
              <a:t> clustering</a:t>
            </a:r>
            <a:endParaRPr lang="en-US" dirty="0"/>
          </a:p>
        </p:txBody>
      </p:sp>
    </p:spTree>
    <p:extLst>
      <p:ext uri="{BB962C8B-B14F-4D97-AF65-F5344CB8AC3E}">
        <p14:creationId xmlns:p14="http://schemas.microsoft.com/office/powerpoint/2010/main" val="934471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127</TotalTime>
  <Words>878</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Analyzing the Neighborhoods in Chennai  for Starting a Restaurant</vt:lpstr>
      <vt:lpstr>Introduction</vt:lpstr>
      <vt:lpstr>Data Collection</vt:lpstr>
      <vt:lpstr>Dataset for Chennai Neighborhoods</vt:lpstr>
      <vt:lpstr>Dataset for Top 10 Most Common Venues</vt:lpstr>
      <vt:lpstr>Methodology</vt:lpstr>
      <vt:lpstr>Methodology Continued</vt:lpstr>
      <vt:lpstr>Methodology Continued</vt:lpstr>
      <vt:lpstr>Methodology Continued</vt:lpstr>
      <vt:lpstr>Results</vt:lpstr>
      <vt:lpstr>Results Continued</vt:lpstr>
      <vt:lpstr>Results Continued – Cluster 1</vt:lpstr>
      <vt:lpstr>Results Continued – Cluster 2</vt:lpstr>
      <vt:lpstr>Results Continued – Cluster 3</vt:lpstr>
      <vt:lpstr>Results Continued – Cluster 4</vt:lpstr>
      <vt:lpstr>Results Continued</vt:lpstr>
      <vt:lpstr>Discussion</vt:lpstr>
      <vt:lpstr>Discussion Continued</vt:lpstr>
      <vt:lpstr>All these places first choice of shop is Indian Restaurant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Neighborhoods in Mumbai for Starting a Restaurant</dc:title>
  <dc:creator>raunakbhutoria@gmail.com</dc:creator>
  <cp:lastModifiedBy>Karthikeyan Viswanathan</cp:lastModifiedBy>
  <cp:revision>23</cp:revision>
  <dcterms:created xsi:type="dcterms:W3CDTF">2020-08-04T12:52:02Z</dcterms:created>
  <dcterms:modified xsi:type="dcterms:W3CDTF">2021-02-02T16:46:43Z</dcterms:modified>
</cp:coreProperties>
</file>