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2" r:id="rId2"/>
    <p:sldId id="531" r:id="rId3"/>
    <p:sldId id="408" r:id="rId4"/>
    <p:sldId id="516" r:id="rId5"/>
    <p:sldId id="411" r:id="rId6"/>
    <p:sldId id="535" r:id="rId7"/>
    <p:sldId id="533" r:id="rId8"/>
    <p:sldId id="542" r:id="rId9"/>
    <p:sldId id="496" r:id="rId10"/>
    <p:sldId id="517" r:id="rId11"/>
    <p:sldId id="515" r:id="rId12"/>
    <p:sldId id="518" r:id="rId13"/>
    <p:sldId id="534" r:id="rId14"/>
    <p:sldId id="521" r:id="rId15"/>
    <p:sldId id="462" r:id="rId16"/>
    <p:sldId id="538" r:id="rId17"/>
    <p:sldId id="539" r:id="rId18"/>
    <p:sldId id="523" r:id="rId19"/>
    <p:sldId id="537" r:id="rId20"/>
    <p:sldId id="524" r:id="rId21"/>
    <p:sldId id="525" r:id="rId22"/>
    <p:sldId id="519" r:id="rId23"/>
    <p:sldId id="520" r:id="rId24"/>
    <p:sldId id="522" r:id="rId25"/>
    <p:sldId id="26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B4C7E7"/>
    <a:srgbClr val="F6F6F6"/>
    <a:srgbClr val="6A6CCC"/>
    <a:srgbClr val="004D86"/>
    <a:srgbClr val="2F318B"/>
    <a:srgbClr val="ED7D31"/>
    <a:srgbClr val="002060"/>
    <a:srgbClr val="E2EAF6"/>
    <a:srgbClr val="0D2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8139" autoAdjust="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382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3AED1-0515-4591-9382-3A77501DA381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03BA5-1E9F-4D09-820D-16B84DE0B14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0655D-7040-4051-8CA9-E1335F6EA68B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1D50C-2A46-49BA-857E-9A3D9C20A6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各位老师、同学好，我是来自机械</a:t>
            </a:r>
            <a:r>
              <a:rPr lang="en-US" dirty="0"/>
              <a:t>82</a:t>
            </a:r>
            <a:r>
              <a:rPr lang="zh-CN" altLang="en-US" dirty="0"/>
              <a:t>班的李政清，指导老师是唐晓强教授，我进行的开题汇报的题目是：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主要采用非基于模型的控制器，基于</a:t>
            </a:r>
            <a:r>
              <a:rPr lang="en-US" altLang="zh-CN" dirty="0"/>
              <a:t>PID</a:t>
            </a:r>
            <a:r>
              <a:rPr lang="zh-CN" altLang="en-US" dirty="0"/>
              <a:t>的，引入了对绳索弹性变形的补偿项和力位混合控制控制器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94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455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5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汇报分为以下四个部分，首先介绍研究背景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dirty="0"/>
              <a:t>空间飞行器在工作过程中会受到扰动力对轨迹和飞行姿态的影响。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dirty="0"/>
              <a:t>地外空间飞行器的返回需要在地外天体表面完成起飞，而其起飞过程中会受到羽流扰动力的影响，从而产生振动，会对飞行器的起飞姿态造成影响，甚至可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dirty="0"/>
              <a:t>能造成飞行器的倾覆。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dirty="0"/>
              <a:t>此外，飞行器起飞过程中可能会受到大气环境的影响，例如火星表面的火星风风速可达几米每秒至几十米每秒，其也会对飞行器起飞过程产生扰动。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汇报分为以下四个部分，首先介绍研究背景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7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索驱动机器人标准的运动学模型：简化</a:t>
            </a:r>
          </a:p>
          <a:p>
            <a:pPr marL="228600" indent="-228600">
              <a:buAutoNum type="arabicPeriod"/>
            </a:pPr>
            <a:r>
              <a:rPr lang="zh-CN" altLang="en-US" dirty="0"/>
              <a:t>为进一步提高索驱动机器人的建模精度，国内外学者在建模过程中考虑了滑轮效应、绳索垂度和绳索弹性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61D50C-2A46-49BA-857E-9A3D9C20A6E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2" r="28258" b="58924"/>
          <a:stretch>
            <a:fillRect/>
          </a:stretch>
        </p:blipFill>
        <p:spPr>
          <a:xfrm>
            <a:off x="184738" y="101102"/>
            <a:ext cx="761408" cy="74902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1131328" y="6620502"/>
            <a:ext cx="10581190" cy="53152"/>
            <a:chOff x="1131328" y="6601648"/>
            <a:chExt cx="10581190" cy="53152"/>
          </a:xfrm>
        </p:grpSpPr>
        <p:sp>
          <p:nvSpPr>
            <p:cNvPr id="17" name="矩形 16"/>
            <p:cNvSpPr/>
            <p:nvPr userDrawn="1"/>
          </p:nvSpPr>
          <p:spPr>
            <a:xfrm>
              <a:off x="7965980" y="6601649"/>
              <a:ext cx="3746538" cy="5315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131328" y="6601648"/>
              <a:ext cx="6834649" cy="5315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114533" y="45136"/>
            <a:ext cx="1107996" cy="646331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3" name="矩形 32"/>
          <p:cNvSpPr/>
          <p:nvPr userDrawn="1"/>
        </p:nvSpPr>
        <p:spPr>
          <a:xfrm>
            <a:off x="0" y="710849"/>
            <a:ext cx="12192000" cy="8992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53825" y="6453822"/>
            <a:ext cx="638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3E12FC-B727-46EE-A3F4-36BAB21DAD9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2" r="28258" b="58924"/>
          <a:stretch>
            <a:fillRect/>
          </a:stretch>
        </p:blipFill>
        <p:spPr>
          <a:xfrm>
            <a:off x="11475476" y="45136"/>
            <a:ext cx="631525" cy="62125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 userDrawn="1"/>
        </p:nvGrpSpPr>
        <p:grpSpPr>
          <a:xfrm>
            <a:off x="1131328" y="6620502"/>
            <a:ext cx="10581190" cy="53152"/>
            <a:chOff x="1131328" y="6601648"/>
            <a:chExt cx="10581190" cy="53152"/>
          </a:xfrm>
        </p:grpSpPr>
        <p:sp>
          <p:nvSpPr>
            <p:cNvPr id="15" name="矩形 14"/>
            <p:cNvSpPr/>
            <p:nvPr userDrawn="1"/>
          </p:nvSpPr>
          <p:spPr>
            <a:xfrm>
              <a:off x="7965980" y="6601649"/>
              <a:ext cx="3746538" cy="5315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 userDrawn="1"/>
          </p:nvSpPr>
          <p:spPr>
            <a:xfrm>
              <a:off x="1131328" y="6601648"/>
              <a:ext cx="6834649" cy="53151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流程图: 延期 10"/>
          <p:cNvSpPr/>
          <p:nvPr userDrawn="1"/>
        </p:nvSpPr>
        <p:spPr>
          <a:xfrm>
            <a:off x="0" y="90228"/>
            <a:ext cx="540792" cy="534303"/>
          </a:xfrm>
          <a:prstGeom prst="flowChartDelay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710849"/>
            <a:ext cx="12192000" cy="8992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53825" y="6453822"/>
            <a:ext cx="638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83E12FC-B727-46EE-A3F4-36BAB21DAD9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2" r="28258" b="58924"/>
          <a:stretch>
            <a:fillRect/>
          </a:stretch>
        </p:blipFill>
        <p:spPr>
          <a:xfrm>
            <a:off x="11475476" y="46434"/>
            <a:ext cx="631525" cy="62125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E12FC-B727-46EE-A3F4-36BAB21DAD9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emf"/><Relationship Id="rId11" Type="http://schemas.openxmlformats.org/officeDocument/2006/relationships/image" Target="../media/image53.png"/><Relationship Id="rId5" Type="http://schemas.openxmlformats.org/officeDocument/2006/relationships/image" Target="../media/image47.emf"/><Relationship Id="rId10" Type="http://schemas.openxmlformats.org/officeDocument/2006/relationships/image" Target="../media/image52.png"/><Relationship Id="rId4" Type="http://schemas.openxmlformats.org/officeDocument/2006/relationships/image" Target="../media/image46.emf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31163" y="2318193"/>
            <a:ext cx="6329680" cy="1445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平面索驱动并联机器人</a:t>
            </a:r>
          </a:p>
          <a:p>
            <a:pPr algn="ctr"/>
            <a:r>
              <a:rPr lang="zh-CN" altLang="en-US" sz="4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扰动力</a:t>
            </a:r>
            <a:r>
              <a:rPr lang="zh-CN" altLang="en-US" sz="4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主动</a:t>
            </a:r>
            <a:r>
              <a:rPr lang="zh-CN" altLang="en-US" sz="4400" b="1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施加策略研究</a:t>
            </a:r>
            <a:endParaRPr lang="zh-CN" altLang="en-US" sz="44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14362" y="839221"/>
            <a:ext cx="736327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清华大学本科生综合论文训练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开题汇报</a:t>
            </a:r>
          </a:p>
        </p:txBody>
      </p:sp>
      <p:sp>
        <p:nvSpPr>
          <p:cNvPr id="4" name="矩形 3"/>
          <p:cNvSpPr/>
          <p:nvPr/>
        </p:nvSpPr>
        <p:spPr>
          <a:xfrm>
            <a:off x="1489607" y="3859840"/>
            <a:ext cx="9212779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046408" y="4092094"/>
            <a:ext cx="1871662" cy="2139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dist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   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 algn="dist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   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 algn="dist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 报 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 algn="dist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 algn="dist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汇报时间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273932" y="4092094"/>
            <a:ext cx="3149600" cy="2138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46800" rIns="0" bIns="46800"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 械 工 程 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 械 工 程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 政 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唐 晓 强   教 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2022.03.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865"/>
    </mc:Choice>
    <mc:Fallback xmlns="">
      <p:transition advTm="486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798" y="101814"/>
            <a:ext cx="39116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3" name="矩形 32"/>
          <p:cNvSpPr/>
          <p:nvPr/>
        </p:nvSpPr>
        <p:spPr>
          <a:xfrm>
            <a:off x="7806055" y="179070"/>
            <a:ext cx="339471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索驱动机器人综述</a:t>
            </a:r>
            <a:r>
              <a:rPr lang="zh-CN" altLang="en-US" dirty="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动力学模型</a:t>
            </a:r>
          </a:p>
        </p:txBody>
      </p:sp>
      <p:sp>
        <p:nvSpPr>
          <p:cNvPr id="34" name="矩形 33"/>
          <p:cNvSpPr/>
          <p:nvPr/>
        </p:nvSpPr>
        <p:spPr>
          <a:xfrm>
            <a:off x="594305" y="119021"/>
            <a:ext cx="1620957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</a:p>
        </p:txBody>
      </p:sp>
      <p:sp>
        <p:nvSpPr>
          <p:cNvPr id="37" name="内容占位符 1"/>
          <p:cNvSpPr txBox="1"/>
          <p:nvPr/>
        </p:nvSpPr>
        <p:spPr>
          <a:xfrm>
            <a:off x="208416" y="934450"/>
            <a:ext cx="3878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索驱动机器人动力学建模</a:t>
            </a:r>
          </a:p>
        </p:txBody>
      </p:sp>
      <p:sp>
        <p:nvSpPr>
          <p:cNvPr id="81" name="圆角矩形 52"/>
          <p:cNvSpPr/>
          <p:nvPr/>
        </p:nvSpPr>
        <p:spPr>
          <a:xfrm>
            <a:off x="314960" y="1367155"/>
            <a:ext cx="5761990" cy="126936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4030" y="1823085"/>
            <a:ext cx="2338705" cy="76200"/>
          </a:xfrm>
          <a:prstGeom prst="rect">
            <a:avLst/>
          </a:pr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52"/>
          <p:cNvSpPr/>
          <p:nvPr/>
        </p:nvSpPr>
        <p:spPr>
          <a:xfrm>
            <a:off x="6198870" y="4734560"/>
            <a:ext cx="5622925" cy="1719262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33185" y="4803775"/>
            <a:ext cx="1927860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电机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433185" y="5146040"/>
            <a:ext cx="52184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电机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输入电流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输出扭矩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对伺服电机，认为输入电流与输出扭矩成正比</a:t>
            </a:r>
          </a:p>
        </p:txBody>
      </p:sp>
      <p:sp>
        <p:nvSpPr>
          <p:cNvPr id="29" name="圆角矩形 52"/>
          <p:cNvSpPr/>
          <p:nvPr/>
        </p:nvSpPr>
        <p:spPr>
          <a:xfrm>
            <a:off x="6199505" y="934720"/>
            <a:ext cx="5622925" cy="2005330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68335" y="1000125"/>
            <a:ext cx="2482215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作动器的动力学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8007985" y="1367155"/>
            <a:ext cx="38138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电机转子、减速器、滚筒（线轴）等构成的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索驱动单元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以及滑轮的动力学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将转动惯量和阻尼向电机轴等效</a:t>
            </a:r>
          </a:p>
        </p:txBody>
      </p:sp>
      <p:sp>
        <p:nvSpPr>
          <p:cNvPr id="32" name="圆角矩形 52"/>
          <p:cNvSpPr/>
          <p:nvPr/>
        </p:nvSpPr>
        <p:spPr>
          <a:xfrm>
            <a:off x="6198870" y="3039110"/>
            <a:ext cx="5624195" cy="1577340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250555" y="3074035"/>
            <a:ext cx="1681480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绳索弹性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8281670" y="3467100"/>
            <a:ext cx="35413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将绳索考虑为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轴向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弹簧</a:t>
            </a:r>
            <a:r>
              <a:rPr lang="en-US" altLang="zh-CN" sz="1600" baseline="30000" dirty="0" smtClean="0"/>
              <a:t>[22]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主要针对于末端动平台的动态响应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6880" y="1899285"/>
            <a:ext cx="550481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Euler-Newton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Lagrange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适用于复杂系统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6880" y="1411605"/>
            <a:ext cx="2279650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动力学建模方法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760" y="3150870"/>
            <a:ext cx="1888490" cy="1353185"/>
          </a:xfrm>
          <a:prstGeom prst="rect">
            <a:avLst/>
          </a:prstGeom>
        </p:spPr>
      </p:pic>
      <p:sp>
        <p:nvSpPr>
          <p:cNvPr id="7" name="圆角矩形 52"/>
          <p:cNvSpPr/>
          <p:nvPr/>
        </p:nvSpPr>
        <p:spPr>
          <a:xfrm>
            <a:off x="314960" y="2794635"/>
            <a:ext cx="5761990" cy="365950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880" y="2940050"/>
            <a:ext cx="2279650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动平台的动力学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75" y="5146040"/>
            <a:ext cx="3056890" cy="469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4760" y="1010920"/>
            <a:ext cx="1673225" cy="18370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030" y="3485515"/>
            <a:ext cx="4476750" cy="46482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494030" y="3467100"/>
            <a:ext cx="825500" cy="4838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5895" y="3485515"/>
            <a:ext cx="612140" cy="4838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493770" y="3477895"/>
            <a:ext cx="389890" cy="4838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34975" y="4090035"/>
            <a:ext cx="94107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加速度项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294890" y="4204335"/>
            <a:ext cx="13322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Font typeface="+mj-lt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绳索索力对</a:t>
            </a:r>
          </a:p>
          <a:p>
            <a:pPr indent="0" algn="ctr">
              <a:lnSpc>
                <a:spcPct val="150000"/>
              </a:lnSpc>
              <a:buFont typeface="+mj-lt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动平台的合力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688715" y="4204335"/>
            <a:ext cx="211137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Font typeface="+mj-lt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动平台所受的其他外力</a:t>
            </a:r>
          </a:p>
        </p:txBody>
      </p:sp>
      <p:sp>
        <p:nvSpPr>
          <p:cNvPr id="18" name="矩形 17"/>
          <p:cNvSpPr/>
          <p:nvPr/>
        </p:nvSpPr>
        <p:spPr>
          <a:xfrm>
            <a:off x="1550670" y="5132070"/>
            <a:ext cx="1007110" cy="4838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831465" y="5132070"/>
            <a:ext cx="660400" cy="4838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4360" y="5878830"/>
            <a:ext cx="205740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Font typeface="+mj-lt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科里奥利力及离心力项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754630" y="5878830"/>
            <a:ext cx="133223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Font typeface="+mj-lt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重力项</a:t>
            </a: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780415" y="4017010"/>
            <a:ext cx="172085" cy="17208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2936240" y="4077335"/>
            <a:ext cx="85725" cy="18478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3854450" y="4032250"/>
            <a:ext cx="610870" cy="2806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1649095" y="5669280"/>
            <a:ext cx="163195" cy="2952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3252470" y="5692140"/>
            <a:ext cx="86995" cy="3105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197"/>
    </mc:Choice>
    <mc:Fallback xmlns="">
      <p:transition advTm="2019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798" y="101814"/>
            <a:ext cx="39116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3" name="矩形 32"/>
          <p:cNvSpPr/>
          <p:nvPr/>
        </p:nvSpPr>
        <p:spPr>
          <a:xfrm>
            <a:off x="7589520" y="179070"/>
            <a:ext cx="361124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索驱动机器人综述</a:t>
            </a:r>
            <a:r>
              <a:rPr lang="zh-CN" altLang="en-US" dirty="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索力分配算法</a:t>
            </a:r>
          </a:p>
          <a:p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4305" y="119021"/>
            <a:ext cx="1620957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</a:p>
        </p:txBody>
      </p:sp>
      <p:sp>
        <p:nvSpPr>
          <p:cNvPr id="37" name="内容占位符 1"/>
          <p:cNvSpPr txBox="1"/>
          <p:nvPr/>
        </p:nvSpPr>
        <p:spPr>
          <a:xfrm>
            <a:off x="208416" y="934450"/>
            <a:ext cx="2354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索力分配算法</a:t>
            </a:r>
          </a:p>
        </p:txBody>
      </p:sp>
      <p:sp>
        <p:nvSpPr>
          <p:cNvPr id="81" name="圆角矩形 52"/>
          <p:cNvSpPr/>
          <p:nvPr/>
        </p:nvSpPr>
        <p:spPr>
          <a:xfrm>
            <a:off x="5211445" y="1395095"/>
            <a:ext cx="6588760" cy="5093970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52"/>
          <p:cNvSpPr/>
          <p:nvPr/>
        </p:nvSpPr>
        <p:spPr>
          <a:xfrm>
            <a:off x="353060" y="1395095"/>
            <a:ext cx="4596130" cy="5093970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7685" y="1538605"/>
            <a:ext cx="2279650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索力分配问题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21300" y="1938218"/>
            <a:ext cx="63074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线性规划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二次规划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Verhoeven</a:t>
            </a:r>
            <a:r>
              <a:rPr lang="en-US" altLang="zh-CN" sz="1600" baseline="30000" dirty="0"/>
              <a:t> [</a:t>
            </a:r>
            <a:r>
              <a:rPr lang="en-US" altLang="zh-CN" sz="1600" baseline="30000" dirty="0" smtClean="0"/>
              <a:t>19]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范数为优化目标，使用梯度下降求解：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该方法保证索力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值的增大，求解区域趋近真实的索力边界，但计算复杂度提高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不保证实时性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+mj-lt"/>
              <a:buNone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Pott</a:t>
            </a:r>
            <a:r>
              <a:rPr lang="en-US" altLang="zh-CN" sz="1600" baseline="30000" dirty="0"/>
              <a:t> </a:t>
            </a:r>
            <a:r>
              <a:rPr lang="en-US" altLang="zh-CN" sz="1600" baseline="30000" dirty="0" smtClean="0"/>
              <a:t>[20]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了一种索力分配的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闭式解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解析表达式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求解距离相对于参考索力偏差二范数最小的索力解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保证索力的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，广泛用于控制器设计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计划使用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Pott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人所提出的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闭式解索力分配算法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4970" y="2005771"/>
            <a:ext cx="451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索驱动机器人的运动学与力平衡耦合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控制量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为电机输入电流，与电机扭矩和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绳索索力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21935" y="1538605"/>
            <a:ext cx="2927985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索力分配算法</a:t>
            </a:r>
          </a:p>
        </p:txBody>
      </p:sp>
      <p:sp>
        <p:nvSpPr>
          <p:cNvPr id="13" name="矩形 12"/>
          <p:cNvSpPr/>
          <p:nvPr/>
        </p:nvSpPr>
        <p:spPr>
          <a:xfrm>
            <a:off x="527684" y="3402574"/>
            <a:ext cx="3200253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索力分配问题的特点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4969" y="3814054"/>
            <a:ext cx="4511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绳索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只能施加拉力而不能施加推力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，需要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合理设置绳索索力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保证不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牵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索力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分布存在时通常为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多解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优化目标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求解优化问题得到特定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通常关注算法的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连续性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1981"/>
    </mc:Choice>
    <mc:Fallback xmlns="">
      <p:transition advTm="6198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798" y="101814"/>
            <a:ext cx="39116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3" name="矩形 32"/>
          <p:cNvSpPr/>
          <p:nvPr/>
        </p:nvSpPr>
        <p:spPr>
          <a:xfrm>
            <a:off x="8056880" y="179070"/>
            <a:ext cx="314388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索驱动机器人综述</a:t>
            </a:r>
            <a:r>
              <a:rPr lang="zh-CN" altLang="en-US" dirty="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控制策略</a:t>
            </a:r>
          </a:p>
          <a:p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94305" y="119021"/>
            <a:ext cx="1620957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</a:p>
        </p:txBody>
      </p:sp>
      <p:sp>
        <p:nvSpPr>
          <p:cNvPr id="37" name="内容占位符 1"/>
          <p:cNvSpPr txBox="1"/>
          <p:nvPr/>
        </p:nvSpPr>
        <p:spPr>
          <a:xfrm>
            <a:off x="208416" y="934450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控制算法</a:t>
            </a:r>
          </a:p>
        </p:txBody>
      </p:sp>
      <p:sp>
        <p:nvSpPr>
          <p:cNvPr id="81" name="圆角矩形 52"/>
          <p:cNvSpPr/>
          <p:nvPr/>
        </p:nvSpPr>
        <p:spPr>
          <a:xfrm>
            <a:off x="3641725" y="934450"/>
            <a:ext cx="4195445" cy="2819420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5300" y="1885315"/>
            <a:ext cx="2338705" cy="76200"/>
          </a:xfrm>
          <a:prstGeom prst="rect">
            <a:avLst/>
          </a:pr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39052" y="2553700"/>
            <a:ext cx="4097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Khosravi 等人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提出一种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en-US" altLang="zh-CN" sz="1600" baseline="30000" dirty="0"/>
              <a:t>[</a:t>
            </a:r>
            <a:r>
              <a:rPr lang="en-US" altLang="zh-CN" sz="1600" baseline="30000" dirty="0" smtClean="0"/>
              <a:t>24]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位置反馈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绳索内力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52"/>
          <p:cNvSpPr/>
          <p:nvPr/>
        </p:nvSpPr>
        <p:spPr>
          <a:xfrm>
            <a:off x="353060" y="1395095"/>
            <a:ext cx="3032760" cy="5093970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5300" y="1473835"/>
            <a:ext cx="2279650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控制算法分类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4958" y="1961515"/>
            <a:ext cx="29508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依据反馈量的类型进行分类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基于位置的控制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基于索长空间的控制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基于任务空间的控制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基于力的控制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力位混合控制</a:t>
            </a: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索长空间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电机编码器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任务空间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：外部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平台位姿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基于力的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力传感器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反馈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ForcePositionMixedController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54451" y="3846705"/>
            <a:ext cx="3501390" cy="1748375"/>
          </a:xfrm>
          <a:prstGeom prst="rect">
            <a:avLst/>
          </a:prstGeom>
        </p:spPr>
      </p:pic>
      <p:pic>
        <p:nvPicPr>
          <p:cNvPr id="8" name="图片 7" descr="HybridPositionForceController"/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6535" y="1029065"/>
            <a:ext cx="3661410" cy="2156460"/>
          </a:xfrm>
          <a:prstGeom prst="rect">
            <a:avLst/>
          </a:prstGeom>
        </p:spPr>
      </p:pic>
      <p:pic>
        <p:nvPicPr>
          <p:cNvPr id="10" name="图片 9" descr="pid_controller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7100" y="1022945"/>
            <a:ext cx="4332014" cy="16403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34972" y="3907472"/>
            <a:ext cx="4142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Kraus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人的控制器</a:t>
            </a:r>
            <a:r>
              <a:rPr lang="en-US" altLang="zh-CN" sz="1600" baseline="30000" dirty="0"/>
              <a:t>[</a:t>
            </a:r>
            <a:r>
              <a:rPr lang="en-US" altLang="zh-CN" sz="1600" baseline="30000" dirty="0" smtClean="0"/>
              <a:t>27]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绳索弹性补偿项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辨识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近似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为二阶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了位置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控制精度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52"/>
          <p:cNvSpPr/>
          <p:nvPr/>
        </p:nvSpPr>
        <p:spPr>
          <a:xfrm>
            <a:off x="7952740" y="922385"/>
            <a:ext cx="3545205" cy="283148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52740" y="3292205"/>
            <a:ext cx="360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Kraus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力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混合控制器</a:t>
            </a:r>
            <a:r>
              <a:rPr lang="en-US" altLang="zh-CN" sz="1600" baseline="30000" dirty="0" smtClean="0"/>
              <a:t>[28]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52"/>
          <p:cNvSpPr/>
          <p:nvPr/>
        </p:nvSpPr>
        <p:spPr>
          <a:xfrm>
            <a:off x="3641725" y="3887844"/>
            <a:ext cx="7856220" cy="161303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08220" y="1222250"/>
            <a:ext cx="765175" cy="6648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022266" y="4223754"/>
            <a:ext cx="1560830" cy="11747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52"/>
          <p:cNvSpPr/>
          <p:nvPr/>
        </p:nvSpPr>
        <p:spPr>
          <a:xfrm>
            <a:off x="3641725" y="5614708"/>
            <a:ext cx="7856220" cy="895502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739051" y="5641146"/>
            <a:ext cx="7661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基于绳索索长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控制器并对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绳索弹性进行补偿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，控制动平台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基于绳索索力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反馈的控制器，直接控制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索力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及绳索对动平台的合力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6372"/>
    </mc:Choice>
    <mc:Fallback xmlns="">
      <p:transition advTm="6637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182621" y="1342154"/>
            <a:ext cx="5826758" cy="707886"/>
            <a:chOff x="3203934" y="1734276"/>
            <a:chExt cx="5826758" cy="707886"/>
          </a:xfrm>
        </p:grpSpPr>
        <p:sp>
          <p:nvSpPr>
            <p:cNvPr id="4" name="箭头: 五边形 3"/>
            <p:cNvSpPr/>
            <p:nvPr/>
          </p:nvSpPr>
          <p:spPr>
            <a:xfrm>
              <a:off x="3513812" y="1734276"/>
              <a:ext cx="5516880" cy="70788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/>
            <p:cNvSpPr/>
            <p:nvPr/>
          </p:nvSpPr>
          <p:spPr>
            <a:xfrm rot="2700000">
              <a:off x="3203933" y="1786805"/>
              <a:ext cx="619760" cy="61975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300839" y="1832444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34664" y="1827576"/>
              <a:ext cx="444484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82621" y="2348549"/>
            <a:ext cx="5826758" cy="707886"/>
            <a:chOff x="3203934" y="1734276"/>
            <a:chExt cx="5826758" cy="707886"/>
          </a:xfrm>
        </p:grpSpPr>
        <p:sp>
          <p:nvSpPr>
            <p:cNvPr id="26" name="箭头: 五边形 25"/>
            <p:cNvSpPr/>
            <p:nvPr/>
          </p:nvSpPr>
          <p:spPr>
            <a:xfrm>
              <a:off x="3513812" y="1734276"/>
              <a:ext cx="5516880" cy="70788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/>
            <p:cNvSpPr/>
            <p:nvPr/>
          </p:nvSpPr>
          <p:spPr>
            <a:xfrm rot="2700000">
              <a:off x="3203933" y="1786805"/>
              <a:ext cx="619760" cy="61975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300839" y="1822447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34664" y="1845682"/>
              <a:ext cx="444484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82621" y="3362301"/>
            <a:ext cx="5826758" cy="707886"/>
            <a:chOff x="3203934" y="1734276"/>
            <a:chExt cx="5826758" cy="707886"/>
          </a:xfrm>
        </p:grpSpPr>
        <p:sp>
          <p:nvSpPr>
            <p:cNvPr id="31" name="箭头: 五边形 30"/>
            <p:cNvSpPr/>
            <p:nvPr/>
          </p:nvSpPr>
          <p:spPr>
            <a:xfrm>
              <a:off x="3513812" y="1734276"/>
              <a:ext cx="5516880" cy="70788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/>
            <p:cNvSpPr/>
            <p:nvPr/>
          </p:nvSpPr>
          <p:spPr>
            <a:xfrm rot="2700000">
              <a:off x="3203933" y="1786805"/>
              <a:ext cx="619760" cy="61975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892" y="1822447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034664" y="1836629"/>
              <a:ext cx="444484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文献综述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182621" y="4375761"/>
            <a:ext cx="5826758" cy="707886"/>
            <a:chOff x="3203934" y="1734276"/>
            <a:chExt cx="5826758" cy="707886"/>
          </a:xfrm>
        </p:grpSpPr>
        <p:sp>
          <p:nvSpPr>
            <p:cNvPr id="8" name="箭头: 五边形 30"/>
            <p:cNvSpPr/>
            <p:nvPr/>
          </p:nvSpPr>
          <p:spPr>
            <a:xfrm>
              <a:off x="3513812" y="1734276"/>
              <a:ext cx="5516880" cy="707886"/>
            </a:xfrm>
            <a:prstGeom prst="homePlate">
              <a:avLst/>
            </a:prstGeom>
            <a:solidFill>
              <a:srgbClr val="B4C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31"/>
            <p:cNvSpPr/>
            <p:nvPr/>
          </p:nvSpPr>
          <p:spPr>
            <a:xfrm rot="2700000">
              <a:off x="3203933" y="1786805"/>
              <a:ext cx="619760" cy="61975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09892" y="1822447"/>
              <a:ext cx="40195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034664" y="1836629"/>
              <a:ext cx="444484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研究路线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45"/>
    </mc:Choice>
    <mc:Fallback xmlns="">
      <p:transition advTm="4345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798" y="101814"/>
            <a:ext cx="39116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4" name="矩形 3"/>
          <p:cNvSpPr/>
          <p:nvPr/>
        </p:nvSpPr>
        <p:spPr>
          <a:xfrm>
            <a:off x="594305" y="119021"/>
            <a:ext cx="2698175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研究路线与计划</a:t>
            </a:r>
          </a:p>
        </p:txBody>
      </p:sp>
      <p:sp>
        <p:nvSpPr>
          <p:cNvPr id="5" name="内容占位符 1"/>
          <p:cNvSpPr txBox="1"/>
          <p:nvPr/>
        </p:nvSpPr>
        <p:spPr>
          <a:xfrm>
            <a:off x="208416" y="934450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研究路线</a:t>
            </a:r>
          </a:p>
        </p:txBody>
      </p:sp>
      <p:sp>
        <p:nvSpPr>
          <p:cNvPr id="40" name="矩形 39"/>
          <p:cNvSpPr/>
          <p:nvPr/>
        </p:nvSpPr>
        <p:spPr>
          <a:xfrm>
            <a:off x="9245470" y="195965"/>
            <a:ext cx="220916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 </a:t>
            </a:r>
            <a:r>
              <a:rPr lang="en-US" altLang="zh-CN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</a:t>
            </a:r>
          </a:p>
        </p:txBody>
      </p:sp>
      <p:pic>
        <p:nvPicPr>
          <p:cNvPr id="7" name="图片 6" descr="TechniqueRoadm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" y="1496695"/>
            <a:ext cx="6514465" cy="4410075"/>
          </a:xfrm>
          <a:prstGeom prst="rect">
            <a:avLst/>
          </a:prstGeom>
        </p:spPr>
      </p:pic>
      <p:pic>
        <p:nvPicPr>
          <p:cNvPr id="9" name="图片 8" descr="mechanism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1705" y="1782445"/>
            <a:ext cx="3735705" cy="3093085"/>
          </a:xfrm>
          <a:prstGeom prst="rect">
            <a:avLst/>
          </a:prstGeom>
        </p:spPr>
      </p:pic>
      <p:sp>
        <p:nvSpPr>
          <p:cNvPr id="11" name="圆角矩形 52"/>
          <p:cNvSpPr/>
          <p:nvPr/>
        </p:nvSpPr>
        <p:spPr>
          <a:xfrm>
            <a:off x="353060" y="1395095"/>
            <a:ext cx="6311265" cy="505777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4485" y="5906770"/>
            <a:ext cx="1288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技术路线图</a:t>
            </a:r>
          </a:p>
        </p:txBody>
      </p:sp>
      <p:sp>
        <p:nvSpPr>
          <p:cNvPr id="12" name="圆角矩形 52"/>
          <p:cNvSpPr/>
          <p:nvPr/>
        </p:nvSpPr>
        <p:spPr>
          <a:xfrm>
            <a:off x="6817995" y="1396365"/>
            <a:ext cx="4874260" cy="505650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9435" y="1496695"/>
            <a:ext cx="2726055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索驱动机器人构型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09435" y="4939665"/>
            <a:ext cx="4782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平面三索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三条绳索的索结点为同一点，完全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约束定位机构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模拟失重状态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下扰动力施加，竖直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方向使用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条绳索对末端动平台对重力进行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完全卸载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705" y="1891654"/>
            <a:ext cx="3830727" cy="300039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841" y="1841761"/>
            <a:ext cx="3799009" cy="3170517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10097111" y="3923982"/>
            <a:ext cx="847741" cy="453537"/>
            <a:chOff x="10552029" y="2975463"/>
            <a:chExt cx="847741" cy="453537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10560919" y="2975463"/>
              <a:ext cx="0" cy="45353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0552029" y="3146482"/>
              <a:ext cx="847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9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重力加速度</a:t>
              </a:r>
              <a:r>
                <a:rPr lang="en-US" altLang="zh-CN" sz="9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endPara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910"/>
    </mc:Choice>
    <mc:Fallback xmlns="">
      <p:transition advTm="1891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798" y="101814"/>
            <a:ext cx="39116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4" name="矩形 3"/>
          <p:cNvSpPr/>
          <p:nvPr/>
        </p:nvSpPr>
        <p:spPr>
          <a:xfrm>
            <a:off x="594305" y="119021"/>
            <a:ext cx="2698175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研究路线与计划</a:t>
            </a:r>
          </a:p>
        </p:txBody>
      </p:sp>
      <p:sp>
        <p:nvSpPr>
          <p:cNvPr id="5" name="内容占位符 1"/>
          <p:cNvSpPr txBox="1"/>
          <p:nvPr/>
        </p:nvSpPr>
        <p:spPr>
          <a:xfrm>
            <a:off x="208416" y="934450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研究路线</a:t>
            </a:r>
          </a:p>
        </p:txBody>
      </p:sp>
      <p:sp>
        <p:nvSpPr>
          <p:cNvPr id="40" name="矩形 39"/>
          <p:cNvSpPr/>
          <p:nvPr/>
        </p:nvSpPr>
        <p:spPr>
          <a:xfrm>
            <a:off x="9245470" y="195965"/>
            <a:ext cx="220916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 </a:t>
            </a:r>
            <a:r>
              <a:rPr lang="en-US" altLang="zh-CN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</a:t>
            </a:r>
          </a:p>
        </p:txBody>
      </p:sp>
      <p:pic>
        <p:nvPicPr>
          <p:cNvPr id="7" name="图片 6" descr="TechniqueRoadm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" y="1496695"/>
            <a:ext cx="6514465" cy="4410075"/>
          </a:xfrm>
          <a:prstGeom prst="rect">
            <a:avLst/>
          </a:prstGeom>
        </p:spPr>
      </p:pic>
      <p:sp>
        <p:nvSpPr>
          <p:cNvPr id="11" name="圆角矩形 52"/>
          <p:cNvSpPr/>
          <p:nvPr/>
        </p:nvSpPr>
        <p:spPr>
          <a:xfrm>
            <a:off x="353060" y="1395095"/>
            <a:ext cx="6311265" cy="505777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4485" y="5906770"/>
            <a:ext cx="1288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技术路线图</a:t>
            </a:r>
          </a:p>
        </p:txBody>
      </p:sp>
      <p:sp>
        <p:nvSpPr>
          <p:cNvPr id="12" name="圆角矩形 52"/>
          <p:cNvSpPr/>
          <p:nvPr/>
        </p:nvSpPr>
        <p:spPr>
          <a:xfrm>
            <a:off x="6817995" y="1396365"/>
            <a:ext cx="4874260" cy="505650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9435" y="1496695"/>
            <a:ext cx="4032885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索驱动机器人运动学与动力学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817360" y="4939665"/>
            <a:ext cx="5026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动态响应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要求较为精确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，考虑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绳索弹性</a:t>
            </a:r>
            <a:endParaRPr lang="zh-CN" altLang="en-US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滑轮效应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绳索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垂度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较小，予以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</a:t>
            </a:r>
          </a:p>
        </p:txBody>
      </p:sp>
      <p:pic>
        <p:nvPicPr>
          <p:cNvPr id="15" name="图片 14" descr="mechanism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91705" y="1782445"/>
            <a:ext cx="3735705" cy="30930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705" y="1891654"/>
            <a:ext cx="3830727" cy="300039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28709" y="1856760"/>
            <a:ext cx="2979421" cy="8952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841" y="1841761"/>
            <a:ext cx="3799009" cy="3170517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0097111" y="3923982"/>
            <a:ext cx="847741" cy="453537"/>
            <a:chOff x="10552029" y="2975463"/>
            <a:chExt cx="847741" cy="453537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0560919" y="2975463"/>
              <a:ext cx="0" cy="45353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0552029" y="3146482"/>
              <a:ext cx="847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9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重力加速度</a:t>
              </a:r>
              <a:r>
                <a:rPr lang="en-US" altLang="zh-CN" sz="9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endPara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552"/>
    </mc:Choice>
    <mc:Fallback xmlns="">
      <p:transition advTm="2555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798" y="101814"/>
            <a:ext cx="39116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4" name="矩形 3"/>
          <p:cNvSpPr/>
          <p:nvPr/>
        </p:nvSpPr>
        <p:spPr>
          <a:xfrm>
            <a:off x="594305" y="119021"/>
            <a:ext cx="2698175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研究路线与计划</a:t>
            </a:r>
          </a:p>
        </p:txBody>
      </p:sp>
      <p:sp>
        <p:nvSpPr>
          <p:cNvPr id="5" name="内容占位符 1"/>
          <p:cNvSpPr txBox="1"/>
          <p:nvPr/>
        </p:nvSpPr>
        <p:spPr>
          <a:xfrm>
            <a:off x="208416" y="934450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已开展的工作：系统的运动学建模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770686" y="195965"/>
            <a:ext cx="269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 </a:t>
            </a:r>
            <a:r>
              <a:rPr lang="en-US" altLang="zh-CN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已完成的工作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52"/>
          <p:cNvSpPr/>
          <p:nvPr/>
        </p:nvSpPr>
        <p:spPr>
          <a:xfrm>
            <a:off x="353061" y="1395095"/>
            <a:ext cx="5634472" cy="505777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205" y="1427009"/>
            <a:ext cx="2833733" cy="5551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358" y="1995150"/>
            <a:ext cx="2659429" cy="5335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341" y="2591683"/>
            <a:ext cx="2901557" cy="58540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3841" y="3971689"/>
            <a:ext cx="2953333" cy="86608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664846" y="1525367"/>
            <a:ext cx="226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记末端动平台的位置为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4847" y="2066160"/>
            <a:ext cx="188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考虑几何封闭方程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64847" y="2673119"/>
            <a:ext cx="1881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计算得到绳索长度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4847" y="4101069"/>
            <a:ext cx="185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计算得到绳索长度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8499" y="3256213"/>
            <a:ext cx="1252245" cy="707437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664847" y="3372605"/>
            <a:ext cx="226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计算得到绳索方向向量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9083" y="1785113"/>
            <a:ext cx="4654742" cy="3408933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7599761" y="5708095"/>
            <a:ext cx="3310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平面三索驱动机器人的运动学模型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8273" y="1371597"/>
            <a:ext cx="5809554" cy="4458875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664847" y="5000329"/>
            <a:ext cx="5452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由于该机器人只有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个平动自由度，因此结构矩阵简化为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3841" y="5434160"/>
            <a:ext cx="1919052" cy="556089"/>
          </a:xfrm>
          <a:prstGeom prst="rect">
            <a:avLst/>
          </a:prstGeom>
        </p:spPr>
      </p:pic>
      <p:sp>
        <p:nvSpPr>
          <p:cNvPr id="12" name="圆角矩形 52"/>
          <p:cNvSpPr/>
          <p:nvPr/>
        </p:nvSpPr>
        <p:spPr>
          <a:xfrm>
            <a:off x="6132178" y="1396365"/>
            <a:ext cx="5787069" cy="505650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35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05"/>
    </mc:Choice>
    <mc:Fallback xmlns="">
      <p:transition advTm="340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798" y="101814"/>
            <a:ext cx="39116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4" name="矩形 3"/>
          <p:cNvSpPr/>
          <p:nvPr/>
        </p:nvSpPr>
        <p:spPr>
          <a:xfrm>
            <a:off x="594305" y="119021"/>
            <a:ext cx="2698175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研究路线与计划</a:t>
            </a:r>
          </a:p>
        </p:txBody>
      </p:sp>
      <p:sp>
        <p:nvSpPr>
          <p:cNvPr id="5" name="内容占位符 1"/>
          <p:cNvSpPr txBox="1"/>
          <p:nvPr/>
        </p:nvSpPr>
        <p:spPr>
          <a:xfrm>
            <a:off x="208416" y="934450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已开展的工作：系统的动力学建模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780233" y="195965"/>
            <a:ext cx="2708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 </a:t>
            </a:r>
            <a:r>
              <a:rPr lang="en-US" altLang="zh-CN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已完成的工作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52"/>
          <p:cNvSpPr/>
          <p:nvPr/>
        </p:nvSpPr>
        <p:spPr>
          <a:xfrm>
            <a:off x="353060" y="1395095"/>
            <a:ext cx="4350825" cy="505777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52"/>
          <p:cNvSpPr/>
          <p:nvPr/>
        </p:nvSpPr>
        <p:spPr>
          <a:xfrm>
            <a:off x="5055577" y="1396365"/>
            <a:ext cx="6636678" cy="505650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05" y="1950180"/>
            <a:ext cx="3690563" cy="52335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51" y="2435919"/>
            <a:ext cx="2670921" cy="38800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51" y="3074478"/>
            <a:ext cx="2129518" cy="550426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505" y="3903658"/>
            <a:ext cx="3889077" cy="496286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505" y="4578172"/>
            <a:ext cx="3789820" cy="685777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6077" y="1987589"/>
            <a:ext cx="6505858" cy="64968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9228" y="4190474"/>
            <a:ext cx="3164475" cy="1180122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594305" y="1520086"/>
            <a:ext cx="2263531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动平台的动力学方程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92505" y="2785608"/>
            <a:ext cx="3626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索驱动单元（作动器）的动力学方程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2505" y="3544090"/>
            <a:ext cx="3626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绳索索长变化量与电机轴坐标的关系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2505" y="4231754"/>
            <a:ext cx="3626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绳索索长变化量与电机轴坐标的关系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6147" y="3086606"/>
            <a:ext cx="2510638" cy="881901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5223836" y="1553863"/>
            <a:ext cx="362600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Lagrangian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223836" y="2563278"/>
            <a:ext cx="362600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Lagrangian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223835" y="3882357"/>
            <a:ext cx="362600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系统的动力学方程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480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27"/>
    </mc:Choice>
    <mc:Fallback xmlns="">
      <p:transition advTm="72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798" y="101814"/>
            <a:ext cx="39116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4" name="矩形 3"/>
          <p:cNvSpPr/>
          <p:nvPr/>
        </p:nvSpPr>
        <p:spPr>
          <a:xfrm>
            <a:off x="594305" y="119021"/>
            <a:ext cx="2698175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研究路线与计划</a:t>
            </a:r>
          </a:p>
        </p:txBody>
      </p:sp>
      <p:sp>
        <p:nvSpPr>
          <p:cNvPr id="5" name="内容占位符 1"/>
          <p:cNvSpPr txBox="1"/>
          <p:nvPr/>
        </p:nvSpPr>
        <p:spPr>
          <a:xfrm>
            <a:off x="208416" y="934450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研究路线</a:t>
            </a:r>
          </a:p>
        </p:txBody>
      </p:sp>
      <p:sp>
        <p:nvSpPr>
          <p:cNvPr id="40" name="矩形 39"/>
          <p:cNvSpPr/>
          <p:nvPr/>
        </p:nvSpPr>
        <p:spPr>
          <a:xfrm>
            <a:off x="9245470" y="195965"/>
            <a:ext cx="220916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 </a:t>
            </a:r>
            <a:r>
              <a:rPr lang="en-US" altLang="zh-CN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</a:t>
            </a:r>
          </a:p>
        </p:txBody>
      </p:sp>
      <p:pic>
        <p:nvPicPr>
          <p:cNvPr id="7" name="图片 6" descr="TechniqueRoadm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" y="1496695"/>
            <a:ext cx="6514465" cy="4410075"/>
          </a:xfrm>
          <a:prstGeom prst="rect">
            <a:avLst/>
          </a:prstGeom>
        </p:spPr>
      </p:pic>
      <p:sp>
        <p:nvSpPr>
          <p:cNvPr id="11" name="圆角矩形 52"/>
          <p:cNvSpPr/>
          <p:nvPr/>
        </p:nvSpPr>
        <p:spPr>
          <a:xfrm>
            <a:off x="353060" y="1395095"/>
            <a:ext cx="6311265" cy="505777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4485" y="5906770"/>
            <a:ext cx="1288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技术路线图</a:t>
            </a:r>
          </a:p>
        </p:txBody>
      </p:sp>
      <p:sp>
        <p:nvSpPr>
          <p:cNvPr id="12" name="圆角矩形 52"/>
          <p:cNvSpPr/>
          <p:nvPr/>
        </p:nvSpPr>
        <p:spPr>
          <a:xfrm>
            <a:off x="6817995" y="1396365"/>
            <a:ext cx="4874260" cy="505650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9435" y="1496695"/>
            <a:ext cx="4032885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索力分配算法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70395" y="1908175"/>
            <a:ext cx="4506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Pott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等人所提出的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闭式解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计算复杂度低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，满足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实时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索力连续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09435" y="3256869"/>
            <a:ext cx="4032885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扰动力施加控制算法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09435" y="3571194"/>
            <a:ext cx="4782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分别基于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索长空间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索力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非基于模型的控制器（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，滑模控制等）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末端动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幅值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频率和方向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正弦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扰动力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规律的扰动力</a:t>
            </a:r>
          </a:p>
        </p:txBody>
      </p:sp>
      <p:sp>
        <p:nvSpPr>
          <p:cNvPr id="17" name="矩形 16"/>
          <p:cNvSpPr/>
          <p:nvPr/>
        </p:nvSpPr>
        <p:spPr>
          <a:xfrm>
            <a:off x="529271" y="3586452"/>
            <a:ext cx="2979421" cy="89523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960031" y="1589351"/>
            <a:ext cx="3148034" cy="1487238"/>
            <a:chOff x="7570838" y="4349903"/>
            <a:chExt cx="4744570" cy="2110801"/>
          </a:xfrm>
        </p:grpSpPr>
        <p:pic>
          <p:nvPicPr>
            <p:cNvPr id="20" name="图片 19" descr="sine_forc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0838" y="4349903"/>
              <a:ext cx="4740667" cy="1083818"/>
            </a:xfrm>
            <a:prstGeom prst="rect">
              <a:avLst/>
            </a:prstGeom>
          </p:spPr>
        </p:pic>
        <p:pic>
          <p:nvPicPr>
            <p:cNvPr id="21" name="图片 20" descr="arbitrary_forc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70839" y="5376024"/>
              <a:ext cx="4744569" cy="108468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10294309" y="4722625"/>
              <a:ext cx="1738191" cy="589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+mj-lt"/>
                <a:buNone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正弦扰动力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9788988" y="5720113"/>
              <a:ext cx="2243512" cy="589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+mj-lt"/>
                <a:buNone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任意规律扰动力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943392" y="3162313"/>
            <a:ext cx="127639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V="1">
            <a:off x="2901334" y="2930596"/>
            <a:ext cx="378444" cy="3313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957442" y="1530882"/>
            <a:ext cx="2962914" cy="154570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5223"/>
    </mc:Choice>
    <mc:Fallback xmlns="">
      <p:transition advTm="35223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798" y="101814"/>
            <a:ext cx="39116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4" name="矩形 3"/>
          <p:cNvSpPr/>
          <p:nvPr/>
        </p:nvSpPr>
        <p:spPr>
          <a:xfrm>
            <a:off x="594305" y="119021"/>
            <a:ext cx="2698175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研究路线与计划</a:t>
            </a:r>
          </a:p>
        </p:txBody>
      </p:sp>
      <p:sp>
        <p:nvSpPr>
          <p:cNvPr id="5" name="内容占位符 1"/>
          <p:cNvSpPr txBox="1"/>
          <p:nvPr/>
        </p:nvSpPr>
        <p:spPr>
          <a:xfrm>
            <a:off x="208416" y="934450"/>
            <a:ext cx="762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已开展的工作：索力分配算法的</a:t>
            </a:r>
            <a:r>
              <a:rPr lang="en-US" altLang="zh-CN" dirty="0"/>
              <a:t>MATLAB</a:t>
            </a:r>
            <a:r>
              <a:rPr lang="zh-CN" altLang="en-US" dirty="0"/>
              <a:t>实现与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8799108" y="181711"/>
            <a:ext cx="2693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 </a:t>
            </a:r>
            <a:r>
              <a:rPr lang="en-US" altLang="zh-CN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已完成的工作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52"/>
          <p:cNvSpPr/>
          <p:nvPr/>
        </p:nvSpPr>
        <p:spPr>
          <a:xfrm>
            <a:off x="353060" y="1395095"/>
            <a:ext cx="6311265" cy="505777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52"/>
          <p:cNvSpPr/>
          <p:nvPr/>
        </p:nvSpPr>
        <p:spPr>
          <a:xfrm>
            <a:off x="6817995" y="1396365"/>
            <a:ext cx="4874260" cy="505650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0" y="4080454"/>
            <a:ext cx="2812628" cy="21094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800" y="4080454"/>
            <a:ext cx="2812628" cy="21094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800" y="1572125"/>
            <a:ext cx="2812629" cy="210947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060" y="1572125"/>
            <a:ext cx="2859518" cy="214463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521746" y="3472500"/>
            <a:ext cx="256073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直线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轨迹对应的索力曲线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244071" y="3485930"/>
            <a:ext cx="1030605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直线轨迹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521746" y="6004868"/>
            <a:ext cx="256073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圆轨迹对应的索力曲线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44071" y="6018298"/>
            <a:ext cx="1030605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圆轨迹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15109" y="1572125"/>
            <a:ext cx="440938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Pott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提出的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闭式解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方法实现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索力分配算法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4525" y="3896987"/>
            <a:ext cx="2828413" cy="212131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5006" y="3890691"/>
            <a:ext cx="2812628" cy="2109471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014307" y="5956963"/>
            <a:ext cx="210549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阿基米德螺旋线轨迹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799108" y="5947982"/>
            <a:ext cx="3054716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阿基米德螺旋线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轨迹的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索力曲线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70240" y="2172444"/>
            <a:ext cx="2602978" cy="43760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21394" y="2656398"/>
            <a:ext cx="1916395" cy="58095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6015" y="3223077"/>
            <a:ext cx="1957892" cy="633769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915109" y="2148381"/>
            <a:ext cx="161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索力解为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15109" y="2686718"/>
            <a:ext cx="161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其中广义逆写作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15109" y="3320731"/>
            <a:ext cx="1964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参考索力一般取为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393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825"/>
    </mc:Choice>
    <mc:Fallback xmlns="">
      <p:transition advTm="8825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182621" y="1342154"/>
            <a:ext cx="5826758" cy="707886"/>
            <a:chOff x="3203934" y="1734276"/>
            <a:chExt cx="5826758" cy="707886"/>
          </a:xfrm>
        </p:grpSpPr>
        <p:sp>
          <p:nvSpPr>
            <p:cNvPr id="4" name="箭头: 五边形 3"/>
            <p:cNvSpPr/>
            <p:nvPr/>
          </p:nvSpPr>
          <p:spPr>
            <a:xfrm>
              <a:off x="3513812" y="1734276"/>
              <a:ext cx="5516880" cy="707886"/>
            </a:xfrm>
            <a:prstGeom prst="homePlat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/>
            <p:cNvSpPr/>
            <p:nvPr/>
          </p:nvSpPr>
          <p:spPr>
            <a:xfrm rot="2700000">
              <a:off x="3203933" y="1786805"/>
              <a:ext cx="619760" cy="61975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300839" y="1832444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34664" y="1827576"/>
              <a:ext cx="444484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82621" y="2348549"/>
            <a:ext cx="5826758" cy="707886"/>
            <a:chOff x="3203934" y="1734276"/>
            <a:chExt cx="5826758" cy="707886"/>
          </a:xfrm>
        </p:grpSpPr>
        <p:sp>
          <p:nvSpPr>
            <p:cNvPr id="26" name="箭头: 五边形 25"/>
            <p:cNvSpPr/>
            <p:nvPr/>
          </p:nvSpPr>
          <p:spPr>
            <a:xfrm>
              <a:off x="3513812" y="1734276"/>
              <a:ext cx="5516880" cy="707886"/>
            </a:xfrm>
            <a:prstGeom prst="homePlat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/>
            <p:cNvSpPr/>
            <p:nvPr/>
          </p:nvSpPr>
          <p:spPr>
            <a:xfrm rot="2700000">
              <a:off x="3203933" y="1786805"/>
              <a:ext cx="619760" cy="61975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300839" y="1822447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34664" y="1845682"/>
              <a:ext cx="444484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82621" y="3362301"/>
            <a:ext cx="5826758" cy="707886"/>
            <a:chOff x="3203934" y="1734276"/>
            <a:chExt cx="5826758" cy="707886"/>
          </a:xfrm>
        </p:grpSpPr>
        <p:sp>
          <p:nvSpPr>
            <p:cNvPr id="31" name="箭头: 五边形 30"/>
            <p:cNvSpPr/>
            <p:nvPr/>
          </p:nvSpPr>
          <p:spPr>
            <a:xfrm>
              <a:off x="3513812" y="1734276"/>
              <a:ext cx="5516880" cy="707886"/>
            </a:xfrm>
            <a:prstGeom prst="homePlat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/>
            <p:cNvSpPr/>
            <p:nvPr/>
          </p:nvSpPr>
          <p:spPr>
            <a:xfrm rot="2700000">
              <a:off x="3203933" y="1786805"/>
              <a:ext cx="619760" cy="61975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892" y="1822447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034664" y="1836629"/>
              <a:ext cx="444484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文献综述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2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182621" y="4375761"/>
            <a:ext cx="5826758" cy="707886"/>
            <a:chOff x="3203934" y="1734276"/>
            <a:chExt cx="5826758" cy="707886"/>
          </a:xfrm>
        </p:grpSpPr>
        <p:sp>
          <p:nvSpPr>
            <p:cNvPr id="8" name="箭头: 五边形 30"/>
            <p:cNvSpPr/>
            <p:nvPr/>
          </p:nvSpPr>
          <p:spPr>
            <a:xfrm>
              <a:off x="3513812" y="1734276"/>
              <a:ext cx="5516880" cy="707886"/>
            </a:xfrm>
            <a:prstGeom prst="homePlat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31"/>
            <p:cNvSpPr/>
            <p:nvPr/>
          </p:nvSpPr>
          <p:spPr>
            <a:xfrm rot="2700000">
              <a:off x="3203933" y="1786805"/>
              <a:ext cx="619760" cy="61975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09892" y="1822447"/>
              <a:ext cx="40195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034664" y="1836629"/>
              <a:ext cx="444484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研究路线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86"/>
    </mc:Choice>
    <mc:Fallback xmlns="">
      <p:transition advTm="328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798" y="101814"/>
            <a:ext cx="39116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4" name="矩形 3"/>
          <p:cNvSpPr/>
          <p:nvPr/>
        </p:nvSpPr>
        <p:spPr>
          <a:xfrm>
            <a:off x="594305" y="119021"/>
            <a:ext cx="2698175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研究路线与计划</a:t>
            </a:r>
          </a:p>
        </p:txBody>
      </p:sp>
      <p:sp>
        <p:nvSpPr>
          <p:cNvPr id="5" name="内容占位符 1"/>
          <p:cNvSpPr txBox="1"/>
          <p:nvPr/>
        </p:nvSpPr>
        <p:spPr>
          <a:xfrm>
            <a:off x="208416" y="934450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研究路线</a:t>
            </a:r>
          </a:p>
        </p:txBody>
      </p:sp>
      <p:sp>
        <p:nvSpPr>
          <p:cNvPr id="40" name="矩形 39"/>
          <p:cNvSpPr/>
          <p:nvPr/>
        </p:nvSpPr>
        <p:spPr>
          <a:xfrm>
            <a:off x="9245470" y="195965"/>
            <a:ext cx="220916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 </a:t>
            </a:r>
            <a:r>
              <a:rPr lang="en-US" altLang="zh-CN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</a:t>
            </a:r>
          </a:p>
        </p:txBody>
      </p:sp>
      <p:pic>
        <p:nvPicPr>
          <p:cNvPr id="7" name="图片 6" descr="TechniqueRoadm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" y="1496695"/>
            <a:ext cx="6514465" cy="4410075"/>
          </a:xfrm>
          <a:prstGeom prst="rect">
            <a:avLst/>
          </a:prstGeom>
        </p:spPr>
      </p:pic>
      <p:sp>
        <p:nvSpPr>
          <p:cNvPr id="11" name="圆角矩形 52"/>
          <p:cNvSpPr/>
          <p:nvPr/>
        </p:nvSpPr>
        <p:spPr>
          <a:xfrm>
            <a:off x="353060" y="1395095"/>
            <a:ext cx="6311265" cy="505777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4485" y="5906770"/>
            <a:ext cx="1288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技术路线图</a:t>
            </a:r>
          </a:p>
        </p:txBody>
      </p:sp>
      <p:sp>
        <p:nvSpPr>
          <p:cNvPr id="12" name="圆角矩形 52"/>
          <p:cNvSpPr/>
          <p:nvPr/>
        </p:nvSpPr>
        <p:spPr>
          <a:xfrm>
            <a:off x="6817995" y="934451"/>
            <a:ext cx="4874260" cy="384202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9435" y="1021908"/>
            <a:ext cx="4032885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仿真分析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970395" y="1327882"/>
            <a:ext cx="466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MATLAB/Simulink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实现该索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驱动机器人的动力学模型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与索驱动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机器人模型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Simulink 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仿真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09435" y="2536478"/>
            <a:ext cx="4032885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实验验证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70395" y="2860038"/>
            <a:ext cx="4660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利用索驱动单元搭建该平面三索驱动扰动力施加机器人实验平台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测量末端动平台的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加速度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，间接测量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实际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施加的扰动力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，计算相对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期望扰动力的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偏差（幅值、方向、频率）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83977" y="1836765"/>
            <a:ext cx="1490955" cy="367601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939915" y="4888080"/>
            <a:ext cx="4032885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扰动力施加的评价指标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976646" y="5185849"/>
            <a:ext cx="4715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依据扰动力施加的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幅值、频率和方向偏差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情况评价扰动力的输出效果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计算末端动平台与期望扰动力曲线的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RMS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误差</a:t>
            </a:r>
          </a:p>
        </p:txBody>
      </p:sp>
      <p:sp>
        <p:nvSpPr>
          <p:cNvPr id="18" name="圆角矩形 52"/>
          <p:cNvSpPr/>
          <p:nvPr/>
        </p:nvSpPr>
        <p:spPr>
          <a:xfrm>
            <a:off x="6832600" y="4853544"/>
            <a:ext cx="4874260" cy="1613598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133"/>
    </mc:Choice>
    <mc:Fallback xmlns="">
      <p:transition advTm="30133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798" y="101814"/>
            <a:ext cx="39116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4" name="矩形 3"/>
          <p:cNvSpPr/>
          <p:nvPr/>
        </p:nvSpPr>
        <p:spPr>
          <a:xfrm>
            <a:off x="594305" y="119021"/>
            <a:ext cx="2698175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研究路线与计划</a:t>
            </a:r>
          </a:p>
        </p:txBody>
      </p:sp>
      <p:sp>
        <p:nvSpPr>
          <p:cNvPr id="5" name="内容占位符 1"/>
          <p:cNvSpPr txBox="1"/>
          <p:nvPr/>
        </p:nvSpPr>
        <p:spPr>
          <a:xfrm>
            <a:off x="208416" y="934450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研究计划</a:t>
            </a:r>
          </a:p>
        </p:txBody>
      </p:sp>
      <p:sp>
        <p:nvSpPr>
          <p:cNvPr id="40" name="矩形 39"/>
          <p:cNvSpPr/>
          <p:nvPr/>
        </p:nvSpPr>
        <p:spPr>
          <a:xfrm>
            <a:off x="9245470" y="195965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 </a:t>
            </a:r>
            <a:r>
              <a:rPr lang="en-US" altLang="zh-CN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TechniqueRoadma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95" y="1496695"/>
            <a:ext cx="6514465" cy="4410075"/>
          </a:xfrm>
          <a:prstGeom prst="rect">
            <a:avLst/>
          </a:prstGeom>
        </p:spPr>
      </p:pic>
      <p:sp>
        <p:nvSpPr>
          <p:cNvPr id="11" name="圆角矩形 52"/>
          <p:cNvSpPr/>
          <p:nvPr/>
        </p:nvSpPr>
        <p:spPr>
          <a:xfrm>
            <a:off x="353060" y="1395095"/>
            <a:ext cx="6311265" cy="505777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4485" y="5906770"/>
            <a:ext cx="1288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技术路线图</a:t>
            </a:r>
          </a:p>
        </p:txBody>
      </p:sp>
      <p:sp>
        <p:nvSpPr>
          <p:cNvPr id="12" name="圆角矩形 52"/>
          <p:cNvSpPr/>
          <p:nvPr/>
        </p:nvSpPr>
        <p:spPr>
          <a:xfrm>
            <a:off x="6817995" y="1396365"/>
            <a:ext cx="4874260" cy="505650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9435" y="1496695"/>
            <a:ext cx="4032885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时间安排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81520" y="1980565"/>
            <a:ext cx="4347210" cy="4472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854"/>
    </mc:Choice>
    <mc:Fallback xmlns="">
      <p:transition advTm="585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798" y="101814"/>
            <a:ext cx="39116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</p:txBody>
      </p:sp>
      <p:sp>
        <p:nvSpPr>
          <p:cNvPr id="5" name="内容占位符 1"/>
          <p:cNvSpPr txBox="1"/>
          <p:nvPr/>
        </p:nvSpPr>
        <p:spPr>
          <a:xfrm>
            <a:off x="208416" y="934450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参考文献</a:t>
            </a:r>
          </a:p>
        </p:txBody>
      </p:sp>
      <p:sp>
        <p:nvSpPr>
          <p:cNvPr id="10" name="矩形 9"/>
          <p:cNvSpPr/>
          <p:nvPr/>
        </p:nvSpPr>
        <p:spPr>
          <a:xfrm>
            <a:off x="594305" y="119021"/>
            <a:ext cx="160528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1" name="矩形 10"/>
          <p:cNvSpPr/>
          <p:nvPr/>
        </p:nvSpPr>
        <p:spPr>
          <a:xfrm>
            <a:off x="9245470" y="195965"/>
            <a:ext cx="220916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 </a:t>
            </a:r>
            <a:r>
              <a:rPr lang="en-US" altLang="zh-CN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9" name="矩形 8"/>
          <p:cNvSpPr/>
          <p:nvPr/>
        </p:nvSpPr>
        <p:spPr>
          <a:xfrm>
            <a:off x="239378" y="1331941"/>
            <a:ext cx="11785603" cy="532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培国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国外火星风洞及火星环境风工程研究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环境科学与技术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2014(S2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vo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37): 206­209+336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[2]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贾阳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李晔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吉龙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火星探测任务对环境模拟技术的需求展望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航天器环境工程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2015, 32(05): 464­468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HOSTENS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I, ANTHONIS J, RAMON H. New design for a 6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dof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vibration simulator with improved reliability and performance[J]. Mechanical Systems and Signal Processing, 2005, 19(1): 105­122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WANG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X, XU Z, HE S, et al. Modeling and Analysis of a Multi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­-Degree­-of-­Freedom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­-Vibration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Simulator[J]. Shock and Vibration, 2017, 2017: e4840514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PARK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G, LEE D O, HAN J H. Development of multi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­-degree­-of-­freedom micro-vibration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emulator for efficient jitter test of spacecraft[J/OL]. Journal of Intelligent Material Systems and Structures, 2014, 25(9): 1069­1081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[6]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冯伟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易旺民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杨旺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”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天问一号” 探测器舱体抛离试验系统设计与验证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[J].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航天返回与遥感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2021, 42(3): 9.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[7]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SH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A, HS A, QL C, et al. Design and experimental validation of a disturbing force application unit for simulating spacecraft separation[J]. Aerospace Science and Technology, 113.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[8]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NAN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R. Five hundred meter aperture spherical radio telescope (FAST)[J]. Science in China Series G, 2006, 49(2): 129­148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[9]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TANG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X. An Overview of the Development for Cable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­-Driven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 Manipulator[J]. Advances in Mechanical Engineering, 2014: 823028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[10] BROWN G W. Suspension system for supporting and conveying equipment, such as a camera[J]. 1987.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[11] WANG W, TANG X, SHAO Z, et al. Design and analysis of a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wire-­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driven parallel mechanism for low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­-gravity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environment simulation[J]. Advances in Mechanical Engineering, 2014, 2014: 810606­810606.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[12] XIAO F, GAO Y, WANG Y, et al. Design and evaluation of a 7­dof cable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­-driven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upper limb exoskeleton[J]. Journal of Mechanical Science and Technology, 2018, 32(2): 855­864.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[13] CHEN W, LI Z, CUI X, et al. Mechanical design and kinematic modeling of a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cable-­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driven arm exoskeleton incorporating inaccurate human limb anthropomorphic parameters[J]. Sensors, 2019, 19(20): 4461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­.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38"/>
    </mc:Choice>
    <mc:Fallback xmlns="">
      <p:transition advTm="738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048" y="101814"/>
            <a:ext cx="394660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1"/>
          <p:cNvSpPr txBox="1"/>
          <p:nvPr/>
        </p:nvSpPr>
        <p:spPr>
          <a:xfrm>
            <a:off x="208416" y="934450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参考文献</a:t>
            </a:r>
          </a:p>
        </p:txBody>
      </p:sp>
      <p:sp>
        <p:nvSpPr>
          <p:cNvPr id="10" name="矩形 9"/>
          <p:cNvSpPr/>
          <p:nvPr/>
        </p:nvSpPr>
        <p:spPr>
          <a:xfrm>
            <a:off x="594305" y="119021"/>
            <a:ext cx="160528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1" name="矩形 10"/>
          <p:cNvSpPr/>
          <p:nvPr/>
        </p:nvSpPr>
        <p:spPr>
          <a:xfrm>
            <a:off x="9245470" y="195965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 </a:t>
            </a:r>
            <a:r>
              <a:rPr lang="en-US" altLang="zh-CN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</a:p>
        </p:txBody>
      </p:sp>
      <p:sp>
        <p:nvSpPr>
          <p:cNvPr id="9" name="矩形 8"/>
          <p:cNvSpPr/>
          <p:nvPr/>
        </p:nvSpPr>
        <p:spPr>
          <a:xfrm>
            <a:off x="239378" y="1331941"/>
            <a:ext cx="11785603" cy="5045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[14] LANDSBERGER S E. Design and construction of a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cable­-controlled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parallel link manipulator[J]. Massachusetts Institute of Technology, 1984(22): 2317.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[15] GOUTTEFARDE M, NGUYEN D Q, BARADAT C.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Kineto-static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of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Cable-­Driven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 Robots with Consideration of Sagging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 Pulleys[M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]//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LENARčIč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J, KHATIB O. Advances in Robot Kinematics. Cham: Springer International Publishing, 2014: 213­221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[16] BRUCKMANN T, MIKELSONS L, BRANDT T, et al. Wire robots part i: Kinematics, analysis and design[J].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InTech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2008.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[17] KORAYEM M H, BAMDAD M, SAADAT M. Workspace analysis of cable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­ suspended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robots with elastic cable[C]//Robotics and </a:t>
            </a:r>
            <a:r>
              <a:rPr lang="en-US" altLang="zh-CN" sz="1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Biomimetics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2007. ROBIO 2007. IEEE International Conference on. 2007.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[18] GOUTTEFARDE M, COLLARD J F, RIEHL N, et al. Simplified static analysis of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large-­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dimension parallel cable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­ driven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robots[J]. IEEE, 2012.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[19] VERHOEVEN R, HILLER M. Estimating the controllable workspace of tendon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­-based Stewart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platforms[J]. Springer Netherlands, 2000.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[20] POTT A, BRUCKMANN T, MIKELSONS L.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Closed-­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 Force Distribution for Parallel Wire Robots[C]//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KECSKEMéTHY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MüLLER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A. Computational Kinematics. Berlin, Heidelberg: Springer, 2009: 25­34.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[21] POTT A. An Improved Force Distribution Algorithm for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Over-­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Constrained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Cable-­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Driven Parallel Robots[C]//THOMAS F, PEREZ GRACIA A. Mechanisms and Machine Science: Computational Kinematics. Dordrecht: Springer Netherlands, 2014: 139­146.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[22] KHOSRAVI M A, TAGHIRAD H D. DYNAMIC ANALYSIS AND CONTROL OF CABLE DRIVEN ROBOTS WITH ELASTIC CABLES[J]. Transactions of the Canadian Society for Mechanical Engineering, 2011, 35(4): 543­557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[23] PICARD ?, CARO S, CLAVEAU F, et al. Pulleys and Force Sensors Influence on Payload Estimation of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Cable-­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Driven Parallel Robots[C]//2018 IEEE/RSJ International Conference on Intelligent Robots and Systems (IROS). 2018: 1429­1436.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[24] AFLAKIYAN A, BAYANI H, MASOULEH M T. Computed torque control of a cable suspended parallel robot[C]//2015 3rd RSI International Conference on Robotics and Mechatronics (ICROM). 2015: 749­754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92"/>
    </mc:Choice>
    <mc:Fallback xmlns="">
      <p:transition advTm="1292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2048" y="101814"/>
            <a:ext cx="394660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1"/>
          <p:cNvSpPr txBox="1"/>
          <p:nvPr/>
        </p:nvSpPr>
        <p:spPr>
          <a:xfrm>
            <a:off x="208416" y="934450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参考文献</a:t>
            </a:r>
          </a:p>
        </p:txBody>
      </p:sp>
      <p:sp>
        <p:nvSpPr>
          <p:cNvPr id="10" name="矩形 9"/>
          <p:cNvSpPr/>
          <p:nvPr/>
        </p:nvSpPr>
        <p:spPr>
          <a:xfrm>
            <a:off x="594305" y="119021"/>
            <a:ext cx="2698175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研究路线与计划</a:t>
            </a:r>
          </a:p>
        </p:txBody>
      </p:sp>
      <p:sp>
        <p:nvSpPr>
          <p:cNvPr id="11" name="矩形 10"/>
          <p:cNvSpPr/>
          <p:nvPr/>
        </p:nvSpPr>
        <p:spPr>
          <a:xfrm>
            <a:off x="9245470" y="195965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研究路线 </a:t>
            </a:r>
            <a:r>
              <a:rPr lang="en-US" altLang="zh-CN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</a:p>
        </p:txBody>
      </p:sp>
      <p:sp>
        <p:nvSpPr>
          <p:cNvPr id="9" name="矩形 8"/>
          <p:cNvSpPr/>
          <p:nvPr/>
        </p:nvSpPr>
        <p:spPr>
          <a:xfrm>
            <a:off x="239378" y="1331941"/>
            <a:ext cx="11785603" cy="4491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[25] AGUAS X, HERRERA M, CAMACHO O, et al. A Sliding Mode Control for a Planar 4­Cable Direct Driven Robot[C]//2018 International Conference on Information Systems and Computer Science (INCISCOS). 2018: 23­28.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[26] PIAO J, KIM E S, CHOI H, et al. Indirect Force Control of a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Cable 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Driven Parallel Robot: Tension Estimation using Artificial Neural Network trained by Force Sensor Measurements[J]. Sensors, 2019, 19(11): 2520.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[27] KRAUS W, SCHMIDT V, RAJENDRA P, et al. System identification and cable force control for a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cable 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driven parallel robot with industrial servo drives[C]//2014 IEEE International Conference on Robotics and Automation (ICRA). 2014: 5921­5926.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[28] BAKLOUTI S, COURTEILLE E, LEMOINE P, et al. Input Shaping for Feed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­ Forward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 of Cable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­ Driven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 Robots[J]. Journal of Dynamic Systems, Measurement, and Control, 2020, 143(2)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[29] KHALILPOUR S A, KHORRAMBAKHT R, TAGHIRAD H D, et al. Robust cascade control of a deployable cable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­ driven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robot[J]. Mechanical Systems and Signal Processing, 2019, 127: 513­530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[30] POTT A. Geometric and Static Foundations[M]//POTT A. Springer Tracts in Advanced Robotics: Cable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­ Driven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 Robots: Theory and Application. Cham: Springer International Publishing, 2018: 45­117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[31] JABBARI I, BOUTAYEB M, JAMMAZI C. Discontinuous 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finite ­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 control for Cable Driven Parallel Robots[C]//2020 IEEE Conference on Control Technology and Applications (CCTA). 2020: 536­541. </a:t>
            </a:r>
          </a:p>
          <a:p>
            <a:pPr marL="324000" indent="-457200" fontAlgn="auto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[32] KINO H, YAHIRO T, TAKEMURA F, et al. Robust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control using adaptive compensation for completely restrained parallel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­ wire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driven robots: Translational systems using the minimum number of wires under zero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­ gravity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condition[J]. IEEE Transactions on Robotics, 2007, 23(4): 803­812.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54"/>
    </mc:Choice>
    <mc:Fallback xmlns="">
      <p:transition advTm="554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3492" y="2179109"/>
            <a:ext cx="70408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谢谢！请批评指正！</a:t>
            </a:r>
          </a:p>
        </p:txBody>
      </p:sp>
      <p:sp>
        <p:nvSpPr>
          <p:cNvPr id="4" name="矩形 3"/>
          <p:cNvSpPr/>
          <p:nvPr/>
        </p:nvSpPr>
        <p:spPr>
          <a:xfrm>
            <a:off x="1147299" y="3329305"/>
            <a:ext cx="9897397" cy="6700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46408" y="3754274"/>
            <a:ext cx="1871662" cy="2139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dist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   别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 algn="dist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   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 algn="dist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 报 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 algn="dist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 algn="dist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汇报时间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73932" y="3754274"/>
            <a:ext cx="3149600" cy="2138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46800" rIns="0" bIns="46800"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 械 工 程 系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 械 工 程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 政 清</a:t>
            </a: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唐 晓 强   教 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2022.03.</a:t>
            </a:r>
            <a:r>
              <a:rPr 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409"/>
    </mc:Choice>
    <mc:Fallback xmlns="">
      <p:transition advTm="1040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48" y="101814"/>
            <a:ext cx="394660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9825" y="119021"/>
            <a:ext cx="160528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287655" y="1467139"/>
            <a:ext cx="3660140" cy="428815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75161" y="178758"/>
            <a:ext cx="2230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 </a:t>
            </a:r>
            <a:r>
              <a:rPr lang="en-US" altLang="zh-CN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dirty="0">
              <a:solidFill>
                <a:srgbClr val="B4C7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01015" y="1533814"/>
            <a:ext cx="3297555" cy="461645"/>
            <a:chOff x="789" y="1749"/>
            <a:chExt cx="5193" cy="727"/>
          </a:xfrm>
        </p:grpSpPr>
        <p:sp>
          <p:nvSpPr>
            <p:cNvPr id="48" name="内容占位符 1"/>
            <p:cNvSpPr txBox="1"/>
            <p:nvPr/>
          </p:nvSpPr>
          <p:spPr>
            <a:xfrm>
              <a:off x="789" y="1749"/>
              <a:ext cx="5193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342900" indent="-342900">
                <a:buFont typeface="Wingdings" panose="05000000000000000000" pitchFamily="2" charset="2"/>
                <a:buChar char="p"/>
                <a:defRPr sz="240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 algn="ctr">
                <a:lnSpc>
                  <a:spcPct val="12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</a:rPr>
                <a:t>月面着陆与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起飞扰动力模拟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761" y="2392"/>
              <a:ext cx="3154" cy="82"/>
            </a:xfrm>
            <a:prstGeom prst="rect">
              <a:avLst/>
            </a:prstGeom>
            <a:solidFill>
              <a:srgbClr val="B4C7E7"/>
            </a:solidFill>
            <a:ln>
              <a:solidFill>
                <a:srgbClr val="B4C7E7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273367" y="26688"/>
            <a:ext cx="6096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平面索驱动并联机器人</a:t>
            </a:r>
          </a:p>
          <a:p>
            <a:pPr algn="ctr"/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扰动力主动施加策略研究</a:t>
            </a:r>
          </a:p>
        </p:txBody>
      </p:sp>
      <p:pic>
        <p:nvPicPr>
          <p:cNvPr id="8" name="图片 7" descr="LaunchOnMoon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55" y="2071659"/>
            <a:ext cx="2277745" cy="2325370"/>
          </a:xfrm>
          <a:prstGeom prst="rect">
            <a:avLst/>
          </a:prstGeom>
        </p:spPr>
      </p:pic>
      <p:sp>
        <p:nvSpPr>
          <p:cNvPr id="10" name="内容占位符 1"/>
          <p:cNvSpPr txBox="1"/>
          <p:nvPr/>
        </p:nvSpPr>
        <p:spPr>
          <a:xfrm>
            <a:off x="353695" y="4524664"/>
            <a:ext cx="359346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空间飞行器</a:t>
            </a:r>
            <a:r>
              <a:rPr lang="zh-CN" altLang="en-US" sz="1800" dirty="0" smtClean="0">
                <a:solidFill>
                  <a:schemeClr val="tx1"/>
                </a:solidFill>
              </a:rPr>
              <a:t>在起飞</a:t>
            </a:r>
            <a:r>
              <a:rPr lang="zh-CN" altLang="en-US" sz="1800" dirty="0">
                <a:solidFill>
                  <a:schemeClr val="tx1"/>
                </a:solidFill>
              </a:rPr>
              <a:t>和</a:t>
            </a:r>
            <a:r>
              <a:rPr lang="zh-CN" altLang="en-US" sz="1800" dirty="0" smtClean="0">
                <a:solidFill>
                  <a:schemeClr val="tx1"/>
                </a:solidFill>
              </a:rPr>
              <a:t>着陆时受到</a:t>
            </a:r>
            <a:r>
              <a:rPr lang="zh-CN" altLang="en-US" sz="1800" b="1" dirty="0">
                <a:solidFill>
                  <a:schemeClr val="tx1"/>
                </a:solidFill>
              </a:rPr>
              <a:t>羽流扰动力</a:t>
            </a:r>
            <a:r>
              <a:rPr lang="zh-CN" altLang="en-US" sz="1800" dirty="0">
                <a:solidFill>
                  <a:schemeClr val="tx1"/>
                </a:solidFill>
              </a:rPr>
              <a:t>的影响</a:t>
            </a:r>
          </a:p>
        </p:txBody>
      </p:sp>
      <p:sp>
        <p:nvSpPr>
          <p:cNvPr id="9" name="内容占位符 1"/>
          <p:cNvSpPr txBox="1"/>
          <p:nvPr/>
        </p:nvSpPr>
        <p:spPr>
          <a:xfrm>
            <a:off x="1812290" y="943911"/>
            <a:ext cx="9018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chemeClr val="tx1"/>
                </a:solidFill>
              </a:rPr>
              <a:t>工程技术需求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</a:rPr>
              <a:t>模拟</a:t>
            </a:r>
            <a:r>
              <a:rPr lang="zh-CN" altLang="en-US" sz="2000" dirty="0">
                <a:solidFill>
                  <a:schemeClr val="tx1"/>
                </a:solidFill>
              </a:rPr>
              <a:t>空间飞行器起飞和着陆过程受到的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扰动力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226560" y="1467139"/>
            <a:ext cx="7711440" cy="428815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1"/>
          <p:cNvSpPr txBox="1"/>
          <p:nvPr/>
        </p:nvSpPr>
        <p:spPr>
          <a:xfrm>
            <a:off x="4350385" y="4539269"/>
            <a:ext cx="743140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1800" b="1" dirty="0" smtClean="0">
                <a:solidFill>
                  <a:schemeClr val="tx1"/>
                </a:solidFill>
              </a:rPr>
              <a:t>火星风</a:t>
            </a:r>
            <a:r>
              <a:rPr lang="zh-CN" altLang="en-US" sz="1800" dirty="0" smtClean="0">
                <a:solidFill>
                  <a:schemeClr val="tx1"/>
                </a:solidFill>
              </a:rPr>
              <a:t>对</a:t>
            </a:r>
            <a:r>
              <a:rPr lang="zh-CN" altLang="en-US" sz="1800" dirty="0">
                <a:solidFill>
                  <a:schemeClr val="tx1"/>
                </a:solidFill>
              </a:rPr>
              <a:t>飞行器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着陆</a:t>
            </a:r>
            <a:r>
              <a:rPr lang="zh-CN" altLang="en-US" sz="1800" b="1" dirty="0">
                <a:solidFill>
                  <a:schemeClr val="tx1"/>
                </a:solidFill>
              </a:rPr>
              <a:t>过程过程</a:t>
            </a:r>
            <a:r>
              <a:rPr lang="zh-CN" altLang="en-US" sz="1800" dirty="0">
                <a:solidFill>
                  <a:schemeClr val="tx1"/>
                </a:solidFill>
              </a:rPr>
              <a:t>产生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扰动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[1-2]</a:t>
            </a:r>
            <a:endParaRPr lang="zh-CN" alt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16" name="内容占位符 1"/>
          <p:cNvSpPr txBox="1"/>
          <p:nvPr/>
        </p:nvSpPr>
        <p:spPr>
          <a:xfrm>
            <a:off x="4350384" y="5280314"/>
            <a:ext cx="6398895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常规模拟方法：数值仿真、高空抛伞实验、风洞模拟</a:t>
            </a:r>
            <a:r>
              <a:rPr lang="en-US" altLang="zh-CN" sz="2000" baseline="30000" dirty="0" smtClean="0">
                <a:solidFill>
                  <a:schemeClr val="tx1"/>
                </a:solidFill>
              </a:rPr>
              <a:t>[6]</a:t>
            </a:r>
            <a:endParaRPr lang="zh-CN" altLang="en-US" sz="2000" baseline="30000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594475" y="1585884"/>
            <a:ext cx="3094355" cy="461645"/>
            <a:chOff x="10385" y="1831"/>
            <a:chExt cx="4873" cy="727"/>
          </a:xfrm>
        </p:grpSpPr>
        <p:sp>
          <p:nvSpPr>
            <p:cNvPr id="17" name="内容占位符 1"/>
            <p:cNvSpPr txBox="1"/>
            <p:nvPr/>
          </p:nvSpPr>
          <p:spPr>
            <a:xfrm>
              <a:off x="10385" y="1831"/>
              <a:ext cx="4873" cy="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342900" indent="-342900">
                <a:buFont typeface="Wingdings" panose="05000000000000000000" pitchFamily="2" charset="2"/>
                <a:buChar char="p"/>
                <a:defRPr sz="240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 algn="ctr">
                <a:lnSpc>
                  <a:spcPct val="120000"/>
                </a:lnSpc>
                <a:buNone/>
              </a:pPr>
              <a:r>
                <a:rPr lang="zh-CN" altLang="en-US" sz="2000" dirty="0">
                  <a:solidFill>
                    <a:schemeClr val="tx1"/>
                  </a:solidFill>
                </a:rPr>
                <a:t>火星着陆</a:t>
              </a:r>
              <a:r>
                <a:rPr lang="zh-CN" altLang="en-US" sz="2000" dirty="0" smtClean="0">
                  <a:solidFill>
                    <a:schemeClr val="tx1"/>
                  </a:solidFill>
                </a:rPr>
                <a:t>过程扰动力模拟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1232" y="2474"/>
              <a:ext cx="3154" cy="82"/>
            </a:xfrm>
            <a:prstGeom prst="rect">
              <a:avLst/>
            </a:prstGeom>
            <a:solidFill>
              <a:srgbClr val="B4C7E7"/>
            </a:solidFill>
            <a:ln>
              <a:solidFill>
                <a:srgbClr val="B4C7E7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内容占位符 1"/>
          <p:cNvSpPr txBox="1"/>
          <p:nvPr/>
        </p:nvSpPr>
        <p:spPr>
          <a:xfrm>
            <a:off x="436880" y="5280314"/>
            <a:ext cx="31991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常规模拟方法：点火实验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436745" y="2171354"/>
            <a:ext cx="3768725" cy="2353284"/>
            <a:chOff x="10366" y="2596"/>
            <a:chExt cx="6464" cy="3863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66" y="2596"/>
              <a:ext cx="6464" cy="3863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>
            <a:xfrm>
              <a:off x="11456" y="4474"/>
              <a:ext cx="3299" cy="1285"/>
            </a:xfrm>
            <a:prstGeom prst="rect">
              <a:avLst/>
            </a:prstGeom>
            <a:noFill/>
            <a:ln w="41275" cmpd="sng">
              <a:solidFill>
                <a:srgbClr val="FF000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内容占位符 1"/>
            <p:cNvSpPr txBox="1"/>
            <p:nvPr/>
          </p:nvSpPr>
          <p:spPr>
            <a:xfrm>
              <a:off x="14277" y="3924"/>
              <a:ext cx="1537" cy="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342900" indent="-342900">
                <a:buFont typeface="Wingdings" panose="05000000000000000000" pitchFamily="2" charset="2"/>
                <a:buChar char="p"/>
                <a:defRPr sz="240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indent="0" algn="ctr">
                <a:lnSpc>
                  <a:spcPct val="120000"/>
                </a:lnSpc>
                <a:buNone/>
              </a:pPr>
              <a:r>
                <a:rPr lang="zh-CN" altLang="en-US" sz="1400" b="1" dirty="0">
                  <a:solidFill>
                    <a:srgbClr val="FF0000"/>
                  </a:solidFill>
                </a:rPr>
                <a:t>火星风扰</a:t>
              </a:r>
            </a:p>
          </p:txBody>
        </p:sp>
      </p:grpSp>
      <p:pic>
        <p:nvPicPr>
          <p:cNvPr id="27" name="图片 26" descr="fig5_WindTunnel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2470" y="2311054"/>
            <a:ext cx="3533775" cy="2073910"/>
          </a:xfrm>
          <a:prstGeom prst="rect">
            <a:avLst/>
          </a:prstGeom>
        </p:spPr>
      </p:pic>
      <p:sp>
        <p:nvSpPr>
          <p:cNvPr id="6" name="内容占位符 1"/>
          <p:cNvSpPr txBox="1"/>
          <p:nvPr/>
        </p:nvSpPr>
        <p:spPr>
          <a:xfrm>
            <a:off x="287655" y="5740689"/>
            <a:ext cx="359346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有毒，成本高昂，危险系数大</a:t>
            </a:r>
          </a:p>
        </p:txBody>
      </p:sp>
      <p:sp>
        <p:nvSpPr>
          <p:cNvPr id="12" name="内容占位符 1"/>
          <p:cNvSpPr txBox="1"/>
          <p:nvPr/>
        </p:nvSpPr>
        <p:spPr>
          <a:xfrm>
            <a:off x="4692015" y="5755294"/>
            <a:ext cx="325945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成本较高，实验周期漫长</a:t>
            </a:r>
          </a:p>
        </p:txBody>
      </p:sp>
      <p:sp>
        <p:nvSpPr>
          <p:cNvPr id="13" name="内容占位符 1"/>
          <p:cNvSpPr txBox="1"/>
          <p:nvPr/>
        </p:nvSpPr>
        <p:spPr>
          <a:xfrm>
            <a:off x="7823835" y="5747856"/>
            <a:ext cx="3966845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设备成本较高，无法进行全尺寸模拟</a:t>
            </a: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2221230" y="5578764"/>
            <a:ext cx="163195" cy="2952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7381875" y="5590194"/>
            <a:ext cx="163195" cy="29527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10424795" y="5524789"/>
            <a:ext cx="151130" cy="349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287655" y="921051"/>
            <a:ext cx="11650345" cy="47180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内容占位符 1"/>
          <p:cNvSpPr txBox="1"/>
          <p:nvPr/>
        </p:nvSpPr>
        <p:spPr>
          <a:xfrm>
            <a:off x="1811654" y="6071870"/>
            <a:ext cx="9018905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000" b="1" dirty="0" smtClean="0">
                <a:solidFill>
                  <a:schemeClr val="tx1"/>
                </a:solidFill>
              </a:rPr>
              <a:t>需要低成本，更加通用的扰动力施加方法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5811"/>
    </mc:Choice>
    <mc:Fallback xmlns="">
      <p:transition advTm="5581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48" y="101814"/>
            <a:ext cx="394660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99825" y="119021"/>
            <a:ext cx="160528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287655" y="1043940"/>
            <a:ext cx="3971290" cy="527113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内容占位符 1"/>
          <p:cNvSpPr txBox="1"/>
          <p:nvPr/>
        </p:nvSpPr>
        <p:spPr>
          <a:xfrm>
            <a:off x="355979" y="1110615"/>
            <a:ext cx="390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Gough-Stewart </a:t>
            </a:r>
            <a:r>
              <a:rPr lang="zh-CN" altLang="en-US" sz="2000" dirty="0" smtClean="0">
                <a:solidFill>
                  <a:schemeClr val="tx1"/>
                </a:solidFill>
              </a:rPr>
              <a:t>平台模拟扰动力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75161" y="178758"/>
            <a:ext cx="2231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 </a:t>
            </a:r>
            <a:r>
              <a:rPr lang="en-US" altLang="zh-CN" dirty="0" smtClean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 smtClean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dirty="0">
              <a:solidFill>
                <a:srgbClr val="B4C7E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08685" y="1518920"/>
            <a:ext cx="2529840" cy="76200"/>
          </a:xfrm>
          <a:prstGeom prst="rect">
            <a:avLst/>
          </a:pr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3367" y="26688"/>
            <a:ext cx="6096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平面索驱动并联机器人</a:t>
            </a:r>
          </a:p>
          <a:p>
            <a:pPr algn="ctr"/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扰动力主动施加策略研究</a:t>
            </a:r>
          </a:p>
        </p:txBody>
      </p:sp>
      <p:sp>
        <p:nvSpPr>
          <p:cNvPr id="9" name="内容占位符 1"/>
          <p:cNvSpPr txBox="1"/>
          <p:nvPr/>
        </p:nvSpPr>
        <p:spPr>
          <a:xfrm>
            <a:off x="287655" y="5217795"/>
            <a:ext cx="4088130" cy="10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主动</a:t>
            </a:r>
            <a:r>
              <a:rPr lang="zh-CN" altLang="en-US" sz="1800" dirty="0">
                <a:solidFill>
                  <a:schemeClr val="tx1"/>
                </a:solidFill>
              </a:rPr>
              <a:t>施加</a:t>
            </a:r>
            <a:r>
              <a:rPr lang="zh-CN" altLang="en-US" sz="1800" b="1" dirty="0">
                <a:solidFill>
                  <a:schemeClr val="tx1"/>
                </a:solidFill>
              </a:rPr>
              <a:t>空间 </a:t>
            </a:r>
            <a:r>
              <a:rPr lang="en-US" altLang="zh-CN" sz="1800" b="1" dirty="0">
                <a:solidFill>
                  <a:schemeClr val="tx1"/>
                </a:solidFill>
              </a:rPr>
              <a:t>6 </a:t>
            </a:r>
            <a:r>
              <a:rPr lang="zh-CN" altLang="en-US" sz="1800" b="1" dirty="0">
                <a:solidFill>
                  <a:schemeClr val="tx1"/>
                </a:solidFill>
              </a:rPr>
              <a:t>自由度</a:t>
            </a:r>
            <a:r>
              <a:rPr lang="zh-CN" altLang="en-US" sz="1800" dirty="0">
                <a:solidFill>
                  <a:schemeClr val="tx1"/>
                </a:solidFill>
              </a:rPr>
              <a:t>的</a:t>
            </a:r>
            <a:r>
              <a:rPr lang="zh-CN" altLang="en-US" sz="1800" dirty="0" smtClean="0">
                <a:solidFill>
                  <a:schemeClr val="tx1"/>
                </a:solidFill>
              </a:rPr>
              <a:t>扰动力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主要模拟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空间卫星微振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[4]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</a:rPr>
              <a:t>静态</a:t>
            </a:r>
            <a:r>
              <a:rPr lang="zh-CN" altLang="en-US" sz="1800" b="1" dirty="0">
                <a:solidFill>
                  <a:schemeClr val="tx1"/>
                </a:solidFill>
              </a:rPr>
              <a:t>情况</a:t>
            </a:r>
            <a:r>
              <a:rPr lang="zh-CN" altLang="en-US" sz="1800" dirty="0">
                <a:solidFill>
                  <a:schemeClr val="tx1"/>
                </a:solidFill>
              </a:rPr>
              <a:t>下的扰动力</a:t>
            </a:r>
            <a:r>
              <a:rPr lang="zh-CN" altLang="en-US" sz="1800" dirty="0" smtClean="0">
                <a:solidFill>
                  <a:schemeClr val="tx1"/>
                </a:solidFill>
              </a:rPr>
              <a:t>模拟</a:t>
            </a:r>
            <a:endParaRPr lang="zh-CN" altLang="en-US" sz="1800" baseline="300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4375785" y="1043940"/>
            <a:ext cx="7389495" cy="426529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内容占位符 1"/>
          <p:cNvSpPr txBox="1"/>
          <p:nvPr/>
        </p:nvSpPr>
        <p:spPr>
          <a:xfrm>
            <a:off x="4481830" y="4221480"/>
            <a:ext cx="717740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00" b="1" dirty="0" smtClean="0">
                <a:solidFill>
                  <a:schemeClr val="tx1"/>
                </a:solidFill>
              </a:rPr>
              <a:t>索</a:t>
            </a:r>
            <a:r>
              <a:rPr lang="zh-CN" altLang="en-US" sz="1800" b="1" dirty="0">
                <a:solidFill>
                  <a:schemeClr val="tx1"/>
                </a:solidFill>
              </a:rPr>
              <a:t>驱动机器人</a:t>
            </a:r>
            <a:r>
              <a:rPr lang="zh-CN" altLang="en-US" sz="1800" dirty="0">
                <a:solidFill>
                  <a:schemeClr val="tx1"/>
                </a:solidFill>
              </a:rPr>
              <a:t>和</a:t>
            </a:r>
            <a:r>
              <a:rPr lang="zh-CN" altLang="en-US" sz="1800" b="1" dirty="0">
                <a:solidFill>
                  <a:schemeClr val="tx1"/>
                </a:solidFill>
              </a:rPr>
              <a:t>弹簧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结构</a:t>
            </a:r>
            <a:r>
              <a:rPr lang="zh-CN" altLang="en-US" sz="1800" dirty="0" smtClean="0">
                <a:solidFill>
                  <a:schemeClr val="tx1"/>
                </a:solidFill>
              </a:rPr>
              <a:t>施加</a:t>
            </a:r>
            <a:r>
              <a:rPr lang="zh-CN" altLang="en-US" sz="1800" dirty="0">
                <a:solidFill>
                  <a:schemeClr val="tx1"/>
                </a:solidFill>
              </a:rPr>
              <a:t>平面 </a:t>
            </a:r>
            <a:r>
              <a:rPr lang="en-US" altLang="zh-CN" sz="1800" dirty="0">
                <a:solidFill>
                  <a:schemeClr val="tx1"/>
                </a:solidFill>
              </a:rPr>
              <a:t>2 </a:t>
            </a:r>
            <a:r>
              <a:rPr lang="zh-CN" altLang="en-US" sz="1800" dirty="0">
                <a:solidFill>
                  <a:schemeClr val="tx1"/>
                </a:solidFill>
              </a:rPr>
              <a:t>自由度的</a:t>
            </a:r>
            <a:r>
              <a:rPr lang="zh-CN" altLang="en-US" sz="1800" dirty="0" smtClean="0">
                <a:solidFill>
                  <a:schemeClr val="tx1"/>
                </a:solidFill>
              </a:rPr>
              <a:t>扰动力（</a:t>
            </a:r>
            <a:r>
              <a:rPr lang="en-US" altLang="zh-CN" sz="1800" dirty="0">
                <a:solidFill>
                  <a:schemeClr val="tx1"/>
                </a:solidFill>
              </a:rPr>
              <a:t>1R1T</a:t>
            </a:r>
            <a:r>
              <a:rPr lang="zh-CN" altLang="en-US" sz="1800" dirty="0">
                <a:solidFill>
                  <a:schemeClr val="tx1"/>
                </a:solidFill>
              </a:rPr>
              <a:t>）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</a:rPr>
              <a:t>模拟</a:t>
            </a:r>
            <a:r>
              <a:rPr lang="zh-CN" altLang="en-US" sz="1800" b="1" dirty="0">
                <a:solidFill>
                  <a:schemeClr val="tx1"/>
                </a:solidFill>
              </a:rPr>
              <a:t>火星风扰</a:t>
            </a:r>
            <a:r>
              <a:rPr lang="zh-CN" altLang="en-US" sz="1800" dirty="0">
                <a:solidFill>
                  <a:schemeClr val="tx1"/>
                </a:solidFill>
              </a:rPr>
              <a:t>对飞行器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r>
              <a:rPr lang="zh-CN" altLang="en-US" sz="1800" dirty="0">
                <a:solidFill>
                  <a:schemeClr val="tx1"/>
                </a:solidFill>
              </a:rPr>
              <a:t>影响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[6-7]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tx1"/>
                </a:solidFill>
              </a:rPr>
              <a:t>一种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扰动力</a:t>
            </a:r>
            <a:r>
              <a:rPr lang="zh-CN" altLang="en-US" sz="1800" b="1" dirty="0">
                <a:solidFill>
                  <a:schemeClr val="tx1"/>
                </a:solidFill>
              </a:rPr>
              <a:t>被动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施加</a:t>
            </a:r>
            <a:r>
              <a:rPr lang="zh-CN" altLang="en-US" sz="1800" dirty="0" smtClean="0">
                <a:solidFill>
                  <a:schemeClr val="tx1"/>
                </a:solidFill>
              </a:rPr>
              <a:t>方法：</a:t>
            </a:r>
            <a:r>
              <a:rPr lang="zh-CN" altLang="en-US" sz="1800" dirty="0">
                <a:solidFill>
                  <a:schemeClr val="tx1"/>
                </a:solidFill>
              </a:rPr>
              <a:t>无法模拟任意规律的扰动力</a:t>
            </a:r>
          </a:p>
        </p:txBody>
      </p:sp>
      <p:sp>
        <p:nvSpPr>
          <p:cNvPr id="17" name="内容占位符 1"/>
          <p:cNvSpPr txBox="1"/>
          <p:nvPr/>
        </p:nvSpPr>
        <p:spPr>
          <a:xfrm>
            <a:off x="6295292" y="1110615"/>
            <a:ext cx="3270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索驱动</a:t>
            </a:r>
            <a:r>
              <a:rPr lang="zh-CN" altLang="en-US" sz="2000" dirty="0" smtClean="0">
                <a:solidFill>
                  <a:schemeClr val="tx1"/>
                </a:solidFill>
              </a:rPr>
              <a:t>机器人施加扰动力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48966" y="1518930"/>
            <a:ext cx="2003008" cy="51783"/>
          </a:xfrm>
          <a:prstGeom prst="rect">
            <a:avLst/>
          </a:pr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GSP_hydrapressu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80" y="1794510"/>
            <a:ext cx="3310890" cy="1564005"/>
          </a:xfrm>
          <a:prstGeom prst="rect">
            <a:avLst/>
          </a:prstGeom>
        </p:spPr>
      </p:pic>
      <p:pic>
        <p:nvPicPr>
          <p:cNvPr id="12" name="图片 11" descr="MMV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45" y="3358515"/>
            <a:ext cx="3336925" cy="16960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4380" y="1794510"/>
            <a:ext cx="1985010" cy="23558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1655" y="1794510"/>
            <a:ext cx="4767580" cy="199453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375785" y="5398770"/>
            <a:ext cx="7389495" cy="91630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1"/>
          <p:cNvSpPr txBox="1"/>
          <p:nvPr/>
        </p:nvSpPr>
        <p:spPr>
          <a:xfrm>
            <a:off x="5451339" y="5590921"/>
            <a:ext cx="598819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 algn="l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利用</a:t>
            </a:r>
            <a:r>
              <a:rPr lang="zh-CN" altLang="en-US" b="1" dirty="0" smtClean="0">
                <a:solidFill>
                  <a:schemeClr val="tx1"/>
                </a:solidFill>
              </a:rPr>
              <a:t>索驱动机器人</a:t>
            </a:r>
            <a:r>
              <a:rPr lang="zh-CN" altLang="en-US" dirty="0" smtClean="0">
                <a:solidFill>
                  <a:schemeClr val="tx1"/>
                </a:solidFill>
              </a:rPr>
              <a:t>实现</a:t>
            </a:r>
            <a:r>
              <a:rPr lang="zh-CN" altLang="en-US" b="1" dirty="0" smtClean="0">
                <a:solidFill>
                  <a:srgbClr val="FF0000"/>
                </a:solidFill>
              </a:rPr>
              <a:t>扰动力</a:t>
            </a:r>
            <a:r>
              <a:rPr lang="zh-CN" altLang="en-US" b="1" dirty="0">
                <a:solidFill>
                  <a:srgbClr val="FF0000"/>
                </a:solidFill>
              </a:rPr>
              <a:t>主动</a:t>
            </a:r>
            <a:r>
              <a:rPr lang="zh-CN" altLang="en-US" b="1" dirty="0" smtClean="0">
                <a:solidFill>
                  <a:srgbClr val="FF0000"/>
                </a:solidFill>
              </a:rPr>
              <a:t>施加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37"/>
    </mc:Choice>
    <mc:Fallback xmlns="">
      <p:transition advTm="3213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182621" y="1342154"/>
            <a:ext cx="5826758" cy="707886"/>
            <a:chOff x="3203934" y="1734276"/>
            <a:chExt cx="5826758" cy="707886"/>
          </a:xfrm>
        </p:grpSpPr>
        <p:sp>
          <p:nvSpPr>
            <p:cNvPr id="4" name="箭头: 五边形 3"/>
            <p:cNvSpPr/>
            <p:nvPr/>
          </p:nvSpPr>
          <p:spPr>
            <a:xfrm>
              <a:off x="3513812" y="1734276"/>
              <a:ext cx="5516880" cy="70788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/>
            <p:cNvSpPr/>
            <p:nvPr/>
          </p:nvSpPr>
          <p:spPr>
            <a:xfrm rot="2700000">
              <a:off x="3203933" y="1786805"/>
              <a:ext cx="619760" cy="61975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300839" y="1832444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34664" y="1827576"/>
              <a:ext cx="444484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82621" y="2348549"/>
            <a:ext cx="5826758" cy="707886"/>
            <a:chOff x="3203934" y="1734276"/>
            <a:chExt cx="5826758" cy="707886"/>
          </a:xfrm>
        </p:grpSpPr>
        <p:sp>
          <p:nvSpPr>
            <p:cNvPr id="26" name="箭头: 五边形 25"/>
            <p:cNvSpPr/>
            <p:nvPr/>
          </p:nvSpPr>
          <p:spPr>
            <a:xfrm>
              <a:off x="3513812" y="1734276"/>
              <a:ext cx="5516880" cy="707886"/>
            </a:xfrm>
            <a:prstGeom prst="homePlate">
              <a:avLst/>
            </a:prstGeom>
            <a:solidFill>
              <a:srgbClr val="B4C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/>
            <p:cNvSpPr/>
            <p:nvPr/>
          </p:nvSpPr>
          <p:spPr>
            <a:xfrm rot="2700000">
              <a:off x="3203933" y="1786805"/>
              <a:ext cx="619760" cy="61975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300839" y="1822447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34664" y="1845682"/>
              <a:ext cx="444484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82621" y="3362301"/>
            <a:ext cx="5826758" cy="707886"/>
            <a:chOff x="3203934" y="1734276"/>
            <a:chExt cx="5826758" cy="707886"/>
          </a:xfrm>
        </p:grpSpPr>
        <p:sp>
          <p:nvSpPr>
            <p:cNvPr id="31" name="箭头: 五边形 30"/>
            <p:cNvSpPr/>
            <p:nvPr/>
          </p:nvSpPr>
          <p:spPr>
            <a:xfrm>
              <a:off x="3513812" y="1734276"/>
              <a:ext cx="5516880" cy="707886"/>
            </a:xfrm>
            <a:prstGeom prst="homePlat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/>
            <p:cNvSpPr/>
            <p:nvPr/>
          </p:nvSpPr>
          <p:spPr>
            <a:xfrm rot="2700000">
              <a:off x="3203933" y="1786805"/>
              <a:ext cx="619760" cy="61975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892" y="1822447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034664" y="1836629"/>
              <a:ext cx="444484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文献综述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182621" y="4375761"/>
            <a:ext cx="5826758" cy="707886"/>
            <a:chOff x="3203934" y="1734276"/>
            <a:chExt cx="5826758" cy="707886"/>
          </a:xfrm>
        </p:grpSpPr>
        <p:sp>
          <p:nvSpPr>
            <p:cNvPr id="8" name="箭头: 五边形 30"/>
            <p:cNvSpPr/>
            <p:nvPr/>
          </p:nvSpPr>
          <p:spPr>
            <a:xfrm>
              <a:off x="3513812" y="1734276"/>
              <a:ext cx="5516880" cy="707886"/>
            </a:xfrm>
            <a:prstGeom prst="homePlat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31"/>
            <p:cNvSpPr/>
            <p:nvPr/>
          </p:nvSpPr>
          <p:spPr>
            <a:xfrm rot="2700000">
              <a:off x="3203933" y="1786805"/>
              <a:ext cx="619760" cy="61975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09892" y="1822447"/>
              <a:ext cx="40195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034664" y="1836629"/>
              <a:ext cx="444484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研究路线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91"/>
    </mc:Choice>
    <mc:Fallback xmlns="">
      <p:transition advTm="69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608" y="942594"/>
            <a:ext cx="3799009" cy="3170517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48" y="101814"/>
            <a:ext cx="394660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904605" y="179070"/>
            <a:ext cx="229616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r>
              <a:rPr lang="zh-CN" altLang="en-US" dirty="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34" name="矩形 33"/>
          <p:cNvSpPr/>
          <p:nvPr/>
        </p:nvSpPr>
        <p:spPr>
          <a:xfrm>
            <a:off x="594305" y="119021"/>
            <a:ext cx="160528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</a:p>
        </p:txBody>
      </p:sp>
      <p:sp>
        <p:nvSpPr>
          <p:cNvPr id="37" name="内容占位符 1"/>
          <p:cNvSpPr txBox="1"/>
          <p:nvPr/>
        </p:nvSpPr>
        <p:spPr>
          <a:xfrm>
            <a:off x="208416" y="934450"/>
            <a:ext cx="17449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研究目标</a:t>
            </a:r>
          </a:p>
        </p:txBody>
      </p:sp>
      <p:sp>
        <p:nvSpPr>
          <p:cNvPr id="81" name="圆角矩形 52"/>
          <p:cNvSpPr/>
          <p:nvPr/>
        </p:nvSpPr>
        <p:spPr>
          <a:xfrm>
            <a:off x="314961" y="1367155"/>
            <a:ext cx="6824393" cy="508571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881" y="1555750"/>
            <a:ext cx="66525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一套基于平面三索机器人的扰动力施加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实验平台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运动学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动力学模型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工作空间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实现一种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索力分配算法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设计和实现基于该构型的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扰动力施加控制方法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提出扰动力施加的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评价指标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对扰动力施加控制策略进行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验证和评价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扰动力施加控制方法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是准确施加扰动力的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角矩形 52"/>
          <p:cNvSpPr/>
          <p:nvPr/>
        </p:nvSpPr>
        <p:spPr>
          <a:xfrm>
            <a:off x="7261274" y="934450"/>
            <a:ext cx="4782771" cy="551778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570838" y="4349903"/>
            <a:ext cx="4744570" cy="2110801"/>
            <a:chOff x="7570838" y="4349903"/>
            <a:chExt cx="4744570" cy="2110801"/>
          </a:xfrm>
        </p:grpSpPr>
        <p:pic>
          <p:nvPicPr>
            <p:cNvPr id="14" name="图片 13" descr="sine_force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70838" y="4349903"/>
              <a:ext cx="4740667" cy="1083818"/>
            </a:xfrm>
            <a:prstGeom prst="rect">
              <a:avLst/>
            </a:prstGeom>
          </p:spPr>
        </p:pic>
        <p:pic>
          <p:nvPicPr>
            <p:cNvPr id="15" name="图片 14" descr="arbitrary_force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570839" y="5376024"/>
              <a:ext cx="4744569" cy="108468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10809204" y="4847531"/>
              <a:ext cx="114368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+mj-lt"/>
                <a:buNone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正弦扰动力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48639" y="5875060"/>
              <a:ext cx="1504252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lnSpc>
                  <a:spcPct val="150000"/>
                </a:lnSpc>
                <a:buFont typeface="+mj-lt"/>
                <a:buNone/>
              </a:pPr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任意规律扰动力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7289298" y="4841166"/>
            <a:ext cx="64473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预期效果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073173" y="3863159"/>
            <a:ext cx="3401974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用于平面扰动力施加的索驱动机器人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构型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552029" y="2975463"/>
            <a:ext cx="847741" cy="453537"/>
            <a:chOff x="10552029" y="2975463"/>
            <a:chExt cx="847741" cy="453537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10560919" y="2975463"/>
              <a:ext cx="0" cy="453537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0552029" y="3146482"/>
              <a:ext cx="84774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9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重力加速度</a:t>
              </a:r>
              <a:r>
                <a:rPr lang="en-US" altLang="zh-CN" sz="900" dirty="0" smtClean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  <a:endParaRPr lang="zh-CN" altLang="en-US" sz="9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7289558" y="2027213"/>
            <a:ext cx="1948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目标输出：</a:t>
            </a:r>
            <a:endParaRPr lang="en-US" altLang="zh-CN" sz="1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绳索对动平台的合力 </a:t>
            </a:r>
            <a:r>
              <a:rPr lang="en-US" altLang="zh-CN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40405"/>
    </mc:Choice>
    <mc:Fallback xmlns="">
      <p:transition advTm="4040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3182621" y="1342154"/>
            <a:ext cx="5826758" cy="707886"/>
            <a:chOff x="3203934" y="1734276"/>
            <a:chExt cx="5826758" cy="707886"/>
          </a:xfrm>
        </p:grpSpPr>
        <p:sp>
          <p:nvSpPr>
            <p:cNvPr id="4" name="箭头: 五边形 3"/>
            <p:cNvSpPr/>
            <p:nvPr/>
          </p:nvSpPr>
          <p:spPr>
            <a:xfrm>
              <a:off x="3513812" y="1734276"/>
              <a:ext cx="5516880" cy="70788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/>
            <p:cNvSpPr/>
            <p:nvPr/>
          </p:nvSpPr>
          <p:spPr>
            <a:xfrm rot="2700000">
              <a:off x="3203933" y="1786805"/>
              <a:ext cx="619760" cy="61975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300839" y="1832444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034664" y="1827576"/>
              <a:ext cx="444484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182621" y="2348549"/>
            <a:ext cx="5826758" cy="707886"/>
            <a:chOff x="3203934" y="1734276"/>
            <a:chExt cx="5826758" cy="707886"/>
          </a:xfrm>
        </p:grpSpPr>
        <p:sp>
          <p:nvSpPr>
            <p:cNvPr id="26" name="箭头: 五边形 25"/>
            <p:cNvSpPr/>
            <p:nvPr/>
          </p:nvSpPr>
          <p:spPr>
            <a:xfrm>
              <a:off x="3513812" y="1734276"/>
              <a:ext cx="5516880" cy="707886"/>
            </a:xfrm>
            <a:prstGeom prst="homePlate">
              <a:avLst/>
            </a:prstGeom>
            <a:solidFill>
              <a:srgbClr val="E7E6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/>
            <p:cNvSpPr/>
            <p:nvPr/>
          </p:nvSpPr>
          <p:spPr>
            <a:xfrm rot="2700000">
              <a:off x="3203933" y="1786805"/>
              <a:ext cx="619760" cy="61975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300839" y="1822447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034664" y="1845682"/>
              <a:ext cx="444484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研究目标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182621" y="3362301"/>
            <a:ext cx="5826758" cy="707886"/>
            <a:chOff x="3203934" y="1734276"/>
            <a:chExt cx="5826758" cy="707886"/>
          </a:xfrm>
        </p:grpSpPr>
        <p:sp>
          <p:nvSpPr>
            <p:cNvPr id="31" name="箭头: 五边形 30"/>
            <p:cNvSpPr/>
            <p:nvPr/>
          </p:nvSpPr>
          <p:spPr>
            <a:xfrm>
              <a:off x="3513812" y="1734276"/>
              <a:ext cx="5516880" cy="707886"/>
            </a:xfrm>
            <a:prstGeom prst="homePlate">
              <a:avLst/>
            </a:prstGeom>
            <a:solidFill>
              <a:srgbClr val="B4C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/>
            <p:cNvSpPr/>
            <p:nvPr/>
          </p:nvSpPr>
          <p:spPr>
            <a:xfrm rot="2700000">
              <a:off x="3203933" y="1786805"/>
              <a:ext cx="619760" cy="61975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892" y="1822447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4034664" y="1836629"/>
              <a:ext cx="444484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文献综述</a:t>
              </a:r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182621" y="4375761"/>
            <a:ext cx="5826758" cy="707886"/>
            <a:chOff x="3203934" y="1734276"/>
            <a:chExt cx="5826758" cy="707886"/>
          </a:xfrm>
        </p:grpSpPr>
        <p:sp>
          <p:nvSpPr>
            <p:cNvPr id="8" name="箭头: 五边形 30"/>
            <p:cNvSpPr/>
            <p:nvPr/>
          </p:nvSpPr>
          <p:spPr>
            <a:xfrm>
              <a:off x="3513812" y="1734276"/>
              <a:ext cx="5516880" cy="707886"/>
            </a:xfrm>
            <a:prstGeom prst="homePlat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31"/>
            <p:cNvSpPr/>
            <p:nvPr/>
          </p:nvSpPr>
          <p:spPr>
            <a:xfrm rot="2700000">
              <a:off x="3203933" y="1786805"/>
              <a:ext cx="619760" cy="619759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309892" y="1822447"/>
              <a:ext cx="40195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034664" y="1836629"/>
              <a:ext cx="4444849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研究路线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36"/>
    </mc:Choice>
    <mc:Fallback xmlns="">
      <p:transition advTm="373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181939" y="1341447"/>
            <a:ext cx="5826759" cy="3826610"/>
            <a:chOff x="3111598" y="2422902"/>
            <a:chExt cx="5826759" cy="3826610"/>
          </a:xfrm>
        </p:grpSpPr>
        <p:grpSp>
          <p:nvGrpSpPr>
            <p:cNvPr id="118" name="组合 13"/>
            <p:cNvGrpSpPr/>
            <p:nvPr/>
          </p:nvGrpSpPr>
          <p:grpSpPr>
            <a:xfrm>
              <a:off x="3407485" y="3196044"/>
              <a:ext cx="1019227" cy="2732312"/>
              <a:chOff x="3417880" y="3584331"/>
              <a:chExt cx="1019227" cy="2732312"/>
            </a:xfrm>
          </p:grpSpPr>
          <p:cxnSp>
            <p:nvCxnSpPr>
              <p:cNvPr id="120" name="直接连接符 8"/>
              <p:cNvCxnSpPr/>
              <p:nvPr/>
            </p:nvCxnSpPr>
            <p:spPr>
              <a:xfrm>
                <a:off x="3417880" y="3584331"/>
                <a:ext cx="13992" cy="2732312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0"/>
              <p:cNvCxnSpPr/>
              <p:nvPr/>
            </p:nvCxnSpPr>
            <p:spPr>
              <a:xfrm flipH="1">
                <a:off x="3419677" y="4763820"/>
                <a:ext cx="1005235" cy="0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"/>
              <p:cNvCxnSpPr/>
              <p:nvPr/>
            </p:nvCxnSpPr>
            <p:spPr>
              <a:xfrm flipH="1">
                <a:off x="3418449" y="3964105"/>
                <a:ext cx="1007689" cy="0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10"/>
              <p:cNvCxnSpPr/>
              <p:nvPr/>
            </p:nvCxnSpPr>
            <p:spPr>
              <a:xfrm flipH="1">
                <a:off x="3431872" y="5535757"/>
                <a:ext cx="1005235" cy="0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10"/>
              <p:cNvCxnSpPr/>
              <p:nvPr/>
            </p:nvCxnSpPr>
            <p:spPr>
              <a:xfrm flipH="1">
                <a:off x="3431871" y="6316643"/>
                <a:ext cx="1005235" cy="0"/>
              </a:xfrm>
              <a:prstGeom prst="line">
                <a:avLst/>
              </a:prstGeom>
              <a:ln>
                <a:solidFill>
                  <a:srgbClr val="002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组合 97"/>
            <p:cNvGrpSpPr/>
            <p:nvPr/>
          </p:nvGrpSpPr>
          <p:grpSpPr>
            <a:xfrm>
              <a:off x="3111598" y="2422902"/>
              <a:ext cx="5826759" cy="707886"/>
              <a:chOff x="3203933" y="1734276"/>
              <a:chExt cx="5826759" cy="707886"/>
            </a:xfrm>
          </p:grpSpPr>
          <p:sp>
            <p:nvSpPr>
              <p:cNvPr id="114" name="箭头: 五边形 25"/>
              <p:cNvSpPr/>
              <p:nvPr/>
            </p:nvSpPr>
            <p:spPr>
              <a:xfrm>
                <a:off x="3513812" y="1734276"/>
                <a:ext cx="5516880" cy="707886"/>
              </a:xfrm>
              <a:prstGeom prst="homePlat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矩形: 圆角 26"/>
              <p:cNvSpPr/>
              <p:nvPr/>
            </p:nvSpPr>
            <p:spPr>
              <a:xfrm rot="2700000">
                <a:off x="3203933" y="1786805"/>
                <a:ext cx="619760" cy="61975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3300839" y="1822447"/>
                <a:ext cx="4058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4034664" y="1845682"/>
                <a:ext cx="41346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80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文献综述</a:t>
                </a:r>
              </a:p>
            </p:txBody>
          </p:sp>
        </p:grpSp>
        <p:grpSp>
          <p:nvGrpSpPr>
            <p:cNvPr id="99" name="组合 22"/>
            <p:cNvGrpSpPr/>
            <p:nvPr/>
          </p:nvGrpSpPr>
          <p:grpSpPr>
            <a:xfrm>
              <a:off x="4120450" y="3249059"/>
              <a:ext cx="4514378" cy="658049"/>
              <a:chOff x="3202560" y="1734274"/>
              <a:chExt cx="4856273" cy="707885"/>
            </a:xfrm>
          </p:grpSpPr>
          <p:sp>
            <p:nvSpPr>
              <p:cNvPr id="110" name="箭头: 五边形 39"/>
              <p:cNvSpPr/>
              <p:nvPr/>
            </p:nvSpPr>
            <p:spPr>
              <a:xfrm>
                <a:off x="3513812" y="1734274"/>
                <a:ext cx="4545021" cy="707885"/>
              </a:xfrm>
              <a:prstGeom prst="homePlate">
                <a:avLst/>
              </a:prstGeom>
              <a:solidFill>
                <a:srgbClr val="E7E6E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1" name="矩形: 圆角 40"/>
              <p:cNvSpPr/>
              <p:nvPr/>
            </p:nvSpPr>
            <p:spPr>
              <a:xfrm rot="2700000">
                <a:off x="3203933" y="1786804"/>
                <a:ext cx="619759" cy="61975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12" name="文本框 41"/>
              <p:cNvSpPr txBox="1"/>
              <p:nvPr/>
            </p:nvSpPr>
            <p:spPr>
              <a:xfrm>
                <a:off x="3202560" y="1868458"/>
                <a:ext cx="590092" cy="430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3.1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矩形 42"/>
              <p:cNvSpPr/>
              <p:nvPr/>
            </p:nvSpPr>
            <p:spPr>
              <a:xfrm>
                <a:off x="3952049" y="1874993"/>
                <a:ext cx="4106784" cy="430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运动学</a:t>
                </a:r>
                <a:endPara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0" name="组合 43"/>
            <p:cNvGrpSpPr/>
            <p:nvPr/>
          </p:nvGrpSpPr>
          <p:grpSpPr>
            <a:xfrm>
              <a:off x="4120450" y="4024223"/>
              <a:ext cx="4514378" cy="658050"/>
              <a:chOff x="3202560" y="1734276"/>
              <a:chExt cx="4856273" cy="707886"/>
            </a:xfrm>
          </p:grpSpPr>
          <p:sp>
            <p:nvSpPr>
              <p:cNvPr id="106" name="箭头: 五边形 44"/>
              <p:cNvSpPr/>
              <p:nvPr/>
            </p:nvSpPr>
            <p:spPr>
              <a:xfrm>
                <a:off x="3513812" y="1734276"/>
                <a:ext cx="4545021" cy="707886"/>
              </a:xfrm>
              <a:prstGeom prst="homePlate">
                <a:avLst/>
              </a:prstGeom>
              <a:solidFill>
                <a:srgbClr val="E7E6E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7" name="矩形: 圆角 45"/>
              <p:cNvSpPr/>
              <p:nvPr/>
            </p:nvSpPr>
            <p:spPr>
              <a:xfrm rot="2700000">
                <a:off x="3203933" y="1786805"/>
                <a:ext cx="619760" cy="61975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108" name="文本框 46"/>
              <p:cNvSpPr txBox="1"/>
              <p:nvPr/>
            </p:nvSpPr>
            <p:spPr>
              <a:xfrm>
                <a:off x="3202560" y="1868459"/>
                <a:ext cx="590092" cy="430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.2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矩形 47"/>
              <p:cNvSpPr/>
              <p:nvPr/>
            </p:nvSpPr>
            <p:spPr>
              <a:xfrm>
                <a:off x="3919636" y="1864737"/>
                <a:ext cx="4106784" cy="446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动力学</a:t>
                </a:r>
                <a:endPara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3" name="组合 43"/>
            <p:cNvGrpSpPr/>
            <p:nvPr/>
          </p:nvGrpSpPr>
          <p:grpSpPr>
            <a:xfrm>
              <a:off x="4120450" y="4816298"/>
              <a:ext cx="4514378" cy="658050"/>
              <a:chOff x="3202560" y="1734276"/>
              <a:chExt cx="4856273" cy="707886"/>
            </a:xfrm>
          </p:grpSpPr>
          <p:sp>
            <p:nvSpPr>
              <p:cNvPr id="59" name="箭头: 五边形 44"/>
              <p:cNvSpPr/>
              <p:nvPr/>
            </p:nvSpPr>
            <p:spPr>
              <a:xfrm>
                <a:off x="3513812" y="1734276"/>
                <a:ext cx="4545021" cy="707886"/>
              </a:xfrm>
              <a:prstGeom prst="homePlate">
                <a:avLst/>
              </a:prstGeom>
              <a:solidFill>
                <a:srgbClr val="E7E6E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0" name="矩形: 圆角 45"/>
              <p:cNvSpPr/>
              <p:nvPr/>
            </p:nvSpPr>
            <p:spPr>
              <a:xfrm rot="2700000">
                <a:off x="3203933" y="1786805"/>
                <a:ext cx="619760" cy="61975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61" name="文本框 46"/>
              <p:cNvSpPr txBox="1"/>
              <p:nvPr/>
            </p:nvSpPr>
            <p:spPr>
              <a:xfrm>
                <a:off x="3202560" y="1868459"/>
                <a:ext cx="590092" cy="430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3.3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 47"/>
              <p:cNvSpPr/>
              <p:nvPr/>
            </p:nvSpPr>
            <p:spPr>
              <a:xfrm>
                <a:off x="3919636" y="1864737"/>
                <a:ext cx="4106784" cy="446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索力分配算法</a:t>
                </a:r>
                <a:endPara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3" name="组合 43"/>
            <p:cNvGrpSpPr/>
            <p:nvPr/>
          </p:nvGrpSpPr>
          <p:grpSpPr>
            <a:xfrm>
              <a:off x="4120450" y="5591462"/>
              <a:ext cx="4514378" cy="658050"/>
              <a:chOff x="3202560" y="1734276"/>
              <a:chExt cx="4856273" cy="707886"/>
            </a:xfrm>
          </p:grpSpPr>
          <p:sp>
            <p:nvSpPr>
              <p:cNvPr id="69" name="箭头: 五边形 44"/>
              <p:cNvSpPr/>
              <p:nvPr/>
            </p:nvSpPr>
            <p:spPr>
              <a:xfrm>
                <a:off x="3513812" y="1734276"/>
                <a:ext cx="4545021" cy="707886"/>
              </a:xfrm>
              <a:prstGeom prst="homePlate">
                <a:avLst/>
              </a:prstGeom>
              <a:solidFill>
                <a:srgbClr val="E7E6E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0" name="矩形: 圆角 45"/>
              <p:cNvSpPr/>
              <p:nvPr/>
            </p:nvSpPr>
            <p:spPr>
              <a:xfrm rot="2700000">
                <a:off x="3203933" y="1786805"/>
                <a:ext cx="619760" cy="619759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71" name="文本框 46"/>
              <p:cNvSpPr txBox="1"/>
              <p:nvPr/>
            </p:nvSpPr>
            <p:spPr>
              <a:xfrm>
                <a:off x="3202560" y="1868459"/>
                <a:ext cx="590092" cy="4304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3.4</a:t>
                </a:r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矩形 47"/>
              <p:cNvSpPr/>
              <p:nvPr/>
            </p:nvSpPr>
            <p:spPr>
              <a:xfrm>
                <a:off x="3919636" y="1864737"/>
                <a:ext cx="4106784" cy="446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控制算法</a:t>
                </a:r>
                <a:endParaRPr lang="zh-CN" altLang="en-US" sz="200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228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016"/>
    </mc:Choice>
    <mc:Fallback xmlns="">
      <p:transition advTm="701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StandardGeometricAndKinematic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60" y="2940050"/>
            <a:ext cx="3062605" cy="283908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3E12FC-B727-46EE-A3F4-36BAB21DAD9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3798" y="101814"/>
            <a:ext cx="391160" cy="52197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3" name="矩形 32"/>
          <p:cNvSpPr/>
          <p:nvPr/>
        </p:nvSpPr>
        <p:spPr>
          <a:xfrm>
            <a:off x="7828915" y="179070"/>
            <a:ext cx="33718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索驱动机器人综述</a:t>
            </a:r>
            <a:r>
              <a:rPr lang="zh-CN" altLang="en-US" dirty="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B4C7E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rgbClr val="2F318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运动学模型</a:t>
            </a:r>
          </a:p>
        </p:txBody>
      </p:sp>
      <p:sp>
        <p:nvSpPr>
          <p:cNvPr id="34" name="矩形 33"/>
          <p:cNvSpPr/>
          <p:nvPr/>
        </p:nvSpPr>
        <p:spPr>
          <a:xfrm>
            <a:off x="594305" y="119021"/>
            <a:ext cx="1620957" cy="52322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文献综述</a:t>
            </a:r>
          </a:p>
        </p:txBody>
      </p:sp>
      <p:sp>
        <p:nvSpPr>
          <p:cNvPr id="37" name="内容占位符 1"/>
          <p:cNvSpPr txBox="1"/>
          <p:nvPr/>
        </p:nvSpPr>
        <p:spPr>
          <a:xfrm>
            <a:off x="208416" y="934450"/>
            <a:ext cx="38785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342900" indent="-342900">
              <a:buFont typeface="Wingdings" panose="05000000000000000000" pitchFamily="2" charset="2"/>
              <a:buChar char="p"/>
              <a:defRPr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索驱动机器人运动学建模</a:t>
            </a:r>
          </a:p>
        </p:txBody>
      </p:sp>
      <p:sp>
        <p:nvSpPr>
          <p:cNvPr id="81" name="圆角矩形 52"/>
          <p:cNvSpPr/>
          <p:nvPr/>
        </p:nvSpPr>
        <p:spPr>
          <a:xfrm>
            <a:off x="314960" y="1367155"/>
            <a:ext cx="5761990" cy="5085715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4360" y="1903095"/>
            <a:ext cx="2338705" cy="76200"/>
          </a:xfrm>
          <a:prstGeom prst="rect">
            <a:avLst/>
          </a:pr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52"/>
          <p:cNvSpPr/>
          <p:nvPr/>
        </p:nvSpPr>
        <p:spPr>
          <a:xfrm>
            <a:off x="6198870" y="4823786"/>
            <a:ext cx="5861049" cy="1652639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268335" y="4825683"/>
            <a:ext cx="1927860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绳索弹性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81670" y="5091430"/>
            <a:ext cx="3696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动态响应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要求较高的场合</a:t>
            </a: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相对于绳索的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轴向弹性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，横向弹性所引起的扰动可以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忽略</a:t>
            </a:r>
            <a:r>
              <a:rPr lang="en-US" altLang="zh-CN" sz="1400" baseline="30000" dirty="0" smtClean="0"/>
              <a:t>[22]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本课题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绳索等效为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刚度恒定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轴向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弹簧</a:t>
            </a:r>
            <a:r>
              <a:rPr lang="en-US" altLang="zh-CN" sz="1400" baseline="30000" dirty="0"/>
              <a:t>[22]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52"/>
          <p:cNvSpPr/>
          <p:nvPr/>
        </p:nvSpPr>
        <p:spPr>
          <a:xfrm>
            <a:off x="6199505" y="934720"/>
            <a:ext cx="5860414" cy="2005330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268335" y="1000125"/>
            <a:ext cx="1663700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滑轮效应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248014" y="1278255"/>
            <a:ext cx="38119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滑轮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的几何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形状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绳索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出索点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Bruckmann在建立了考虑滑轮的运动学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1400" baseline="30000" dirty="0"/>
              <a:t>[</a:t>
            </a:r>
            <a:r>
              <a:rPr lang="en-US" altLang="zh-CN" sz="1400" baseline="30000" dirty="0" smtClean="0"/>
              <a:t>16]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滑轮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对运动学模型精度的影响与滑轮的半径有关，通常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r>
              <a:rPr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较小</a:t>
            </a:r>
            <a:endPara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本课题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中不考虑滑轮效应的影响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圆角矩形 52"/>
          <p:cNvSpPr/>
          <p:nvPr/>
        </p:nvSpPr>
        <p:spPr>
          <a:xfrm>
            <a:off x="6198870" y="3039109"/>
            <a:ext cx="5861049" cy="1666373"/>
          </a:xfrm>
          <a:prstGeom prst="roundRect">
            <a:avLst>
              <a:gd name="adj" fmla="val 8299"/>
            </a:avLst>
          </a:prstGeom>
          <a:noFill/>
          <a:ln w="9525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250555" y="3074035"/>
            <a:ext cx="1681480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绳索垂度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268335" y="3320488"/>
            <a:ext cx="37103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Korayam利用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悬链线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对绳索垂度进行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建模</a:t>
            </a:r>
            <a:r>
              <a:rPr lang="en-US" altLang="zh-CN" sz="1400" baseline="30000" dirty="0"/>
              <a:t>[</a:t>
            </a:r>
            <a:r>
              <a:rPr lang="en-US" altLang="zh-CN" sz="1400" baseline="30000" dirty="0" smtClean="0"/>
              <a:t>17]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Gouttefarde利用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抛物线简化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绳索垂度模型针对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索长较长，绳索质量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无法忽略的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r>
              <a:rPr lang="en-US" altLang="zh-CN" sz="1400" baseline="30000" dirty="0"/>
              <a:t>[</a:t>
            </a:r>
            <a:r>
              <a:rPr lang="en-US" altLang="zh-CN" sz="1400" baseline="30000" dirty="0" smtClean="0"/>
              <a:t>18]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课题中绳索垂度可以忽略不计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880" y="1979295"/>
            <a:ext cx="550481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将绳索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出索点和索结点之间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距离约束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考虑静平台出索点，动平台索结点，动平台位姿和索长的几何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1400" baseline="30000" dirty="0" smtClean="0"/>
              <a:t>[14]</a:t>
            </a:r>
            <a:endParaRPr lang="zh-CN" altLang="en-US" sz="1400" baseline="30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矢量封闭方程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" name="矩形 8"/>
          <p:cNvSpPr/>
          <p:nvPr/>
        </p:nvSpPr>
        <p:spPr>
          <a:xfrm>
            <a:off x="594360" y="1491615"/>
            <a:ext cx="2279650" cy="41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标准运动学模型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50" y="3074035"/>
            <a:ext cx="1656715" cy="14878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rcRect r="50341"/>
          <a:stretch>
            <a:fillRect/>
          </a:stretch>
        </p:blipFill>
        <p:spPr>
          <a:xfrm>
            <a:off x="6334760" y="1101090"/>
            <a:ext cx="1790700" cy="16802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4760" y="4857750"/>
            <a:ext cx="1888490" cy="13531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175" y="2564130"/>
            <a:ext cx="2835910" cy="50990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00" y="3485515"/>
            <a:ext cx="2787650" cy="42354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3490" y="4319270"/>
            <a:ext cx="2682875" cy="65913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9300" y="5387975"/>
            <a:ext cx="2766695" cy="82296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3377565" y="3074035"/>
            <a:ext cx="130683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绳索长度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377565" y="3905250"/>
            <a:ext cx="130683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绳索方向向量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377565" y="4978400"/>
            <a:ext cx="197993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索驱动机器人结构矩阵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8907"/>
    </mc:Choice>
    <mc:Fallback xmlns="">
      <p:transition advTm="6890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2060"/>
        </a:solidFill>
        <a:ln w="19050">
          <a:solidFill>
            <a:srgbClr val="00206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342900" indent="-342900" algn="l">
          <a:buFont typeface="Wingdings" panose="05000000000000000000" pitchFamily="2" charset="2"/>
          <a:buChar char="p"/>
          <a:defRPr sz="2800" dirty="0">
            <a:solidFill>
              <a:srgbClr val="002060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3216</Words>
  <Application>Microsoft Office PowerPoint</Application>
  <PresentationFormat>宽屏</PresentationFormat>
  <Paragraphs>409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Windows 用户</cp:lastModifiedBy>
  <cp:revision>741</cp:revision>
  <dcterms:created xsi:type="dcterms:W3CDTF">2018-09-13T07:10:00Z</dcterms:created>
  <dcterms:modified xsi:type="dcterms:W3CDTF">2022-03-09T14:15:44Z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