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8" r:id="rId6"/>
    <p:sldId id="269" r:id="rId7"/>
    <p:sldId id="271" r:id="rId8"/>
    <p:sldId id="258" r:id="rId9"/>
    <p:sldId id="263" r:id="rId10"/>
    <p:sldId id="265" r:id="rId11"/>
    <p:sldId id="267" r:id="rId12"/>
    <p:sldId id="266" r:id="rId13"/>
    <p:sldId id="270" r:id="rId14"/>
    <p:sldId id="261" r:id="rId15"/>
    <p:sldId id="26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842BD-0E0F-41ED-934A-5C49DB6B3CCF}" v="33" dt="2023-04-20T15:44:05.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C10-EC7A-B92E-9007-798BD73EA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60BC3C-348C-88B9-ED48-E919C629C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F85DA4-536B-646D-DDF6-01E810BD9444}"/>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DB871AAD-C109-ECD2-29D0-F602C1AA4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0C430-8885-798F-7AC7-7EA8F310BF2E}"/>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130743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B927-592D-8F0A-E092-56936FB7A0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FBF7D-C10C-48BD-8E94-A452745DC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A01DA-7A5B-078D-CA4A-3C5A816BDFC9}"/>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B8964186-B431-D84C-3460-CAAE5CD5C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19452-3C33-37E5-76AD-7F29078AE59F}"/>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34761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9F8AE-0F44-8D66-3A95-2E3EC3944F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02939C-F822-5480-C8F9-FB20BCF43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6C7BF-5410-07F4-EDF0-68BEDDC36EC3}"/>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C6DAF66C-7F45-8256-0B97-E5C2DEE8B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D58C0-6943-C798-3961-7D1E1F97AD79}"/>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80495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40F-32CE-8CD0-CF0C-D764FE8516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9D644-3C1E-67E1-FABE-26E59BBB6B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C72B7-C1EA-5559-932B-C1786BC67E2E}"/>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16CD289C-420E-D316-375F-9810A8EA9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4F765-3CA5-048B-510B-BCBEF9771EEA}"/>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345755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F955-0488-E6A9-354A-073DCAC50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A8505E-4BAE-934D-9D97-03168BA46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2EEAB-C771-0BD2-44F0-ABD3FC37F9C5}"/>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D171233B-B18C-0C8B-6FC8-47179ABA8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9FB9A-A589-9242-0DFA-2349508C25BA}"/>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11721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4F6C-5C1F-B032-5137-ECBED8379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9BFD41-34EB-D978-6458-14A3B9249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7C0B36-C244-9C08-AA0B-0C73BC71A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AAEDCD-A759-1CA2-DEA1-2556656F6563}"/>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6" name="Footer Placeholder 5">
            <a:extLst>
              <a:ext uri="{FF2B5EF4-FFF2-40B4-BE49-F238E27FC236}">
                <a16:creationId xmlns:a16="http://schemas.microsoft.com/office/drawing/2014/main" id="{F8DF1416-56E1-C391-E333-48E1716C4A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4B0B5-9063-368F-56C0-16E956B7965B}"/>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18648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28EB-9233-1E4C-D99C-8015E584F5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B2A21-3602-7F8C-0156-985F80192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AF37B-BF11-D42E-73F6-93BC7D83D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D84812-9166-535A-CA1C-5E82C7AA9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2F36A0-8516-7B91-63BA-8A27F881E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BE3056-4EB1-5890-993D-A4BD70BB92BB}"/>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8" name="Footer Placeholder 7">
            <a:extLst>
              <a:ext uri="{FF2B5EF4-FFF2-40B4-BE49-F238E27FC236}">
                <a16:creationId xmlns:a16="http://schemas.microsoft.com/office/drawing/2014/main" id="{139A7013-40BE-FD3E-8A98-40C6FCE3DD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12135B-0EA9-93F9-0B8F-CA033049C572}"/>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5458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3FB4-2108-1195-2CDB-35D87B80B9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B9CA2F-B445-410A-A973-FAB83F8ABDF5}"/>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4" name="Footer Placeholder 3">
            <a:extLst>
              <a:ext uri="{FF2B5EF4-FFF2-40B4-BE49-F238E27FC236}">
                <a16:creationId xmlns:a16="http://schemas.microsoft.com/office/drawing/2014/main" id="{96A256B2-69B3-2108-29F4-71022B38CC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E7599D-24B2-D859-1E3E-1EB7B3F8C8E4}"/>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73106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E5A33-AFA8-98E1-5049-AD73EDD73FB2}"/>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3" name="Footer Placeholder 2">
            <a:extLst>
              <a:ext uri="{FF2B5EF4-FFF2-40B4-BE49-F238E27FC236}">
                <a16:creationId xmlns:a16="http://schemas.microsoft.com/office/drawing/2014/main" id="{F086835D-2BF9-76C0-77D4-8741B41FBA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94231-5639-E927-3D9C-F558573529BE}"/>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31199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C338-4877-6403-CE83-787C35A9A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F25C1F-ECCB-6D06-E2FE-47692328E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1C9A51-F7CD-7E3E-DB55-CCA2482E5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880EB-23BC-10D9-BA7B-C9D59583E2B0}"/>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6" name="Footer Placeholder 5">
            <a:extLst>
              <a:ext uri="{FF2B5EF4-FFF2-40B4-BE49-F238E27FC236}">
                <a16:creationId xmlns:a16="http://schemas.microsoft.com/office/drawing/2014/main" id="{C8D48736-9D71-E538-5F3A-AF5B57C01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00E06-BDD8-44A5-700E-CEBF539744E1}"/>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31419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1075-A36C-84BE-A0E3-7C71F2C53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01723A-A964-3AD2-1D88-66C04951D8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F8BFB5-71BF-FC5A-436F-4D805BD7A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432BA-FAB2-4FDF-D0D2-F43B836BFE38}"/>
              </a:ext>
            </a:extLst>
          </p:cNvPr>
          <p:cNvSpPr>
            <a:spLocks noGrp="1"/>
          </p:cNvSpPr>
          <p:nvPr>
            <p:ph type="dt" sz="half" idx="10"/>
          </p:nvPr>
        </p:nvSpPr>
        <p:spPr/>
        <p:txBody>
          <a:bodyPr/>
          <a:lstStyle/>
          <a:p>
            <a:fld id="{34B31CBA-0906-4587-AEE8-0EE96A88EECD}" type="datetimeFigureOut">
              <a:rPr lang="en-IN" smtClean="0"/>
              <a:t>20-04-2023</a:t>
            </a:fld>
            <a:endParaRPr lang="en-IN"/>
          </a:p>
        </p:txBody>
      </p:sp>
      <p:sp>
        <p:nvSpPr>
          <p:cNvPr id="6" name="Footer Placeholder 5">
            <a:extLst>
              <a:ext uri="{FF2B5EF4-FFF2-40B4-BE49-F238E27FC236}">
                <a16:creationId xmlns:a16="http://schemas.microsoft.com/office/drawing/2014/main" id="{FB761D3B-0338-D8B4-4B10-591DF6A1B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18E92-7B01-BA7B-4698-89BB6F63F1C9}"/>
              </a:ext>
            </a:extLst>
          </p:cNvPr>
          <p:cNvSpPr>
            <a:spLocks noGrp="1"/>
          </p:cNvSpPr>
          <p:nvPr>
            <p:ph type="sldNum" sz="quarter" idx="12"/>
          </p:nvPr>
        </p:nvSpPr>
        <p:spPr/>
        <p:txBody>
          <a:bodyPr/>
          <a:lstStyle/>
          <a:p>
            <a:fld id="{3B07DE16-567D-4FD7-88D8-CE96479A8F19}" type="slidenum">
              <a:rPr lang="en-IN" smtClean="0"/>
              <a:t>‹#›</a:t>
            </a:fld>
            <a:endParaRPr lang="en-IN"/>
          </a:p>
        </p:txBody>
      </p:sp>
    </p:spTree>
    <p:extLst>
      <p:ext uri="{BB962C8B-B14F-4D97-AF65-F5344CB8AC3E}">
        <p14:creationId xmlns:p14="http://schemas.microsoft.com/office/powerpoint/2010/main" val="276624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DB5B3-A3A1-4904-CFA9-3B9DA0FE4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B780E7-17D9-854E-3FF0-DCB116738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9A1ED-9E9B-A089-A157-CB406FD2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31CBA-0906-4587-AEE8-0EE96A88EECD}" type="datetimeFigureOut">
              <a:rPr lang="en-IN" smtClean="0"/>
              <a:t>20-04-2023</a:t>
            </a:fld>
            <a:endParaRPr lang="en-IN"/>
          </a:p>
        </p:txBody>
      </p:sp>
      <p:sp>
        <p:nvSpPr>
          <p:cNvPr id="5" name="Footer Placeholder 4">
            <a:extLst>
              <a:ext uri="{FF2B5EF4-FFF2-40B4-BE49-F238E27FC236}">
                <a16:creationId xmlns:a16="http://schemas.microsoft.com/office/drawing/2014/main" id="{2EB1ED5E-81B5-69E9-550E-F3F6734D0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29E6B1-C8E9-4799-ED37-D5C755D18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7DE16-567D-4FD7-88D8-CE96479A8F19}" type="slidenum">
              <a:rPr lang="en-IN" smtClean="0"/>
              <a:t>‹#›</a:t>
            </a:fld>
            <a:endParaRPr lang="en-IN"/>
          </a:p>
        </p:txBody>
      </p:sp>
    </p:spTree>
    <p:extLst>
      <p:ext uri="{BB962C8B-B14F-4D97-AF65-F5344CB8AC3E}">
        <p14:creationId xmlns:p14="http://schemas.microsoft.com/office/powerpoint/2010/main" val="184033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3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3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B7FD46-A95A-C0EF-D3DD-140978715EA0}"/>
              </a:ext>
            </a:extLst>
          </p:cNvPr>
          <p:cNvSpPr>
            <a:spLocks noGrp="1"/>
          </p:cNvSpPr>
          <p:nvPr>
            <p:ph type="ctrTitle"/>
          </p:nvPr>
        </p:nvSpPr>
        <p:spPr>
          <a:xfrm>
            <a:off x="1524003" y="1999615"/>
            <a:ext cx="9144000" cy="2764028"/>
          </a:xfrm>
        </p:spPr>
        <p:txBody>
          <a:bodyPr anchor="ctr">
            <a:normAutofit/>
          </a:bodyPr>
          <a:lstStyle/>
          <a:p>
            <a:r>
              <a:rPr lang="en-IN" sz="5600" b="0" i="0" u="sng">
                <a:effectLst/>
                <a:latin typeface="Times New Roman" panose="02020603050405020304" pitchFamily="18" charset="0"/>
                <a:cs typeface="Times New Roman" panose="02020603050405020304" pitchFamily="18" charset="0"/>
              </a:rPr>
              <a:t>IMPLEMENT MORPHOLOGICAL EDGE DETECTION PROCEDURES</a:t>
            </a:r>
            <a:endParaRPr lang="en-IN" sz="5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88B5C60-BD25-A856-8C93-912BC26EE3A7}"/>
              </a:ext>
            </a:extLst>
          </p:cNvPr>
          <p:cNvSpPr>
            <a:spLocks noGrp="1"/>
          </p:cNvSpPr>
          <p:nvPr>
            <p:ph type="subTitle" idx="1"/>
          </p:nvPr>
        </p:nvSpPr>
        <p:spPr>
          <a:xfrm>
            <a:off x="1966912" y="5645150"/>
            <a:ext cx="8258176" cy="631825"/>
          </a:xfrm>
        </p:spPr>
        <p:txBody>
          <a:bodyPr anchor="ctr">
            <a:normAutofit/>
          </a:bodyPr>
          <a:lstStyle/>
          <a:p>
            <a:r>
              <a:rPr lang="en-IN" sz="2800">
                <a:latin typeface="Times New Roman" panose="02020603050405020304" pitchFamily="18" charset="0"/>
                <a:cs typeface="Times New Roman" panose="02020603050405020304" pitchFamily="18" charset="0"/>
              </a:rPr>
              <a:t>Presented by - Ankit Yadav(22123003)</a:t>
            </a:r>
          </a:p>
        </p:txBody>
      </p:sp>
      <p:sp>
        <p:nvSpPr>
          <p:cNvPr id="57" name="Rectangle 3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5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CC669-29A9-B8E3-BE98-429ED795E6F2}"/>
              </a:ext>
            </a:extLst>
          </p:cNvPr>
          <p:cNvSpPr>
            <a:spLocks noGrp="1"/>
          </p:cNvSpPr>
          <p:nvPr>
            <p:ph idx="1"/>
          </p:nvPr>
        </p:nvSpPr>
        <p:spPr>
          <a:xfrm>
            <a:off x="1043473" y="929886"/>
            <a:ext cx="10515600" cy="4351338"/>
          </a:xfrm>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Take the difference between the dilated and eroded images to obtain the gradient image using cv2.absdiff(). The gradient image highlights the edges of the objects in the input image.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Perform thresholding on the gradient image to obtain the edges using cv2.threshold(). The cv2.THRESH_BINARY | cv2.THRESH_OTSU flags are used again to perform automatic thresholding using Otsu's method. This step converts the gradient image into a binary image, where the edges are white and the background is black.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Display the input image, binary image, and resulting edges using cv2.imshow(). The cv2.waitKey(0) call waits for a key event, and the cv2.destroyAllWindows() call closes all windows.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809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3998-F543-5581-FE48-57B65A8DC0E8}"/>
              </a:ext>
            </a:extLst>
          </p:cNvPr>
          <p:cNvSpPr>
            <a:spLocks noGrp="1"/>
          </p:cNvSpPr>
          <p:nvPr>
            <p:ph type="title"/>
          </p:nvPr>
        </p:nvSpPr>
        <p:spPr>
          <a:xfrm>
            <a:off x="838200" y="-65720"/>
            <a:ext cx="10515600" cy="485597"/>
          </a:xfrm>
        </p:spPr>
        <p:txBody>
          <a:bodyPr>
            <a:normAutofit fontScale="90000"/>
          </a:bodyPr>
          <a:lstStyle/>
          <a:p>
            <a:r>
              <a:rPr lang="en-IN" sz="3600" u="sng"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EB60965F-C4C3-04FA-F73F-33BBEC7EB1D4}"/>
              </a:ext>
            </a:extLst>
          </p:cNvPr>
          <p:cNvSpPr>
            <a:spLocks noGrp="1"/>
          </p:cNvSpPr>
          <p:nvPr>
            <p:ph idx="1"/>
          </p:nvPr>
        </p:nvSpPr>
        <p:spPr>
          <a:xfrm>
            <a:off x="838200" y="373223"/>
            <a:ext cx="11353800" cy="6242585"/>
          </a:xfrm>
        </p:spPr>
        <p:txBody>
          <a:bodyPr>
            <a:noAutofit/>
          </a:bodyPr>
          <a:lstStyle/>
          <a:p>
            <a:r>
              <a:rPr lang="en-IN" sz="700" b="0" dirty="0">
                <a:solidFill>
                  <a:srgbClr val="AF00DB"/>
                </a:solidFill>
                <a:effectLst/>
                <a:latin typeface="Times New Roman" panose="02020603050405020304" pitchFamily="18" charset="0"/>
                <a:cs typeface="Times New Roman" panose="02020603050405020304" pitchFamily="18" charset="0"/>
              </a:rPr>
              <a:t>from</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err="1">
                <a:solidFill>
                  <a:srgbClr val="000000"/>
                </a:solidFill>
                <a:effectLst/>
                <a:latin typeface="Times New Roman" panose="02020603050405020304" pitchFamily="18" charset="0"/>
                <a:cs typeface="Times New Roman" panose="02020603050405020304" pitchFamily="18" charset="0"/>
              </a:rPr>
              <a:t>google.colab.patches</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AF00DB"/>
                </a:solidFill>
                <a:effectLst/>
                <a:latin typeface="Times New Roman" panose="02020603050405020304" pitchFamily="18" charset="0"/>
                <a:cs typeface="Times New Roman" panose="02020603050405020304" pitchFamily="18" charset="0"/>
              </a:rPr>
              <a:t>import</a:t>
            </a:r>
            <a:r>
              <a:rPr lang="en-IN" sz="700" b="0" dirty="0">
                <a:solidFill>
                  <a:srgbClr val="000000"/>
                </a:solidFill>
                <a:effectLst/>
                <a:latin typeface="Times New Roman" panose="02020603050405020304" pitchFamily="18" charset="0"/>
                <a:cs typeface="Times New Roman" panose="02020603050405020304" pitchFamily="18" charset="0"/>
              </a:rPr>
              <a:t> cv2_imshow</a:t>
            </a:r>
          </a:p>
          <a:p>
            <a:r>
              <a:rPr lang="en-IN" sz="700" b="0" dirty="0">
                <a:solidFill>
                  <a:srgbClr val="AF00DB"/>
                </a:solidFill>
                <a:effectLst/>
                <a:latin typeface="Times New Roman" panose="02020603050405020304" pitchFamily="18" charset="0"/>
                <a:cs typeface="Times New Roman" panose="02020603050405020304" pitchFamily="18" charset="0"/>
              </a:rPr>
              <a:t>import</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err="1">
                <a:solidFill>
                  <a:srgbClr val="000000"/>
                </a:solidFill>
                <a:effectLst/>
                <a:latin typeface="Times New Roman" panose="02020603050405020304" pitchFamily="18" charset="0"/>
                <a:cs typeface="Times New Roman" panose="02020603050405020304" pitchFamily="18" charset="0"/>
              </a:rPr>
              <a:t>numpy</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AF00DB"/>
                </a:solidFill>
                <a:effectLst/>
                <a:latin typeface="Times New Roman" panose="02020603050405020304" pitchFamily="18" charset="0"/>
                <a:cs typeface="Times New Roman" panose="02020603050405020304" pitchFamily="18" charset="0"/>
              </a:rPr>
              <a:t>as</a:t>
            </a:r>
            <a:r>
              <a:rPr lang="en-IN" sz="700" b="0" dirty="0">
                <a:solidFill>
                  <a:srgbClr val="000000"/>
                </a:solidFill>
                <a:effectLst/>
                <a:latin typeface="Times New Roman" panose="02020603050405020304" pitchFamily="18" charset="0"/>
                <a:cs typeface="Times New Roman" panose="02020603050405020304" pitchFamily="18" charset="0"/>
              </a:rPr>
              <a:t> np</a:t>
            </a:r>
          </a:p>
          <a:p>
            <a:r>
              <a:rPr lang="en-IN" sz="700" b="0" dirty="0">
                <a:solidFill>
                  <a:srgbClr val="AF00DB"/>
                </a:solidFill>
                <a:effectLst/>
                <a:latin typeface="Times New Roman" panose="02020603050405020304" pitchFamily="18" charset="0"/>
                <a:cs typeface="Times New Roman" panose="02020603050405020304" pitchFamily="18" charset="0"/>
              </a:rPr>
              <a:t>import</a:t>
            </a:r>
            <a:r>
              <a:rPr lang="en-IN" sz="700" b="0" dirty="0">
                <a:solidFill>
                  <a:srgbClr val="000000"/>
                </a:solidFill>
                <a:effectLst/>
                <a:latin typeface="Times New Roman" panose="02020603050405020304" pitchFamily="18" charset="0"/>
                <a:cs typeface="Times New Roman" panose="02020603050405020304" pitchFamily="18" charset="0"/>
              </a:rPr>
              <a:t> cv2</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Load the input image as a binary image</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err="1">
                <a:solidFill>
                  <a:srgbClr val="000000"/>
                </a:solidFill>
                <a:effectLst/>
                <a:latin typeface="Times New Roman" panose="02020603050405020304" pitchFamily="18" charset="0"/>
                <a:cs typeface="Times New Roman" panose="02020603050405020304" pitchFamily="18" charset="0"/>
              </a:rPr>
              <a:t>input_img</a:t>
            </a:r>
            <a:r>
              <a:rPr lang="en-IN" sz="700" b="0" dirty="0">
                <a:solidFill>
                  <a:srgbClr val="000000"/>
                </a:solidFill>
                <a:effectLst/>
                <a:latin typeface="Times New Roman" panose="02020603050405020304" pitchFamily="18" charset="0"/>
                <a:cs typeface="Times New Roman" panose="02020603050405020304" pitchFamily="18" charset="0"/>
              </a:rPr>
              <a:t> = cv2.imread(</a:t>
            </a:r>
            <a:r>
              <a:rPr lang="en-IN" sz="700" b="0" dirty="0">
                <a:solidFill>
                  <a:srgbClr val="A31515"/>
                </a:solidFill>
                <a:effectLst/>
                <a:latin typeface="Times New Roman" panose="02020603050405020304" pitchFamily="18" charset="0"/>
                <a:cs typeface="Times New Roman" panose="02020603050405020304" pitchFamily="18" charset="0"/>
              </a:rPr>
              <a:t>'4-Figure5-1.png'</a:t>
            </a:r>
            <a:r>
              <a:rPr lang="en-IN" sz="700" b="0" dirty="0">
                <a:solidFill>
                  <a:srgbClr val="000000"/>
                </a:solidFill>
                <a:effectLst/>
                <a:latin typeface="Times New Roman" panose="02020603050405020304" pitchFamily="18" charset="0"/>
                <a:cs typeface="Times New Roman" panose="02020603050405020304" pitchFamily="18" charset="0"/>
              </a:rPr>
              <a:t>, cv2.IMREAD_GRAYSCALE)</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Perform automatic thresholding using Otsu's method</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a:solidFill>
                  <a:srgbClr val="000000"/>
                </a:solidFill>
                <a:effectLst/>
                <a:latin typeface="Times New Roman" panose="02020603050405020304" pitchFamily="18" charset="0"/>
                <a:cs typeface="Times New Roman" panose="02020603050405020304" pitchFamily="18" charset="0"/>
              </a:rPr>
              <a:t>_, </a:t>
            </a:r>
            <a:r>
              <a:rPr lang="en-IN" sz="700" b="0" dirty="0" err="1">
                <a:solidFill>
                  <a:srgbClr val="000000"/>
                </a:solidFill>
                <a:effectLst/>
                <a:latin typeface="Times New Roman" panose="02020603050405020304" pitchFamily="18" charset="0"/>
                <a:cs typeface="Times New Roman" panose="02020603050405020304" pitchFamily="18" charset="0"/>
              </a:rPr>
              <a:t>binary_img</a:t>
            </a:r>
            <a:r>
              <a:rPr lang="en-IN" sz="700" b="0" dirty="0">
                <a:solidFill>
                  <a:srgbClr val="000000"/>
                </a:solidFill>
                <a:effectLst/>
                <a:latin typeface="Times New Roman" panose="02020603050405020304" pitchFamily="18" charset="0"/>
                <a:cs typeface="Times New Roman" panose="02020603050405020304" pitchFamily="18" charset="0"/>
              </a:rPr>
              <a:t> = cv2.threshold(</a:t>
            </a:r>
            <a:r>
              <a:rPr lang="en-IN" sz="700" b="0" dirty="0" err="1">
                <a:solidFill>
                  <a:srgbClr val="000000"/>
                </a:solidFill>
                <a:effectLst/>
                <a:latin typeface="Times New Roman" panose="02020603050405020304" pitchFamily="18" charset="0"/>
                <a:cs typeface="Times New Roman" panose="02020603050405020304" pitchFamily="18" charset="0"/>
              </a:rPr>
              <a:t>input_img</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098156"/>
                </a:solidFill>
                <a:effectLst/>
                <a:latin typeface="Times New Roman" panose="02020603050405020304" pitchFamily="18" charset="0"/>
                <a:cs typeface="Times New Roman" panose="02020603050405020304" pitchFamily="18" charset="0"/>
              </a:rPr>
              <a:t>0</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098156"/>
                </a:solidFill>
                <a:effectLst/>
                <a:latin typeface="Times New Roman" panose="02020603050405020304" pitchFamily="18" charset="0"/>
                <a:cs typeface="Times New Roman" panose="02020603050405020304" pitchFamily="18" charset="0"/>
              </a:rPr>
              <a:t>255</a:t>
            </a:r>
            <a:r>
              <a:rPr lang="en-IN" sz="700" b="0" dirty="0">
                <a:solidFill>
                  <a:srgbClr val="000000"/>
                </a:solidFill>
                <a:effectLst/>
                <a:latin typeface="Times New Roman" panose="02020603050405020304" pitchFamily="18" charset="0"/>
                <a:cs typeface="Times New Roman" panose="02020603050405020304" pitchFamily="18" charset="0"/>
              </a:rPr>
              <a:t>, cv2.THRESH_BINARY | cv2.THRESH_OTSU)</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Define a </a:t>
            </a:r>
            <a:r>
              <a:rPr lang="en-IN" sz="700" dirty="0">
                <a:solidFill>
                  <a:srgbClr val="008000"/>
                </a:solidFill>
                <a:latin typeface="Times New Roman" panose="02020603050405020304" pitchFamily="18" charset="0"/>
                <a:cs typeface="Times New Roman" panose="02020603050405020304" pitchFamily="18" charset="0"/>
              </a:rPr>
              <a:t>2x2</a:t>
            </a:r>
            <a:r>
              <a:rPr lang="en-IN" sz="700" b="0" dirty="0">
                <a:solidFill>
                  <a:srgbClr val="008000"/>
                </a:solidFill>
                <a:effectLst/>
                <a:latin typeface="Times New Roman" panose="02020603050405020304" pitchFamily="18" charset="0"/>
                <a:cs typeface="Times New Roman" panose="02020603050405020304" pitchFamily="18" charset="0"/>
              </a:rPr>
              <a:t> square structuring element</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err="1">
                <a:solidFill>
                  <a:srgbClr val="000000"/>
                </a:solidFill>
                <a:effectLst/>
                <a:latin typeface="Times New Roman" panose="02020603050405020304" pitchFamily="18" charset="0"/>
                <a:cs typeface="Times New Roman" panose="02020603050405020304" pitchFamily="18" charset="0"/>
              </a:rPr>
              <a:t>structuring_element</a:t>
            </a:r>
            <a:r>
              <a:rPr lang="en-IN" sz="700" b="0" dirty="0">
                <a:solidFill>
                  <a:srgbClr val="000000"/>
                </a:solidFill>
                <a:effectLst/>
                <a:latin typeface="Times New Roman" panose="02020603050405020304" pitchFamily="18" charset="0"/>
                <a:cs typeface="Times New Roman" panose="02020603050405020304" pitchFamily="18" charset="0"/>
              </a:rPr>
              <a:t> = cv2.getStructuringElement(cv2.MORPH_RECT, (</a:t>
            </a:r>
            <a:r>
              <a:rPr lang="en-IN" sz="700" b="0" dirty="0">
                <a:solidFill>
                  <a:srgbClr val="098156"/>
                </a:solidFill>
                <a:effectLst/>
                <a:latin typeface="Times New Roman" panose="02020603050405020304" pitchFamily="18" charset="0"/>
                <a:cs typeface="Times New Roman" panose="02020603050405020304" pitchFamily="18" charset="0"/>
              </a:rPr>
              <a:t>3</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098156"/>
                </a:solidFill>
                <a:effectLst/>
                <a:latin typeface="Times New Roman" panose="02020603050405020304" pitchFamily="18" charset="0"/>
                <a:cs typeface="Times New Roman" panose="02020603050405020304" pitchFamily="18" charset="0"/>
              </a:rPr>
              <a:t>3</a:t>
            </a:r>
            <a:r>
              <a:rPr lang="en-IN" sz="700" b="0" dirty="0">
                <a:solidFill>
                  <a:srgbClr val="000000"/>
                </a:solidFill>
                <a:effectLst/>
                <a:latin typeface="Times New Roman" panose="02020603050405020304" pitchFamily="18" charset="0"/>
                <a:cs typeface="Times New Roman" panose="02020603050405020304" pitchFamily="18" charset="0"/>
              </a:rPr>
              <a:t>))</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Perform dilation and erosion operations on the input image using the structuring element</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err="1">
                <a:solidFill>
                  <a:srgbClr val="000000"/>
                </a:solidFill>
                <a:effectLst/>
                <a:latin typeface="Times New Roman" panose="02020603050405020304" pitchFamily="18" charset="0"/>
                <a:cs typeface="Times New Roman" panose="02020603050405020304" pitchFamily="18" charset="0"/>
              </a:rPr>
              <a:t>dilated_img</a:t>
            </a:r>
            <a:r>
              <a:rPr lang="en-IN" sz="700" b="0" dirty="0">
                <a:solidFill>
                  <a:srgbClr val="000000"/>
                </a:solidFill>
                <a:effectLst/>
                <a:latin typeface="Times New Roman" panose="02020603050405020304" pitchFamily="18" charset="0"/>
                <a:cs typeface="Times New Roman" panose="02020603050405020304" pitchFamily="18" charset="0"/>
              </a:rPr>
              <a:t> = cv2.dilate(</a:t>
            </a:r>
            <a:r>
              <a:rPr lang="en-IN" sz="700" b="0" dirty="0" err="1">
                <a:solidFill>
                  <a:srgbClr val="000000"/>
                </a:solidFill>
                <a:effectLst/>
                <a:latin typeface="Times New Roman" panose="02020603050405020304" pitchFamily="18" charset="0"/>
                <a:cs typeface="Times New Roman" panose="02020603050405020304" pitchFamily="18" charset="0"/>
              </a:rPr>
              <a:t>binary_img</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err="1">
                <a:solidFill>
                  <a:srgbClr val="000000"/>
                </a:solidFill>
                <a:effectLst/>
                <a:latin typeface="Times New Roman" panose="02020603050405020304" pitchFamily="18" charset="0"/>
                <a:cs typeface="Times New Roman" panose="02020603050405020304" pitchFamily="18" charset="0"/>
              </a:rPr>
              <a:t>structuring_element</a:t>
            </a:r>
            <a:r>
              <a:rPr lang="en-IN" sz="700" b="0" dirty="0">
                <a:solidFill>
                  <a:srgbClr val="000000"/>
                </a:solidFill>
                <a:effectLst/>
                <a:latin typeface="Times New Roman" panose="02020603050405020304" pitchFamily="18" charset="0"/>
                <a:cs typeface="Times New Roman" panose="02020603050405020304" pitchFamily="18" charset="0"/>
              </a:rPr>
              <a:t>, iterations=</a:t>
            </a:r>
            <a:r>
              <a:rPr lang="en-IN" sz="700" b="0" dirty="0">
                <a:solidFill>
                  <a:srgbClr val="098156"/>
                </a:solidFill>
                <a:effectLst/>
                <a:latin typeface="Times New Roman" panose="02020603050405020304" pitchFamily="18" charset="0"/>
                <a:cs typeface="Times New Roman" panose="02020603050405020304" pitchFamily="18" charset="0"/>
              </a:rPr>
              <a:t>1</a:t>
            </a:r>
            <a:r>
              <a:rPr lang="en-IN" sz="700" b="0" dirty="0">
                <a:solidFill>
                  <a:srgbClr val="000000"/>
                </a:solidFill>
                <a:effectLst/>
                <a:latin typeface="Times New Roman" panose="02020603050405020304" pitchFamily="18" charset="0"/>
                <a:cs typeface="Times New Roman" panose="02020603050405020304" pitchFamily="18" charset="0"/>
              </a:rPr>
              <a:t>)</a:t>
            </a:r>
          </a:p>
          <a:p>
            <a:r>
              <a:rPr lang="en-IN" sz="700" b="0" dirty="0" err="1">
                <a:solidFill>
                  <a:srgbClr val="000000"/>
                </a:solidFill>
                <a:effectLst/>
                <a:latin typeface="Times New Roman" panose="02020603050405020304" pitchFamily="18" charset="0"/>
                <a:cs typeface="Times New Roman" panose="02020603050405020304" pitchFamily="18" charset="0"/>
              </a:rPr>
              <a:t>eroded_img</a:t>
            </a:r>
            <a:r>
              <a:rPr lang="en-IN" sz="700" b="0" dirty="0">
                <a:solidFill>
                  <a:srgbClr val="000000"/>
                </a:solidFill>
                <a:effectLst/>
                <a:latin typeface="Times New Roman" panose="02020603050405020304" pitchFamily="18" charset="0"/>
                <a:cs typeface="Times New Roman" panose="02020603050405020304" pitchFamily="18" charset="0"/>
              </a:rPr>
              <a:t> = cv2.erode(</a:t>
            </a:r>
            <a:r>
              <a:rPr lang="en-IN" sz="700" b="0" dirty="0" err="1">
                <a:solidFill>
                  <a:srgbClr val="000000"/>
                </a:solidFill>
                <a:effectLst/>
                <a:latin typeface="Times New Roman" panose="02020603050405020304" pitchFamily="18" charset="0"/>
                <a:cs typeface="Times New Roman" panose="02020603050405020304" pitchFamily="18" charset="0"/>
              </a:rPr>
              <a:t>binary_img</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err="1">
                <a:solidFill>
                  <a:srgbClr val="000000"/>
                </a:solidFill>
                <a:effectLst/>
                <a:latin typeface="Times New Roman" panose="02020603050405020304" pitchFamily="18" charset="0"/>
                <a:cs typeface="Times New Roman" panose="02020603050405020304" pitchFamily="18" charset="0"/>
              </a:rPr>
              <a:t>structuring_element</a:t>
            </a:r>
            <a:r>
              <a:rPr lang="en-IN" sz="700" b="0" dirty="0">
                <a:solidFill>
                  <a:srgbClr val="000000"/>
                </a:solidFill>
                <a:effectLst/>
                <a:latin typeface="Times New Roman" panose="02020603050405020304" pitchFamily="18" charset="0"/>
                <a:cs typeface="Times New Roman" panose="02020603050405020304" pitchFamily="18" charset="0"/>
              </a:rPr>
              <a:t>, iterations=</a:t>
            </a:r>
            <a:r>
              <a:rPr lang="en-IN" sz="700" b="0" dirty="0">
                <a:solidFill>
                  <a:srgbClr val="098156"/>
                </a:solidFill>
                <a:effectLst/>
                <a:latin typeface="Times New Roman" panose="02020603050405020304" pitchFamily="18" charset="0"/>
                <a:cs typeface="Times New Roman" panose="02020603050405020304" pitchFamily="18" charset="0"/>
              </a:rPr>
              <a:t>1</a:t>
            </a:r>
            <a:r>
              <a:rPr lang="en-IN" sz="700" b="0" dirty="0">
                <a:solidFill>
                  <a:srgbClr val="000000"/>
                </a:solidFill>
                <a:effectLst/>
                <a:latin typeface="Times New Roman" panose="02020603050405020304" pitchFamily="18" charset="0"/>
                <a:cs typeface="Times New Roman" panose="02020603050405020304" pitchFamily="18" charset="0"/>
              </a:rPr>
              <a:t>)</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Take the difference between the dilated and eroded images to obtain the gradient image</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err="1">
                <a:solidFill>
                  <a:srgbClr val="000000"/>
                </a:solidFill>
                <a:effectLst/>
                <a:latin typeface="Times New Roman" panose="02020603050405020304" pitchFamily="18" charset="0"/>
                <a:cs typeface="Times New Roman" panose="02020603050405020304" pitchFamily="18" charset="0"/>
              </a:rPr>
              <a:t>gradient_img</a:t>
            </a:r>
            <a:r>
              <a:rPr lang="en-IN" sz="700" b="0" dirty="0">
                <a:solidFill>
                  <a:srgbClr val="000000"/>
                </a:solidFill>
                <a:effectLst/>
                <a:latin typeface="Times New Roman" panose="02020603050405020304" pitchFamily="18" charset="0"/>
                <a:cs typeface="Times New Roman" panose="02020603050405020304" pitchFamily="18" charset="0"/>
              </a:rPr>
              <a:t> = cv2.absdiff(</a:t>
            </a:r>
            <a:r>
              <a:rPr lang="en-IN" sz="700" b="0" dirty="0" err="1">
                <a:solidFill>
                  <a:srgbClr val="000000"/>
                </a:solidFill>
                <a:effectLst/>
                <a:latin typeface="Times New Roman" panose="02020603050405020304" pitchFamily="18" charset="0"/>
                <a:cs typeface="Times New Roman" panose="02020603050405020304" pitchFamily="18" charset="0"/>
              </a:rPr>
              <a:t>dilated_img</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err="1">
                <a:solidFill>
                  <a:srgbClr val="000000"/>
                </a:solidFill>
                <a:effectLst/>
                <a:latin typeface="Times New Roman" panose="02020603050405020304" pitchFamily="18" charset="0"/>
                <a:cs typeface="Times New Roman" panose="02020603050405020304" pitchFamily="18" charset="0"/>
              </a:rPr>
              <a:t>eroded_img</a:t>
            </a:r>
            <a:r>
              <a:rPr lang="en-IN" sz="700" b="0" dirty="0">
                <a:solidFill>
                  <a:srgbClr val="000000"/>
                </a:solidFill>
                <a:effectLst/>
                <a:latin typeface="Times New Roman" panose="02020603050405020304" pitchFamily="18" charset="0"/>
                <a:cs typeface="Times New Roman" panose="02020603050405020304" pitchFamily="18" charset="0"/>
              </a:rPr>
              <a:t>)</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Perform thresholding on the gradient image to obtain the edges</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a:solidFill>
                  <a:srgbClr val="000000"/>
                </a:solidFill>
                <a:effectLst/>
                <a:latin typeface="Times New Roman" panose="02020603050405020304" pitchFamily="18" charset="0"/>
                <a:cs typeface="Times New Roman" panose="02020603050405020304" pitchFamily="18" charset="0"/>
              </a:rPr>
              <a:t>_, edges = cv2.threshold(</a:t>
            </a:r>
            <a:r>
              <a:rPr lang="en-IN" sz="700" b="0" dirty="0" err="1">
                <a:solidFill>
                  <a:srgbClr val="000000"/>
                </a:solidFill>
                <a:effectLst/>
                <a:latin typeface="Times New Roman" panose="02020603050405020304" pitchFamily="18" charset="0"/>
                <a:cs typeface="Times New Roman" panose="02020603050405020304" pitchFamily="18" charset="0"/>
              </a:rPr>
              <a:t>gradient_img</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098156"/>
                </a:solidFill>
                <a:effectLst/>
                <a:latin typeface="Times New Roman" panose="02020603050405020304" pitchFamily="18" charset="0"/>
                <a:cs typeface="Times New Roman" panose="02020603050405020304" pitchFamily="18" charset="0"/>
              </a:rPr>
              <a:t>0</a:t>
            </a:r>
            <a:r>
              <a:rPr lang="en-IN" sz="700" b="0" dirty="0">
                <a:solidFill>
                  <a:srgbClr val="000000"/>
                </a:solidFill>
                <a:effectLst/>
                <a:latin typeface="Times New Roman" panose="02020603050405020304" pitchFamily="18" charset="0"/>
                <a:cs typeface="Times New Roman" panose="02020603050405020304" pitchFamily="18" charset="0"/>
              </a:rPr>
              <a:t>, </a:t>
            </a:r>
            <a:r>
              <a:rPr lang="en-IN" sz="700" b="0" dirty="0">
                <a:solidFill>
                  <a:srgbClr val="098156"/>
                </a:solidFill>
                <a:effectLst/>
                <a:latin typeface="Times New Roman" panose="02020603050405020304" pitchFamily="18" charset="0"/>
                <a:cs typeface="Times New Roman" panose="02020603050405020304" pitchFamily="18" charset="0"/>
              </a:rPr>
              <a:t>255</a:t>
            </a:r>
            <a:r>
              <a:rPr lang="en-IN" sz="700" b="0" dirty="0">
                <a:solidFill>
                  <a:srgbClr val="000000"/>
                </a:solidFill>
                <a:effectLst/>
                <a:latin typeface="Times New Roman" panose="02020603050405020304" pitchFamily="18" charset="0"/>
                <a:cs typeface="Times New Roman" panose="02020603050405020304" pitchFamily="18" charset="0"/>
              </a:rPr>
              <a:t>, cv2.THRESH_BINARY | cv2.THRESH_OTSU)</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Display the input image</a:t>
            </a:r>
            <a:br>
              <a:rPr lang="en-IN" sz="700" b="0" dirty="0">
                <a:solidFill>
                  <a:srgbClr val="000000"/>
                </a:solidFill>
                <a:effectLst/>
                <a:latin typeface="Times New Roman" panose="02020603050405020304" pitchFamily="18" charset="0"/>
                <a:cs typeface="Times New Roman" panose="02020603050405020304" pitchFamily="18" charset="0"/>
              </a:rPr>
            </a:b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a:solidFill>
                  <a:srgbClr val="000000"/>
                </a:solidFill>
                <a:effectLst/>
                <a:latin typeface="Times New Roman" panose="02020603050405020304" pitchFamily="18" charset="0"/>
                <a:cs typeface="Times New Roman" panose="02020603050405020304" pitchFamily="18" charset="0"/>
              </a:rPr>
              <a:t>cv2_imshow(</a:t>
            </a:r>
            <a:r>
              <a:rPr lang="en-IN" sz="700" b="0" dirty="0" err="1">
                <a:solidFill>
                  <a:srgbClr val="000000"/>
                </a:solidFill>
                <a:effectLst/>
                <a:latin typeface="Times New Roman" panose="02020603050405020304" pitchFamily="18" charset="0"/>
                <a:cs typeface="Times New Roman" panose="02020603050405020304" pitchFamily="18" charset="0"/>
              </a:rPr>
              <a:t>input_img</a:t>
            </a:r>
            <a:r>
              <a:rPr lang="en-IN" sz="700" b="0" dirty="0">
                <a:solidFill>
                  <a:srgbClr val="000000"/>
                </a:solidFill>
                <a:effectLst/>
                <a:latin typeface="Times New Roman" panose="02020603050405020304" pitchFamily="18" charset="0"/>
                <a:cs typeface="Times New Roman" panose="02020603050405020304" pitchFamily="18" charset="0"/>
              </a:rPr>
              <a:t>)</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Display the binary image</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a:solidFill>
                  <a:srgbClr val="000000"/>
                </a:solidFill>
                <a:effectLst/>
                <a:latin typeface="Times New Roman" panose="02020603050405020304" pitchFamily="18" charset="0"/>
                <a:cs typeface="Times New Roman" panose="02020603050405020304" pitchFamily="18" charset="0"/>
              </a:rPr>
              <a:t>cv2_imshow(</a:t>
            </a:r>
            <a:r>
              <a:rPr lang="en-IN" sz="700" b="0" dirty="0" err="1">
                <a:solidFill>
                  <a:srgbClr val="000000"/>
                </a:solidFill>
                <a:effectLst/>
                <a:latin typeface="Times New Roman" panose="02020603050405020304" pitchFamily="18" charset="0"/>
                <a:cs typeface="Times New Roman" panose="02020603050405020304" pitchFamily="18" charset="0"/>
              </a:rPr>
              <a:t>binary_img</a:t>
            </a:r>
            <a:r>
              <a:rPr lang="en-IN" sz="700" b="0" dirty="0">
                <a:solidFill>
                  <a:srgbClr val="000000"/>
                </a:solidFill>
                <a:effectLst/>
                <a:latin typeface="Times New Roman" panose="02020603050405020304" pitchFamily="18" charset="0"/>
                <a:cs typeface="Times New Roman" panose="02020603050405020304" pitchFamily="18" charset="0"/>
              </a:rPr>
              <a:t>)</a:t>
            </a:r>
          </a:p>
          <a:p>
            <a:br>
              <a:rPr lang="en-IN" sz="700" b="0" dirty="0">
                <a:solidFill>
                  <a:srgbClr val="000000"/>
                </a:solidFill>
                <a:effectLst/>
                <a:latin typeface="Times New Roman" panose="02020603050405020304" pitchFamily="18" charset="0"/>
                <a:cs typeface="Times New Roman" panose="02020603050405020304" pitchFamily="18" charset="0"/>
              </a:rPr>
            </a:br>
            <a:r>
              <a:rPr lang="en-IN" sz="700" b="0" dirty="0">
                <a:solidFill>
                  <a:srgbClr val="008000"/>
                </a:solidFill>
                <a:effectLst/>
                <a:latin typeface="Times New Roman" panose="02020603050405020304" pitchFamily="18" charset="0"/>
                <a:cs typeface="Times New Roman" panose="02020603050405020304" pitchFamily="18" charset="0"/>
              </a:rPr>
              <a:t># Display the resulting edges</a:t>
            </a:r>
            <a:endParaRPr lang="en-IN" sz="700" b="0" dirty="0">
              <a:solidFill>
                <a:srgbClr val="000000"/>
              </a:solidFill>
              <a:effectLst/>
              <a:latin typeface="Times New Roman" panose="02020603050405020304" pitchFamily="18" charset="0"/>
              <a:cs typeface="Times New Roman" panose="02020603050405020304" pitchFamily="18" charset="0"/>
            </a:endParaRPr>
          </a:p>
          <a:p>
            <a:r>
              <a:rPr lang="en-IN" sz="700" b="0" dirty="0">
                <a:solidFill>
                  <a:srgbClr val="000000"/>
                </a:solidFill>
                <a:effectLst/>
                <a:latin typeface="Times New Roman" panose="02020603050405020304" pitchFamily="18" charset="0"/>
                <a:cs typeface="Times New Roman" panose="02020603050405020304" pitchFamily="18" charset="0"/>
              </a:rPr>
              <a:t>cv2_imshow(edges)</a:t>
            </a:r>
          </a:p>
          <a:p>
            <a:r>
              <a:rPr lang="en-IN" sz="700" b="0" dirty="0">
                <a:solidFill>
                  <a:srgbClr val="000000"/>
                </a:solidFill>
                <a:effectLst/>
                <a:latin typeface="Times New Roman" panose="02020603050405020304" pitchFamily="18" charset="0"/>
                <a:cs typeface="Times New Roman" panose="02020603050405020304" pitchFamily="18" charset="0"/>
              </a:rPr>
              <a:t>cv2.waitKey(</a:t>
            </a:r>
            <a:r>
              <a:rPr lang="en-IN" sz="700" b="0" dirty="0">
                <a:solidFill>
                  <a:srgbClr val="098156"/>
                </a:solidFill>
                <a:effectLst/>
                <a:latin typeface="Times New Roman" panose="02020603050405020304" pitchFamily="18" charset="0"/>
                <a:cs typeface="Times New Roman" panose="02020603050405020304" pitchFamily="18" charset="0"/>
              </a:rPr>
              <a:t>0</a:t>
            </a:r>
            <a:r>
              <a:rPr lang="en-IN" sz="700" b="0" dirty="0">
                <a:solidFill>
                  <a:srgbClr val="000000"/>
                </a:solidFill>
                <a:effectLst/>
                <a:latin typeface="Times New Roman" panose="02020603050405020304" pitchFamily="18" charset="0"/>
                <a:cs typeface="Times New Roman" panose="02020603050405020304" pitchFamily="18" charset="0"/>
              </a:rPr>
              <a:t>)</a:t>
            </a:r>
          </a:p>
          <a:p>
            <a:r>
              <a:rPr lang="en-IN" sz="800" b="0" dirty="0">
                <a:solidFill>
                  <a:srgbClr val="000000"/>
                </a:solidFill>
                <a:effectLst/>
                <a:latin typeface="Times New Roman" panose="02020603050405020304" pitchFamily="18" charset="0"/>
                <a:cs typeface="Times New Roman" panose="02020603050405020304" pitchFamily="18" charset="0"/>
              </a:rPr>
              <a:t>cv2.destroyAllWindows()</a:t>
            </a:r>
          </a:p>
        </p:txBody>
      </p:sp>
    </p:spTree>
    <p:extLst>
      <p:ext uri="{BB962C8B-B14F-4D97-AF65-F5344CB8AC3E}">
        <p14:creationId xmlns:p14="http://schemas.microsoft.com/office/powerpoint/2010/main" val="203604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F038-3359-3329-959A-E8E1FF79A1EC}"/>
              </a:ext>
            </a:extLst>
          </p:cNvPr>
          <p:cNvSpPr>
            <a:spLocks noGrp="1"/>
          </p:cNvSpPr>
          <p:nvPr>
            <p:ph type="title"/>
          </p:nvPr>
        </p:nvSpPr>
        <p:spPr>
          <a:xfrm>
            <a:off x="838200" y="88900"/>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Results :</a:t>
            </a:r>
          </a:p>
        </p:txBody>
      </p:sp>
      <p:pic>
        <p:nvPicPr>
          <p:cNvPr id="7" name="Picture 6" descr="A person using a camera&#10;&#10;Description automatically generated with low confidence">
            <a:extLst>
              <a:ext uri="{FF2B5EF4-FFF2-40B4-BE49-F238E27FC236}">
                <a16:creationId xmlns:a16="http://schemas.microsoft.com/office/drawing/2014/main" id="{691A6380-BEF7-31E5-BA59-3689638B1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025" y="1190625"/>
            <a:ext cx="2266950" cy="2162175"/>
          </a:xfrm>
          <a:prstGeom prst="rect">
            <a:avLst/>
          </a:prstGeom>
        </p:spPr>
      </p:pic>
      <p:pic>
        <p:nvPicPr>
          <p:cNvPr id="9" name="Picture 8" descr="A person using a camera&#10;&#10;Description automatically generated with low confidence">
            <a:extLst>
              <a:ext uri="{FF2B5EF4-FFF2-40B4-BE49-F238E27FC236}">
                <a16:creationId xmlns:a16="http://schemas.microsoft.com/office/drawing/2014/main" id="{04C20A69-760F-5D02-052F-BC144A24E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1300163"/>
            <a:ext cx="2355917" cy="2052637"/>
          </a:xfrm>
          <a:prstGeom prst="rect">
            <a:avLst/>
          </a:prstGeom>
        </p:spPr>
      </p:pic>
      <p:pic>
        <p:nvPicPr>
          <p:cNvPr id="11" name="Picture 10" descr="A picture containing text, invertebrate, arthropod, trilobite&#10;&#10;Description automatically generated">
            <a:extLst>
              <a:ext uri="{FF2B5EF4-FFF2-40B4-BE49-F238E27FC236}">
                <a16:creationId xmlns:a16="http://schemas.microsoft.com/office/drawing/2014/main" id="{485C364E-2964-53FE-C7DE-B786DB26C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4" y="3609566"/>
            <a:ext cx="2468858" cy="2150296"/>
          </a:xfrm>
          <a:prstGeom prst="rect">
            <a:avLst/>
          </a:prstGeom>
        </p:spPr>
      </p:pic>
      <p:pic>
        <p:nvPicPr>
          <p:cNvPr id="13" name="Picture 12" descr="A black and white image of a ball&#10;&#10;Description automatically generated with low confidence">
            <a:extLst>
              <a:ext uri="{FF2B5EF4-FFF2-40B4-BE49-F238E27FC236}">
                <a16:creationId xmlns:a16="http://schemas.microsoft.com/office/drawing/2014/main" id="{DE67DE56-C55D-B72C-D813-589A95D8C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825" y="3609566"/>
            <a:ext cx="2562225" cy="2057809"/>
          </a:xfrm>
          <a:prstGeom prst="rect">
            <a:avLst/>
          </a:prstGeom>
        </p:spPr>
      </p:pic>
      <p:sp>
        <p:nvSpPr>
          <p:cNvPr id="16" name="TextBox 15">
            <a:extLst>
              <a:ext uri="{FF2B5EF4-FFF2-40B4-BE49-F238E27FC236}">
                <a16:creationId xmlns:a16="http://schemas.microsoft.com/office/drawing/2014/main" id="{40C17022-2BA2-514C-60E3-98D11F5A4613}"/>
              </a:ext>
            </a:extLst>
          </p:cNvPr>
          <p:cNvSpPr txBox="1"/>
          <p:nvPr/>
        </p:nvSpPr>
        <p:spPr>
          <a:xfrm>
            <a:off x="1359613" y="5831962"/>
            <a:ext cx="20574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Input image</a:t>
            </a:r>
          </a:p>
        </p:txBody>
      </p:sp>
      <p:sp>
        <p:nvSpPr>
          <p:cNvPr id="17" name="TextBox 16">
            <a:extLst>
              <a:ext uri="{FF2B5EF4-FFF2-40B4-BE49-F238E27FC236}">
                <a16:creationId xmlns:a16="http://schemas.microsoft.com/office/drawing/2014/main" id="{7DB5E2B3-1232-91B9-16A3-61BEF59EB2A4}"/>
              </a:ext>
            </a:extLst>
          </p:cNvPr>
          <p:cNvSpPr txBox="1"/>
          <p:nvPr/>
        </p:nvSpPr>
        <p:spPr>
          <a:xfrm>
            <a:off x="5340803" y="5830345"/>
            <a:ext cx="16981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Binary Image</a:t>
            </a:r>
          </a:p>
        </p:txBody>
      </p:sp>
      <p:sp>
        <p:nvSpPr>
          <p:cNvPr id="18" name="TextBox 17">
            <a:extLst>
              <a:ext uri="{FF2B5EF4-FFF2-40B4-BE49-F238E27FC236}">
                <a16:creationId xmlns:a16="http://schemas.microsoft.com/office/drawing/2014/main" id="{C25876F1-0FAF-D9E0-E5A2-00776A28C6E5}"/>
              </a:ext>
            </a:extLst>
          </p:cNvPr>
          <p:cNvSpPr txBox="1"/>
          <p:nvPr/>
        </p:nvSpPr>
        <p:spPr>
          <a:xfrm>
            <a:off x="9339943" y="5767905"/>
            <a:ext cx="149244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Edges </a:t>
            </a:r>
          </a:p>
        </p:txBody>
      </p:sp>
      <p:pic>
        <p:nvPicPr>
          <p:cNvPr id="4" name="Picture 3" descr="A black and white image of a brain&#10;&#10;Description automatically generated with medium confidence">
            <a:extLst>
              <a:ext uri="{FF2B5EF4-FFF2-40B4-BE49-F238E27FC236}">
                <a16:creationId xmlns:a16="http://schemas.microsoft.com/office/drawing/2014/main" id="{BC7E8AF8-D916-1A3D-E31A-4B584FCA6C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6845" y="3672018"/>
            <a:ext cx="2219259" cy="1995357"/>
          </a:xfrm>
          <a:prstGeom prst="rect">
            <a:avLst/>
          </a:prstGeom>
        </p:spPr>
      </p:pic>
      <p:pic>
        <p:nvPicPr>
          <p:cNvPr id="19" name="Picture 18" descr="Diagram&#10;&#10;Description automatically generated">
            <a:extLst>
              <a:ext uri="{FF2B5EF4-FFF2-40B4-BE49-F238E27FC236}">
                <a16:creationId xmlns:a16="http://schemas.microsoft.com/office/drawing/2014/main" id="{7785219A-B588-C70F-8B1E-3653C03024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6906" y="1300162"/>
            <a:ext cx="2015481" cy="1995357"/>
          </a:xfrm>
          <a:prstGeom prst="rect">
            <a:avLst/>
          </a:prstGeom>
        </p:spPr>
      </p:pic>
      <p:sp>
        <p:nvSpPr>
          <p:cNvPr id="5" name="TextBox 4">
            <a:extLst>
              <a:ext uri="{FF2B5EF4-FFF2-40B4-BE49-F238E27FC236}">
                <a16:creationId xmlns:a16="http://schemas.microsoft.com/office/drawing/2014/main" id="{1C74DD4F-3E8D-DB0E-C3CE-943016E97529}"/>
              </a:ext>
            </a:extLst>
          </p:cNvPr>
          <p:cNvSpPr txBox="1"/>
          <p:nvPr/>
        </p:nvSpPr>
        <p:spPr>
          <a:xfrm>
            <a:off x="4189445" y="6519446"/>
            <a:ext cx="807720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Source : Using morphological operations &amp;#x2014; Erosion based algorithm for edge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89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image of a tree&#10;&#10;Description automatically generated with low confidence">
            <a:extLst>
              <a:ext uri="{FF2B5EF4-FFF2-40B4-BE49-F238E27FC236}">
                <a16:creationId xmlns:a16="http://schemas.microsoft.com/office/drawing/2014/main" id="{9DCDD68C-94AE-5622-24F0-76E507060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406" y="3647288"/>
            <a:ext cx="2636570" cy="208865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1587DDB-BA91-686E-4784-6A0378945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715" y="3647288"/>
            <a:ext cx="2636570" cy="2088658"/>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text&#10;&#10;Description automatically generated">
            <a:extLst>
              <a:ext uri="{FF2B5EF4-FFF2-40B4-BE49-F238E27FC236}">
                <a16:creationId xmlns:a16="http://schemas.microsoft.com/office/drawing/2014/main" id="{E95FA4AB-73C4-0DBB-EC2D-C25D9BF06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88" y="3647288"/>
            <a:ext cx="2636570" cy="2088658"/>
          </a:xfrm>
          <a:prstGeom prst="rect">
            <a:avLst/>
          </a:prstGeom>
          <a:ln>
            <a:noFill/>
          </a:ln>
          <a:effectLst>
            <a:outerShdw blurRad="292100" dist="139700" dir="2700000" algn="tl" rotWithShape="0">
              <a:srgbClr val="333333">
                <a:alpha val="65000"/>
              </a:srgbClr>
            </a:outerShdw>
          </a:effectLst>
        </p:spPr>
      </p:pic>
      <p:pic>
        <p:nvPicPr>
          <p:cNvPr id="11" name="Picture 10" descr="A picture containing map&#10;&#10;Description automatically generated">
            <a:extLst>
              <a:ext uri="{FF2B5EF4-FFF2-40B4-BE49-F238E27FC236}">
                <a16:creationId xmlns:a16="http://schemas.microsoft.com/office/drawing/2014/main" id="{A1FDD5DF-E2E9-FEFE-1F08-7CD07AB0B8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7406" y="896515"/>
            <a:ext cx="2636570" cy="1884007"/>
          </a:xfrm>
          <a:prstGeom prst="rect">
            <a:avLst/>
          </a:prstGeom>
          <a:ln>
            <a:noFill/>
          </a:ln>
          <a:effectLst>
            <a:outerShdw blurRad="292100" dist="139700" dir="2700000" algn="tl" rotWithShape="0">
              <a:srgbClr val="333333">
                <a:alpha val="65000"/>
              </a:srgbClr>
            </a:outerShdw>
          </a:effectLst>
        </p:spPr>
      </p:pic>
      <p:pic>
        <p:nvPicPr>
          <p:cNvPr id="13" name="Picture 12" descr="A picture containing text&#10;&#10;Description automatically generated">
            <a:extLst>
              <a:ext uri="{FF2B5EF4-FFF2-40B4-BE49-F238E27FC236}">
                <a16:creationId xmlns:a16="http://schemas.microsoft.com/office/drawing/2014/main" id="{8BA15A3B-A317-6A17-C45A-630C2A7F5A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7715" y="1045029"/>
            <a:ext cx="2478609" cy="1670179"/>
          </a:xfrm>
          <a:prstGeom prst="rect">
            <a:avLst/>
          </a:prstGeom>
          <a:ln>
            <a:noFill/>
          </a:ln>
          <a:effectLst>
            <a:outerShdw blurRad="292100" dist="139700" dir="2700000" algn="tl" rotWithShape="0">
              <a:srgbClr val="333333">
                <a:alpha val="65000"/>
              </a:srgbClr>
            </a:outerShdw>
          </a:effectLst>
        </p:spPr>
      </p:pic>
      <p:pic>
        <p:nvPicPr>
          <p:cNvPr id="15" name="Picture 14" descr="A person wearing a hat&#10;&#10;Description automatically generated with medium confidence">
            <a:extLst>
              <a:ext uri="{FF2B5EF4-FFF2-40B4-BE49-F238E27FC236}">
                <a16:creationId xmlns:a16="http://schemas.microsoft.com/office/drawing/2014/main" id="{0FEAB584-6F26-D96C-9F1D-E357A2E176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087" y="1045028"/>
            <a:ext cx="2478609" cy="167017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1D5AA629-BA8E-BBA7-2980-098F7EFCA68C}"/>
              </a:ext>
            </a:extLst>
          </p:cNvPr>
          <p:cNvSpPr txBox="1"/>
          <p:nvPr/>
        </p:nvSpPr>
        <p:spPr>
          <a:xfrm>
            <a:off x="1359613" y="5831962"/>
            <a:ext cx="20574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Input image</a:t>
            </a:r>
          </a:p>
        </p:txBody>
      </p:sp>
      <p:sp>
        <p:nvSpPr>
          <p:cNvPr id="17" name="TextBox 16">
            <a:extLst>
              <a:ext uri="{FF2B5EF4-FFF2-40B4-BE49-F238E27FC236}">
                <a16:creationId xmlns:a16="http://schemas.microsoft.com/office/drawing/2014/main" id="{276E7E03-DC71-CA5B-4C17-AA1436268938}"/>
              </a:ext>
            </a:extLst>
          </p:cNvPr>
          <p:cNvSpPr txBox="1"/>
          <p:nvPr/>
        </p:nvSpPr>
        <p:spPr>
          <a:xfrm>
            <a:off x="5340803" y="5830345"/>
            <a:ext cx="16981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Binary Image</a:t>
            </a:r>
          </a:p>
        </p:txBody>
      </p:sp>
      <p:sp>
        <p:nvSpPr>
          <p:cNvPr id="18" name="TextBox 17">
            <a:extLst>
              <a:ext uri="{FF2B5EF4-FFF2-40B4-BE49-F238E27FC236}">
                <a16:creationId xmlns:a16="http://schemas.microsoft.com/office/drawing/2014/main" id="{3681337F-E48B-1971-D951-59C1C737F9A2}"/>
              </a:ext>
            </a:extLst>
          </p:cNvPr>
          <p:cNvSpPr txBox="1"/>
          <p:nvPr/>
        </p:nvSpPr>
        <p:spPr>
          <a:xfrm>
            <a:off x="9339943" y="5767905"/>
            <a:ext cx="149244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Edges </a:t>
            </a:r>
          </a:p>
        </p:txBody>
      </p:sp>
      <p:sp>
        <p:nvSpPr>
          <p:cNvPr id="20" name="TextBox 19">
            <a:extLst>
              <a:ext uri="{FF2B5EF4-FFF2-40B4-BE49-F238E27FC236}">
                <a16:creationId xmlns:a16="http://schemas.microsoft.com/office/drawing/2014/main" id="{846887CB-2082-37C0-9B7D-FD89F58F32A3}"/>
              </a:ext>
            </a:extLst>
          </p:cNvPr>
          <p:cNvSpPr txBox="1"/>
          <p:nvPr/>
        </p:nvSpPr>
        <p:spPr>
          <a:xfrm>
            <a:off x="4065036" y="6498749"/>
            <a:ext cx="8126964"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Source : Using morphological operations &amp;#x2014; Erosion based algorithm for edge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57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40C8-C0C2-D909-0185-F16B62CC0BD8}"/>
              </a:ext>
            </a:extLst>
          </p:cNvPr>
          <p:cNvSpPr>
            <a:spLocks noGrp="1"/>
          </p:cNvSpPr>
          <p:nvPr>
            <p:ph type="title"/>
          </p:nvPr>
        </p:nvSpPr>
        <p:spPr/>
        <p:txBody>
          <a:bodyPr>
            <a:normAutofit/>
          </a:bodyPr>
          <a:lstStyle/>
          <a:p>
            <a:r>
              <a:rPr lang="en-IN" sz="3200"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DEE6EC-270F-311E-D232-58C0F5780681}"/>
              </a:ext>
            </a:extLst>
          </p:cNvPr>
          <p:cNvSpPr>
            <a:spLocks noGrp="1"/>
          </p:cNvSpPr>
          <p:nvPr>
            <p:ph idx="1"/>
          </p:nvPr>
        </p:nvSpPr>
        <p:spPr>
          <a:xfrm>
            <a:off x="838200" y="1489723"/>
            <a:ext cx="10515600" cy="4351338"/>
          </a:xfrm>
        </p:spPr>
        <p:txBody>
          <a:bodyPr>
            <a:normAutofit/>
          </a:bodyPr>
          <a:lstStyle/>
          <a:p>
            <a:pPr marL="342900" lvl="0" indent="-342900">
              <a:buFont typeface="Arial" panose="020B0604020202020204" pitchFamily="34" charset="0"/>
              <a:buChar char="•"/>
              <a:tabLst>
                <a:tab pos="457200" algn="l"/>
              </a:tabLst>
            </a:pPr>
            <a:r>
              <a:rPr lang="en-US" sz="2000" b="0" dirty="0">
                <a:effectLst/>
                <a:latin typeface="Times New Roman" panose="02020603050405020304" pitchFamily="18" charset="0"/>
                <a:cs typeface="Times New Roman" panose="02020603050405020304" pitchFamily="18" charset="0"/>
              </a:rPr>
              <a:t>This method provides us with better results in Edge extraction.</a:t>
            </a:r>
            <a:endParaRPr lang="en-IN" sz="2000" b="1" dirty="0">
              <a:effectLst/>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000" b="0" dirty="0">
                <a:effectLst/>
                <a:latin typeface="Times New Roman" panose="02020603050405020304" pitchFamily="18" charset="0"/>
                <a:cs typeface="Times New Roman" panose="02020603050405020304" pitchFamily="18" charset="0"/>
              </a:rPr>
              <a:t>This method provides us with clear, thin, and continuous edges.</a:t>
            </a:r>
            <a:endParaRPr lang="en-IN" sz="2000" b="1" dirty="0">
              <a:effectLst/>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000" b="0" dirty="0">
                <a:effectLst/>
                <a:latin typeface="Times New Roman" panose="02020603050405020304" pitchFamily="18" charset="0"/>
                <a:cs typeface="Times New Roman" panose="02020603050405020304" pitchFamily="18" charset="0"/>
              </a:rPr>
              <a:t>The results obtained from this method are better than classical edge detection methods.</a:t>
            </a:r>
            <a:endParaRPr lang="en-IN" sz="2000" b="1" dirty="0">
              <a:effectLst/>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000" b="0" dirty="0">
                <a:effectLst/>
                <a:latin typeface="Times New Roman" panose="02020603050405020304" pitchFamily="18" charset="0"/>
                <a:cs typeface="Times New Roman" panose="02020603050405020304" pitchFamily="18" charset="0"/>
              </a:rPr>
              <a:t>This Methods require less time processing time so, it is time efficient.</a:t>
            </a:r>
            <a:endParaRPr lang="en-IN" sz="2000" b="1" dirty="0">
              <a:effectLst/>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000" b="0" dirty="0">
                <a:effectLst/>
                <a:latin typeface="Times New Roman" panose="02020603050405020304" pitchFamily="18" charset="0"/>
                <a:cs typeface="Times New Roman" panose="02020603050405020304" pitchFamily="18" charset="0"/>
              </a:rPr>
              <a:t> This method is used when there are some more complex edges and contrast base challenges.</a:t>
            </a:r>
            <a:endParaRPr lang="en-IN" sz="2000" b="1"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61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05DF-29FC-5EF4-0D10-92675ACFC61E}"/>
              </a:ext>
            </a:extLst>
          </p:cNvPr>
          <p:cNvSpPr>
            <a:spLocks noGrp="1"/>
          </p:cNvSpPr>
          <p:nvPr>
            <p:ph type="title"/>
          </p:nvPr>
        </p:nvSpPr>
        <p:spPr/>
        <p:txBody>
          <a:bodyPr>
            <a:normAutofit/>
          </a:bodyPr>
          <a:lstStyle/>
          <a:p>
            <a:r>
              <a:rPr lang="en-IN" sz="3200"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D4D02E94-8947-F384-58BE-A64539112421}"/>
              </a:ext>
            </a:extLst>
          </p:cNvPr>
          <p:cNvSpPr>
            <a:spLocks noGrp="1"/>
          </p:cNvSpPr>
          <p:nvPr>
            <p:ph idx="1"/>
          </p:nvPr>
        </p:nvSpPr>
        <p:spPr>
          <a:xfrm>
            <a:off x="838200" y="1595535"/>
            <a:ext cx="10515600" cy="4749379"/>
          </a:xfrm>
        </p:spPr>
        <p:txBody>
          <a:bodyPr>
            <a:normAutofit/>
          </a:bodyPr>
          <a:lstStyle/>
          <a:p>
            <a:r>
              <a:rPr lang="en-IN" sz="2000" dirty="0">
                <a:latin typeface="Times New Roman" panose="02020603050405020304" pitchFamily="18" charset="0"/>
                <a:cs typeface="Times New Roman" panose="02020603050405020304" pitchFamily="18" charset="0"/>
              </a:rPr>
              <a:t>Gonzalez, C. R., &amp; Woods, R. E. (2008). Digital Image Processing. Pearson Education International </a:t>
            </a:r>
          </a:p>
          <a:p>
            <a:r>
              <a:rPr lang="en-IN" sz="2000" dirty="0">
                <a:latin typeface="Times New Roman" panose="02020603050405020304" pitchFamily="18" charset="0"/>
                <a:cs typeface="Times New Roman" panose="02020603050405020304" pitchFamily="18" charset="0"/>
              </a:rPr>
              <a:t>Rashmi, Mukesh Kumar, Rohini Saxena, “Algorithm and Technique on Various Edge Detection: a survey,” Signal &amp; Image Processing: An International Journal (SIPIJ) Vol.4, No.3, pages 65-75, June 2013. </a:t>
            </a:r>
          </a:p>
          <a:p>
            <a:r>
              <a:rPr lang="en-IN" sz="2000" dirty="0">
                <a:latin typeface="Times New Roman" panose="02020603050405020304" pitchFamily="18" charset="0"/>
                <a:cs typeface="Times New Roman" panose="02020603050405020304" pitchFamily="18" charset="0"/>
              </a:rPr>
              <a:t>C. </a:t>
            </a:r>
            <a:r>
              <a:rPr lang="en-IN" sz="2000" dirty="0" err="1">
                <a:latin typeface="Times New Roman" panose="02020603050405020304" pitchFamily="18" charset="0"/>
                <a:cs typeface="Times New Roman" panose="02020603050405020304" pitchFamily="18" charset="0"/>
              </a:rPr>
              <a:t>Sujathaand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Selvathi</a:t>
            </a:r>
            <a:r>
              <a:rPr lang="en-IN" sz="2000" dirty="0">
                <a:latin typeface="Times New Roman" panose="02020603050405020304" pitchFamily="18" charset="0"/>
                <a:cs typeface="Times New Roman" panose="02020603050405020304" pitchFamily="18" charset="0"/>
              </a:rPr>
              <a:t>, “An optimal solution for image edge detection problem using simplified Gabor wavelet,” International Journal of Computer Science, Engineering and Information Technology (IJCSEIT), vol. 2, No.3, June 2012. </a:t>
            </a:r>
          </a:p>
          <a:p>
            <a:r>
              <a:rPr lang="en-IN" sz="2000" dirty="0" err="1">
                <a:latin typeface="Times New Roman" panose="02020603050405020304" pitchFamily="18" charset="0"/>
                <a:cs typeface="Times New Roman" panose="02020603050405020304" pitchFamily="18" charset="0"/>
              </a:rPr>
              <a:t>Abhradita</a:t>
            </a:r>
            <a:r>
              <a:rPr lang="en-IN" sz="2000" dirty="0">
                <a:latin typeface="Times New Roman" panose="02020603050405020304" pitchFamily="18" charset="0"/>
                <a:cs typeface="Times New Roman" panose="02020603050405020304" pitchFamily="18" charset="0"/>
              </a:rPr>
              <a:t> Deepak Borkar, Mithilesh </a:t>
            </a:r>
            <a:r>
              <a:rPr lang="en-IN" sz="2000" dirty="0" err="1">
                <a:latin typeface="Times New Roman" panose="02020603050405020304" pitchFamily="18" charset="0"/>
                <a:cs typeface="Times New Roman" panose="02020603050405020304" pitchFamily="18" charset="0"/>
              </a:rPr>
              <a:t>Atulkar</a:t>
            </a:r>
            <a:r>
              <a:rPr lang="en-IN" sz="2000" dirty="0">
                <a:latin typeface="Times New Roman" panose="02020603050405020304" pitchFamily="18" charset="0"/>
                <a:cs typeface="Times New Roman" panose="02020603050405020304" pitchFamily="18" charset="0"/>
              </a:rPr>
              <a:t>, “Detection of edges using fuzzy inference system,” International Journal of Innovative Research in Computer and Communication Engineering (2320 – 9798). Volume 1, issue1 March 2013. </a:t>
            </a:r>
          </a:p>
          <a:p>
            <a:r>
              <a:rPr lang="en-IN" sz="2000" dirty="0">
                <a:latin typeface="Times New Roman" panose="02020603050405020304" pitchFamily="18" charset="0"/>
                <a:cs typeface="Times New Roman" panose="02020603050405020304" pitchFamily="18" charset="0"/>
              </a:rPr>
              <a:t>Sheng Zheng, Jian Liu, and </a:t>
            </a:r>
            <a:r>
              <a:rPr lang="en-IN" sz="2000" dirty="0" err="1">
                <a:latin typeface="Times New Roman" panose="02020603050405020304" pitchFamily="18" charset="0"/>
                <a:cs typeface="Times New Roman" panose="02020603050405020304" pitchFamily="18" charset="0"/>
              </a:rPr>
              <a:t>Jin</a:t>
            </a:r>
            <a:r>
              <a:rPr lang="en-IN" sz="2000" dirty="0">
                <a:latin typeface="Times New Roman" panose="02020603050405020304" pitchFamily="18" charset="0"/>
                <a:cs typeface="Times New Roman" panose="02020603050405020304" pitchFamily="18" charset="0"/>
              </a:rPr>
              <a:t> Wen Tian, “A new efficient SVM-based edge detection method,” Pattern Recognition Letters, Volume 25 Issue 10, Pages 1143 - 1154, 16 July 2004.</a:t>
            </a:r>
          </a:p>
        </p:txBody>
      </p:sp>
    </p:spTree>
    <p:extLst>
      <p:ext uri="{BB962C8B-B14F-4D97-AF65-F5344CB8AC3E}">
        <p14:creationId xmlns:p14="http://schemas.microsoft.com/office/powerpoint/2010/main" val="52309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2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25">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ECD15-7437-E27F-08E6-326D60981ECF}"/>
              </a:ext>
            </a:extLst>
          </p:cNvPr>
          <p:cNvSpPr>
            <a:spLocks noGrp="1"/>
          </p:cNvSpPr>
          <p:nvPr>
            <p:ph type="title"/>
          </p:nvPr>
        </p:nvSpPr>
        <p:spPr>
          <a:xfrm>
            <a:off x="4918515" y="1416581"/>
            <a:ext cx="6092786" cy="2127287"/>
          </a:xfrm>
        </p:spPr>
        <p:txBody>
          <a:bodyPr vert="horz" lIns="91440" tIns="45720" rIns="91440" bIns="45720" rtlCol="0" anchor="b">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Thank you  </a:t>
            </a:r>
            <a:br>
              <a:rPr lang="en-US" sz="4800" kern="1200" dirty="0">
                <a:solidFill>
                  <a:schemeClr val="tx1"/>
                </a:solidFill>
                <a:latin typeface="Times New Roman" panose="02020603050405020304" pitchFamily="18" charset="0"/>
                <a:cs typeface="Times New Roman" panose="02020603050405020304" pitchFamily="18" charset="0"/>
              </a:rPr>
            </a:br>
            <a:r>
              <a:rPr lang="en-US" sz="4800" kern="1200" dirty="0">
                <a:solidFill>
                  <a:schemeClr val="tx1"/>
                </a:solidFill>
                <a:latin typeface="Times New Roman" panose="02020603050405020304" pitchFamily="18" charset="0"/>
                <a:cs typeface="Times New Roman" panose="02020603050405020304" pitchFamily="18" charset="0"/>
              </a:rPr>
              <a:t>Any Questions?</a:t>
            </a:r>
          </a:p>
        </p:txBody>
      </p:sp>
      <p:cxnSp>
        <p:nvCxnSpPr>
          <p:cNvPr id="28" name="Straight Connector 27">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5" name="Rectangle 31">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Graphic 6" descr="Smiling Face with No Fill">
            <a:extLst>
              <a:ext uri="{FF2B5EF4-FFF2-40B4-BE49-F238E27FC236}">
                <a16:creationId xmlns:a16="http://schemas.microsoft.com/office/drawing/2014/main" id="{5760D21A-2062-F71E-135E-84FD044FA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111047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876C-8DE1-9C35-1850-3E41D03D792C}"/>
              </a:ext>
            </a:extLst>
          </p:cNvPr>
          <p:cNvSpPr>
            <a:spLocks noGrp="1"/>
          </p:cNvSpPr>
          <p:nvPr>
            <p:ph type="title"/>
          </p:nvPr>
        </p:nvSpPr>
        <p:spPr>
          <a:xfrm>
            <a:off x="1115568" y="548640"/>
            <a:ext cx="10168128" cy="1179576"/>
          </a:xfrm>
        </p:spPr>
        <p:txBody>
          <a:bodyPr>
            <a:normAutofit/>
          </a:bodyPr>
          <a:lstStyle/>
          <a:p>
            <a:r>
              <a:rPr lang="en-IN" sz="4000" u="sng"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113D6FB4-BFB5-5D82-E44F-007DBFC07066}"/>
              </a:ext>
            </a:extLst>
          </p:cNvPr>
          <p:cNvSpPr>
            <a:spLocks noGrp="1"/>
          </p:cNvSpPr>
          <p:nvPr>
            <p:ph idx="1"/>
          </p:nvPr>
        </p:nvSpPr>
        <p:spPr>
          <a:xfrm>
            <a:off x="1115568" y="2018806"/>
            <a:ext cx="10168128" cy="3695020"/>
          </a:xfrm>
        </p:spPr>
        <p:txBody>
          <a:bodyPr>
            <a:normAutofit/>
          </a:bodyPr>
          <a:lstStyle/>
          <a:p>
            <a:r>
              <a:rPr lang="en-US" sz="2000" dirty="0">
                <a:latin typeface="Times New Roman" panose="02020603050405020304" pitchFamily="18" charset="0"/>
                <a:cs typeface="Times New Roman" panose="02020603050405020304" pitchFamily="18" charset="0"/>
              </a:rPr>
              <a:t>Edge detection is defined as the process of identifying sharp changes in pixel intensity and it is important in various fields like image segmentation, feature recognition and extraction, computer-guided surgery, and motion estimation. </a:t>
            </a:r>
          </a:p>
          <a:p>
            <a:r>
              <a:rPr lang="en-US" sz="2000" dirty="0">
                <a:latin typeface="Times New Roman" panose="02020603050405020304" pitchFamily="18" charset="0"/>
                <a:cs typeface="Times New Roman" panose="02020603050405020304" pitchFamily="18" charset="0"/>
              </a:rPr>
              <a:t>Edges represent abrupt changes in pixel intensities that indicate object boundaries or the boundaries between objects and their background</a:t>
            </a:r>
          </a:p>
          <a:p>
            <a:r>
              <a:rPr lang="en-US" sz="2000" dirty="0">
                <a:latin typeface="Times New Roman" panose="02020603050405020304" pitchFamily="18" charset="0"/>
                <a:cs typeface="Times New Roman" panose="02020603050405020304" pitchFamily="18" charset="0"/>
              </a:rPr>
              <a:t>Edge detection technique is successfully used in reducing the amount of data to be processed. </a:t>
            </a:r>
          </a:p>
          <a:p>
            <a:r>
              <a:rPr lang="en-US" sz="2000" dirty="0">
                <a:latin typeface="Times New Roman" panose="02020603050405020304" pitchFamily="18" charset="0"/>
                <a:cs typeface="Times New Roman" panose="02020603050405020304" pitchFamily="18" charset="0"/>
              </a:rPr>
              <a:t>Edge detection is a very important field in digital image processing and research is ongoing for new techniques.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55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EDCB-03DD-E774-B9D1-3F5A3BF487BE}"/>
              </a:ext>
            </a:extLst>
          </p:cNvPr>
          <p:cNvSpPr>
            <a:spLocks noGrp="1"/>
          </p:cNvSpPr>
          <p:nvPr>
            <p:ph type="title"/>
          </p:nvPr>
        </p:nvSpPr>
        <p:spPr>
          <a:xfrm>
            <a:off x="1115568" y="548640"/>
            <a:ext cx="10168128" cy="1179576"/>
          </a:xfrm>
        </p:spPr>
        <p:txBody>
          <a:bodyPr>
            <a:normAutofit/>
          </a:bodyPr>
          <a:lstStyle/>
          <a:p>
            <a:r>
              <a:rPr lang="en-US" sz="3700" u="sng">
                <a:latin typeface="Times New Roman" panose="02020603050405020304" pitchFamily="18" charset="0"/>
                <a:cs typeface="Times New Roman" panose="02020603050405020304" pitchFamily="18" charset="0"/>
              </a:rPr>
              <a:t>Edge detection techniques divided into three categories</a:t>
            </a:r>
            <a:r>
              <a:rPr lang="en-US" sz="3700">
                <a:latin typeface="Times New Roman" panose="02020603050405020304" pitchFamily="18" charset="0"/>
                <a:cs typeface="Times New Roman" panose="02020603050405020304" pitchFamily="18" charset="0"/>
              </a:rPr>
              <a:t>:</a:t>
            </a:r>
            <a:endParaRPr lang="en-IN" sz="3700"/>
          </a:p>
        </p:txBody>
      </p:sp>
      <p:sp>
        <p:nvSpPr>
          <p:cNvPr id="3" name="Content Placeholder 2">
            <a:extLst>
              <a:ext uri="{FF2B5EF4-FFF2-40B4-BE49-F238E27FC236}">
                <a16:creationId xmlns:a16="http://schemas.microsoft.com/office/drawing/2014/main" id="{57F07826-F2DA-349C-7EF2-6777BD829EC9}"/>
              </a:ext>
            </a:extLst>
          </p:cNvPr>
          <p:cNvSpPr>
            <a:spLocks noGrp="1"/>
          </p:cNvSpPr>
          <p:nvPr>
            <p:ph idx="1"/>
          </p:nvPr>
        </p:nvSpPr>
        <p:spPr>
          <a:xfrm>
            <a:off x="1115568" y="2018806"/>
            <a:ext cx="10168128" cy="369502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gradient-based methods, Laplacian-based methods, and model-based methods </a:t>
            </a:r>
          </a:p>
          <a:p>
            <a:r>
              <a:rPr lang="en-US" sz="2000" dirty="0">
                <a:latin typeface="Times New Roman" panose="02020603050405020304" pitchFamily="18" charset="0"/>
                <a:cs typeface="Times New Roman" panose="02020603050405020304" pitchFamily="18" charset="0"/>
              </a:rPr>
              <a:t>Gradient-Based Methods: This method detects edges by searching for maximums and minimums in the first derivative of the image. Examples of gradient-based are Sobel, Prewitt, and Robert</a:t>
            </a:r>
          </a:p>
          <a:p>
            <a:r>
              <a:rPr lang="en-US" sz="2000" dirty="0">
                <a:latin typeface="Times New Roman" panose="02020603050405020304" pitchFamily="18" charset="0"/>
                <a:cs typeface="Times New Roman" panose="02020603050405020304" pitchFamily="18" charset="0"/>
              </a:rPr>
              <a:t> Laplacian-Based Methods: This method searches for zero-crossings in the second-order derivative expression computed from the image to find edges. Laplacian operator is the most common operator used with zero-crossing method. </a:t>
            </a:r>
          </a:p>
          <a:p>
            <a:r>
              <a:rPr lang="en-US" sz="2000" dirty="0">
                <a:latin typeface="Times New Roman" panose="02020603050405020304" pitchFamily="18" charset="0"/>
                <a:cs typeface="Times New Roman" panose="02020603050405020304" pitchFamily="18" charset="0"/>
              </a:rPr>
              <a:t>Model-Based Methods: This method uses different models or algorithm to locate edges from images some are very application dependent such as using wavelets, fuzzy, SVM , Cellular Automata, and edge detection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73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8D8-B2EE-27E1-61BB-193B6296951A}"/>
              </a:ext>
            </a:extLst>
          </p:cNvPr>
          <p:cNvSpPr>
            <a:spLocks noGrp="1"/>
          </p:cNvSpPr>
          <p:nvPr>
            <p:ph type="title"/>
          </p:nvPr>
        </p:nvSpPr>
        <p:spPr>
          <a:xfrm>
            <a:off x="1115568" y="548640"/>
            <a:ext cx="10168128" cy="1179576"/>
          </a:xfrm>
        </p:spPr>
        <p:txBody>
          <a:bodyPr>
            <a:normAutofit/>
          </a:bodyPr>
          <a:lstStyle/>
          <a:p>
            <a:r>
              <a:rPr lang="en-IN" sz="4000" u="sng" kern="100">
                <a:effectLst/>
                <a:latin typeface="Times New Roman" panose="02020603050405020304" pitchFamily="18" charset="0"/>
                <a:ea typeface="Calibri" panose="020F0502020204030204" pitchFamily="34" charset="0"/>
                <a:cs typeface="Times New Roman" panose="02020603050405020304" pitchFamily="18" charset="0"/>
              </a:rPr>
              <a:t>Morphological edge detection :</a:t>
            </a:r>
            <a:endParaRPr lang="en-IN" sz="4000" u="sng"/>
          </a:p>
        </p:txBody>
      </p:sp>
      <p:sp>
        <p:nvSpPr>
          <p:cNvPr id="3" name="Content Placeholder 2">
            <a:extLst>
              <a:ext uri="{FF2B5EF4-FFF2-40B4-BE49-F238E27FC236}">
                <a16:creationId xmlns:a16="http://schemas.microsoft.com/office/drawing/2014/main" id="{52162735-A09E-A928-69AA-FCF34C2C8FFF}"/>
              </a:ext>
            </a:extLst>
          </p:cNvPr>
          <p:cNvSpPr>
            <a:spLocks noGrp="1"/>
          </p:cNvSpPr>
          <p:nvPr>
            <p:ph idx="1"/>
          </p:nvPr>
        </p:nvSpPr>
        <p:spPr>
          <a:xfrm>
            <a:off x="1115568" y="2018806"/>
            <a:ext cx="10168128" cy="3695020"/>
          </a:xfrm>
        </p:spPr>
        <p:txBody>
          <a:bodyPr>
            <a:norm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Morphological edge detection is a technique used to extract the edges of objects in an image by applying morphological operations. Morphological operations are mathematical operations that are performed on an image to extract or enhance specific features of interest.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Morphological edge detection is a type of non-gradient based method for extracting edges from images. It is based on the use of morphological operations, such as </a:t>
            </a:r>
            <a:r>
              <a:rPr lang="en-US" sz="2000" u="sng" dirty="0">
                <a:latin typeface="Times New Roman" panose="02020603050405020304" pitchFamily="18" charset="0"/>
                <a:cs typeface="Times New Roman" panose="02020603050405020304" pitchFamily="18" charset="0"/>
              </a:rPr>
              <a:t>dilation, erosion, and gradient</a:t>
            </a:r>
            <a:r>
              <a:rPr lang="en-US" sz="2000" dirty="0">
                <a:latin typeface="Times New Roman" panose="02020603050405020304" pitchFamily="18" charset="0"/>
                <a:cs typeface="Times New Roman" panose="02020603050405020304" pitchFamily="18" charset="0"/>
              </a:rPr>
              <a:t>, to obtain the boundaries of objects in the image. These boundaries are then </a:t>
            </a:r>
            <a:r>
              <a:rPr lang="en-US" sz="2000" dirty="0" err="1">
                <a:latin typeface="Times New Roman" panose="02020603050405020304" pitchFamily="18" charset="0"/>
                <a:cs typeface="Times New Roman" panose="02020603050405020304" pitchFamily="18" charset="0"/>
              </a:rPr>
              <a:t>thresholded</a:t>
            </a:r>
            <a:r>
              <a:rPr lang="en-US" sz="2000" dirty="0">
                <a:latin typeface="Times New Roman" panose="02020603050405020304" pitchFamily="18" charset="0"/>
                <a:cs typeface="Times New Roman" panose="02020603050405020304" pitchFamily="18" charset="0"/>
              </a:rPr>
              <a:t> to obtain the edges.</a:t>
            </a:r>
          </a:p>
          <a:p>
            <a:r>
              <a:rPr lang="en-IN" sz="2000" dirty="0">
                <a:latin typeface="Times New Roman" panose="02020603050405020304" pitchFamily="18" charset="0"/>
                <a:ea typeface="Calibri" panose="020F0502020204030204" pitchFamily="34" charset="0"/>
              </a:rPr>
              <a:t>M</a:t>
            </a:r>
            <a:r>
              <a:rPr lang="en-IN" sz="2000" dirty="0">
                <a:effectLst/>
                <a:latin typeface="Times New Roman" panose="02020603050405020304" pitchFamily="18" charset="0"/>
                <a:ea typeface="Calibri" panose="020F0502020204030204" pitchFamily="34" charset="0"/>
              </a:rPr>
              <a:t>orphological edge detection is to take the morphological gradient of an image, which is defined as the </a:t>
            </a:r>
            <a:r>
              <a:rPr lang="en-IN" sz="2000" u="sng" dirty="0">
                <a:effectLst/>
                <a:latin typeface="Times New Roman" panose="02020603050405020304" pitchFamily="18" charset="0"/>
                <a:ea typeface="Calibri" panose="020F0502020204030204" pitchFamily="34" charset="0"/>
              </a:rPr>
              <a:t>difference between the dilation and erosion of the image using a structuring element</a:t>
            </a:r>
            <a:r>
              <a:rPr lang="en-IN" sz="2000" dirty="0">
                <a:effectLst/>
                <a:latin typeface="Times New Roman" panose="02020603050405020304" pitchFamily="18" charset="0"/>
                <a:ea typeface="Calibri" panose="020F0502020204030204" pitchFamily="34" charset="0"/>
              </a:rPr>
              <a:t>. The dilation operation expands the boundaries of the object in the image, while the erosion operation shrinks them. Therefore, taking the difference between the dilation and erosion operations highlights the edges of the objects in the image.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7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7866A-7064-FDA9-6F4B-B731CBD9FC55}"/>
              </a:ext>
            </a:extLst>
          </p:cNvPr>
          <p:cNvSpPr>
            <a:spLocks noGrp="1"/>
          </p:cNvSpPr>
          <p:nvPr>
            <p:ph idx="1"/>
          </p:nvPr>
        </p:nvSpPr>
        <p:spPr>
          <a:xfrm>
            <a:off x="698241" y="1069967"/>
            <a:ext cx="11355356" cy="5262465"/>
          </a:xfrm>
        </p:spPr>
        <p:txBody>
          <a:bodyPr>
            <a:noAutofit/>
          </a:bodyPr>
          <a:lstStyle/>
          <a:p>
            <a:pPr marL="0" indent="0">
              <a:lnSpc>
                <a:spcPct val="107000"/>
              </a:lnSpc>
              <a:spcAft>
                <a:spcPts val="800"/>
              </a:spcAft>
              <a:buNone/>
            </a:pP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Dilation and erosion are two fundamental operations in morphological image processing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Dilation :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Dilation is a morphological operation that is used to expand or grow binary objects in an image. It works by applying a structuring element to each pixel in the binary image and setting the output pixel to 1 if any of the pixels in the structuring element is 1. This has the effect of making the binary objects larger and more connected. It is used to fill in gaps between objects, connect disjoint objects, and smooth out the edges of objects. It can also be used to remove small holes or gaps within objects. </a:t>
            </a:r>
          </a:p>
          <a:p>
            <a:pPr>
              <a:lnSpc>
                <a:spcPct val="107000"/>
              </a:lnSpc>
              <a:spcAft>
                <a:spcPts val="800"/>
              </a:spcAft>
            </a:pP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Erosion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Erosion is a morphological operation that is used to shrink or erode binary objects in an image. It works by applying a structuring element to each pixel in the binary image and setting the output pixel to 0 if any of the pixels in the structuring element is 0. This has the effect of making the binary objects smaller and more separated. It is used to separate touching objects, remove small objects, and smooth out the edges of objects. It can also be used to remove small protrusions or spikes from objects.</a:t>
            </a:r>
          </a:p>
          <a:p>
            <a:endParaRPr lang="en-IN" sz="2000" dirty="0"/>
          </a:p>
        </p:txBody>
      </p:sp>
      <p:sp>
        <p:nvSpPr>
          <p:cNvPr id="2" name="TextBox 1">
            <a:extLst>
              <a:ext uri="{FF2B5EF4-FFF2-40B4-BE49-F238E27FC236}">
                <a16:creationId xmlns:a16="http://schemas.microsoft.com/office/drawing/2014/main" id="{22C0BBE3-72D9-0649-C295-862F383CEAD0}"/>
              </a:ext>
            </a:extLst>
          </p:cNvPr>
          <p:cNvSpPr txBox="1"/>
          <p:nvPr/>
        </p:nvSpPr>
        <p:spPr>
          <a:xfrm>
            <a:off x="839755" y="485192"/>
            <a:ext cx="7268547" cy="584775"/>
          </a:xfrm>
          <a:prstGeom prst="rect">
            <a:avLst/>
          </a:prstGeom>
          <a:noFill/>
        </p:spPr>
        <p:txBody>
          <a:bodyPr wrap="square" rtlCol="0">
            <a:spAutoFit/>
          </a:bodyPr>
          <a:lstStyle/>
          <a:p>
            <a:r>
              <a:rPr lang="en-IN" sz="3200" u="sng">
                <a:latin typeface="Times New Roman" panose="02020603050405020304" pitchFamily="18" charset="0"/>
                <a:cs typeface="Times New Roman" panose="02020603050405020304" pitchFamily="18" charset="0"/>
              </a:rPr>
              <a:t>Cont.</a:t>
            </a:r>
            <a:endParaRPr lang="en-IN" sz="3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1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BE3238-57CA-B386-2719-7717621A5924}"/>
              </a:ext>
            </a:extLst>
          </p:cNvPr>
          <p:cNvSpPr>
            <a:spLocks noGrp="1"/>
          </p:cNvSpPr>
          <p:nvPr>
            <p:ph idx="1"/>
          </p:nvPr>
        </p:nvSpPr>
        <p:spPr>
          <a:xfrm>
            <a:off x="1007705" y="824653"/>
            <a:ext cx="10814181" cy="5673110"/>
          </a:xfrm>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Dilation and erosion can be used in combination to achieve specific image processing goals. One technique is to perform dilation followed by erosion, which is known as </a:t>
            </a: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opening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This has the effect of removing small objects and smoothing out the edges of larger objects, another technique is to perform erosion followed by dilation, which is known as </a:t>
            </a: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closing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This has the effect of filling in gaps between objects and connecting disjoint objects.</a:t>
            </a:r>
          </a:p>
          <a:p>
            <a:pPr>
              <a:lnSpc>
                <a:spcPct val="107000"/>
              </a:lnSpc>
              <a:spcAft>
                <a:spcPts val="800"/>
              </a:spcAft>
            </a:pP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Automatic thresholding using Otsu's method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is a popular image processing technique for determining the optimal threshold value for image segmentation. Image segmentation is partition an image into distinct regions or objects based on their properties such as intensity, colour, or texture. Thresholding is a technique used in image segmentation, where </a:t>
            </a: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pixels with intensity values above or below a certain threshold value are classified as foreground or background pixels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Otsu's method is a </a:t>
            </a:r>
            <a:r>
              <a:rPr lang="en-IN" sz="2000" u="sng" dirty="0">
                <a:effectLst/>
                <a:latin typeface="Times New Roman" panose="02020603050405020304" pitchFamily="18" charset="0"/>
                <a:ea typeface="Calibri" panose="020F0502020204030204" pitchFamily="34" charset="0"/>
                <a:cs typeface="Times New Roman" panose="02020603050405020304" pitchFamily="18" charset="0"/>
              </a:rPr>
              <a:t>histogram-based technique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that automatically determines the optimal threshold value by minimizing the variance between the foreground and background pixels.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square structuring element is a small matrix or kernel that is used in morphological image processing operations such as dilation, erosion, opening, and closing. The structuring element defines the shape and size of the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neighborhood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over which the morphological operation is applied.</a:t>
            </a:r>
          </a:p>
          <a:p>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7B374F-8212-013C-F28D-2E86B5C2FD23}"/>
              </a:ext>
            </a:extLst>
          </p:cNvPr>
          <p:cNvSpPr txBox="1"/>
          <p:nvPr/>
        </p:nvSpPr>
        <p:spPr>
          <a:xfrm>
            <a:off x="1007705" y="239878"/>
            <a:ext cx="6097554" cy="584775"/>
          </a:xfrm>
          <a:prstGeom prst="rect">
            <a:avLst/>
          </a:prstGeom>
          <a:noFill/>
        </p:spPr>
        <p:txBody>
          <a:bodyPr wrap="square">
            <a:spAutoFit/>
          </a:bodyPr>
          <a:lstStyle/>
          <a:p>
            <a:r>
              <a:rPr lang="en-IN" sz="3200" u="sng" dirty="0">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158577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723D-DDA6-48F2-EA90-B7699274A36F}"/>
              </a:ext>
            </a:extLst>
          </p:cNvPr>
          <p:cNvSpPr>
            <a:spLocks noGrp="1"/>
          </p:cNvSpPr>
          <p:nvPr>
            <p:ph type="title"/>
          </p:nvPr>
        </p:nvSpPr>
        <p:spPr>
          <a:xfrm>
            <a:off x="838200" y="18255"/>
            <a:ext cx="10515600" cy="1325563"/>
          </a:xfrm>
        </p:spPr>
        <p:txBody>
          <a:bodyPr>
            <a:normAutofit/>
          </a:bodyPr>
          <a:lstStyle/>
          <a:p>
            <a:r>
              <a:rPr lang="en-IN" sz="3200" i="0" u="sng" dirty="0">
                <a:solidFill>
                  <a:srgbClr val="000000"/>
                </a:solidFill>
                <a:effectLst/>
                <a:latin typeface="Times New Roman" panose="02020603050405020304" pitchFamily="18" charset="0"/>
                <a:cs typeface="Times New Roman" panose="02020603050405020304" pitchFamily="18" charset="0"/>
              </a:rPr>
              <a:t>Morphological </a:t>
            </a:r>
            <a:r>
              <a:rPr lang="en-IN" sz="3200" i="0"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a:t>
            </a:r>
            <a:r>
              <a:rPr lang="en-IN" sz="3200" u="sng" kern="100" dirty="0">
                <a:effectLst/>
                <a:latin typeface="Times New Roman" panose="02020603050405020304" pitchFamily="18" charset="0"/>
                <a:ea typeface="Calibri" panose="020F0502020204030204" pitchFamily="34" charset="0"/>
                <a:cs typeface="Times New Roman" panose="02020603050405020304" pitchFamily="18" charset="0"/>
              </a:rPr>
              <a:t>peration</a:t>
            </a:r>
            <a:r>
              <a:rPr lang="en-IN" sz="3200" i="0" u="sng" dirty="0">
                <a:solidFill>
                  <a:srgbClr val="000000"/>
                </a:solidFill>
                <a:effectLst/>
                <a:latin typeface="Times New Roman" panose="02020603050405020304" pitchFamily="18" charset="0"/>
                <a:cs typeface="Times New Roman" panose="02020603050405020304" pitchFamily="18" charset="0"/>
              </a:rPr>
              <a:t>s </a:t>
            </a:r>
            <a:r>
              <a:rPr lang="en-IN" sz="3200" b="1" i="0" dirty="0">
                <a:solidFill>
                  <a:srgbClr val="000000"/>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5" name="Picture 4" descr="Icon&#10;&#10;Description automatically generated">
            <a:extLst>
              <a:ext uri="{FF2B5EF4-FFF2-40B4-BE49-F238E27FC236}">
                <a16:creationId xmlns:a16="http://schemas.microsoft.com/office/drawing/2014/main" id="{5B55B43C-C692-724F-490E-21842BF04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125" y="1343818"/>
            <a:ext cx="1066800" cy="1428750"/>
          </a:xfrm>
          <a:prstGeom prst="rect">
            <a:avLst/>
          </a:prstGeom>
        </p:spPr>
      </p:pic>
      <p:pic>
        <p:nvPicPr>
          <p:cNvPr id="7" name="Picture 6" descr="Icon&#10;&#10;Description automatically generated">
            <a:extLst>
              <a:ext uri="{FF2B5EF4-FFF2-40B4-BE49-F238E27FC236}">
                <a16:creationId xmlns:a16="http://schemas.microsoft.com/office/drawing/2014/main" id="{51997E19-E9E4-D79D-7ABF-6F444638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405685"/>
            <a:ext cx="1066800" cy="1428750"/>
          </a:xfrm>
          <a:prstGeom prst="rect">
            <a:avLst/>
          </a:prstGeom>
        </p:spPr>
      </p:pic>
      <p:pic>
        <p:nvPicPr>
          <p:cNvPr id="9" name="Picture 8" descr="Icon&#10;&#10;Description automatically generated">
            <a:extLst>
              <a:ext uri="{FF2B5EF4-FFF2-40B4-BE49-F238E27FC236}">
                <a16:creationId xmlns:a16="http://schemas.microsoft.com/office/drawing/2014/main" id="{9E64C237-9BF4-AAD1-F924-32984AC63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2100" y="1341343"/>
            <a:ext cx="1066800" cy="1428750"/>
          </a:xfrm>
          <a:prstGeom prst="rect">
            <a:avLst/>
          </a:prstGeom>
        </p:spPr>
      </p:pic>
      <p:pic>
        <p:nvPicPr>
          <p:cNvPr id="11" name="Picture 10" descr="Icon&#10;&#10;Description automatically generated">
            <a:extLst>
              <a:ext uri="{FF2B5EF4-FFF2-40B4-BE49-F238E27FC236}">
                <a16:creationId xmlns:a16="http://schemas.microsoft.com/office/drawing/2014/main" id="{35C3013F-6FC5-0411-EC2C-B31FDCC5E0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488" y="3979843"/>
            <a:ext cx="2133600" cy="1428750"/>
          </a:xfrm>
          <a:prstGeom prst="rect">
            <a:avLst/>
          </a:prstGeom>
        </p:spPr>
      </p:pic>
      <p:pic>
        <p:nvPicPr>
          <p:cNvPr id="13" name="Picture 12" descr="Icon&#10;&#10;Description automatically generated">
            <a:extLst>
              <a:ext uri="{FF2B5EF4-FFF2-40B4-BE49-F238E27FC236}">
                <a16:creationId xmlns:a16="http://schemas.microsoft.com/office/drawing/2014/main" id="{465C9259-9DCA-7D73-50FD-675C2B83CC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2382" y="4023565"/>
            <a:ext cx="2133600" cy="1428750"/>
          </a:xfrm>
          <a:prstGeom prst="rect">
            <a:avLst/>
          </a:prstGeom>
        </p:spPr>
      </p:pic>
      <p:pic>
        <p:nvPicPr>
          <p:cNvPr id="15" name="Picture 14" descr="Icon&#10;&#10;Description automatically generated">
            <a:extLst>
              <a:ext uri="{FF2B5EF4-FFF2-40B4-BE49-F238E27FC236}">
                <a16:creationId xmlns:a16="http://schemas.microsoft.com/office/drawing/2014/main" id="{BD3E1468-CC12-0DA3-9213-D08FF38B7E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8700" y="3979843"/>
            <a:ext cx="2133600" cy="1428750"/>
          </a:xfrm>
          <a:prstGeom prst="rect">
            <a:avLst/>
          </a:prstGeom>
        </p:spPr>
      </p:pic>
      <p:sp>
        <p:nvSpPr>
          <p:cNvPr id="18" name="TextBox 17">
            <a:extLst>
              <a:ext uri="{FF2B5EF4-FFF2-40B4-BE49-F238E27FC236}">
                <a16:creationId xmlns:a16="http://schemas.microsoft.com/office/drawing/2014/main" id="{03BDF677-C881-EA1C-4BE4-99DB7E3B96F9}"/>
              </a:ext>
            </a:extLst>
          </p:cNvPr>
          <p:cNvSpPr txBox="1"/>
          <p:nvPr/>
        </p:nvSpPr>
        <p:spPr>
          <a:xfrm>
            <a:off x="5562600" y="2875002"/>
            <a:ext cx="1225881" cy="369332"/>
          </a:xfrm>
          <a:prstGeom prst="rect">
            <a:avLst/>
          </a:prstGeom>
          <a:noFill/>
        </p:spPr>
        <p:txBody>
          <a:bodyPr wrap="square">
            <a:spAutoFit/>
          </a:bodyPr>
          <a:lstStyle/>
          <a:p>
            <a:pPr algn="l"/>
            <a:r>
              <a:rPr lang="en-IN" b="1" i="0" dirty="0">
                <a:solidFill>
                  <a:srgbClr val="000000"/>
                </a:solidFill>
                <a:effectLst/>
                <a:latin typeface="Helvetica" panose="020B0604020202020204" pitchFamily="34" charset="0"/>
              </a:rPr>
              <a:t> Erosion</a:t>
            </a:r>
          </a:p>
        </p:txBody>
      </p:sp>
      <p:sp>
        <p:nvSpPr>
          <p:cNvPr id="20" name="TextBox 19">
            <a:extLst>
              <a:ext uri="{FF2B5EF4-FFF2-40B4-BE49-F238E27FC236}">
                <a16:creationId xmlns:a16="http://schemas.microsoft.com/office/drawing/2014/main" id="{7141E4B6-2EB5-16ED-D184-96BAE76F1669}"/>
              </a:ext>
            </a:extLst>
          </p:cNvPr>
          <p:cNvSpPr txBox="1"/>
          <p:nvPr/>
        </p:nvSpPr>
        <p:spPr>
          <a:xfrm>
            <a:off x="9632100" y="2821167"/>
            <a:ext cx="1237705" cy="369332"/>
          </a:xfrm>
          <a:prstGeom prst="rect">
            <a:avLst/>
          </a:prstGeom>
          <a:noFill/>
        </p:spPr>
        <p:txBody>
          <a:bodyPr wrap="square">
            <a:spAutoFit/>
          </a:bodyPr>
          <a:lstStyle/>
          <a:p>
            <a:pPr algn="l"/>
            <a:r>
              <a:rPr lang="en-IN" b="1" i="0" dirty="0">
                <a:solidFill>
                  <a:srgbClr val="000000"/>
                </a:solidFill>
                <a:effectLst/>
                <a:latin typeface="Helvetica" panose="020B0604020202020204" pitchFamily="34" charset="0"/>
              </a:rPr>
              <a:t>Dilation</a:t>
            </a:r>
          </a:p>
        </p:txBody>
      </p:sp>
      <p:sp>
        <p:nvSpPr>
          <p:cNvPr id="22" name="TextBox 21">
            <a:extLst>
              <a:ext uri="{FF2B5EF4-FFF2-40B4-BE49-F238E27FC236}">
                <a16:creationId xmlns:a16="http://schemas.microsoft.com/office/drawing/2014/main" id="{04B23DC4-CF83-B6D0-929A-F2D6FA91CE33}"/>
              </a:ext>
            </a:extLst>
          </p:cNvPr>
          <p:cNvSpPr txBox="1"/>
          <p:nvPr/>
        </p:nvSpPr>
        <p:spPr>
          <a:xfrm>
            <a:off x="1346703" y="5406118"/>
            <a:ext cx="1279009" cy="369332"/>
          </a:xfrm>
          <a:prstGeom prst="rect">
            <a:avLst/>
          </a:prstGeom>
          <a:noFill/>
        </p:spPr>
        <p:txBody>
          <a:bodyPr wrap="square">
            <a:spAutoFit/>
          </a:bodyPr>
          <a:lstStyle/>
          <a:p>
            <a:pPr algn="l"/>
            <a:r>
              <a:rPr lang="en-IN" b="1" i="0" dirty="0">
                <a:solidFill>
                  <a:srgbClr val="000000"/>
                </a:solidFill>
                <a:effectLst/>
                <a:latin typeface="Helvetica" panose="020B0604020202020204" pitchFamily="34" charset="0"/>
              </a:rPr>
              <a:t>Opening</a:t>
            </a:r>
          </a:p>
        </p:txBody>
      </p:sp>
      <p:sp>
        <p:nvSpPr>
          <p:cNvPr id="24" name="TextBox 23">
            <a:extLst>
              <a:ext uri="{FF2B5EF4-FFF2-40B4-BE49-F238E27FC236}">
                <a16:creationId xmlns:a16="http://schemas.microsoft.com/office/drawing/2014/main" id="{22CF4688-A152-44D4-6175-E32055D88F8A}"/>
              </a:ext>
            </a:extLst>
          </p:cNvPr>
          <p:cNvSpPr txBox="1"/>
          <p:nvPr/>
        </p:nvSpPr>
        <p:spPr>
          <a:xfrm>
            <a:off x="5598716" y="5431293"/>
            <a:ext cx="1279009" cy="369332"/>
          </a:xfrm>
          <a:prstGeom prst="rect">
            <a:avLst/>
          </a:prstGeom>
          <a:noFill/>
        </p:spPr>
        <p:txBody>
          <a:bodyPr wrap="square">
            <a:spAutoFit/>
          </a:bodyPr>
          <a:lstStyle/>
          <a:p>
            <a:pPr algn="l"/>
            <a:r>
              <a:rPr lang="en-IN" b="1" dirty="0">
                <a:solidFill>
                  <a:srgbClr val="000000"/>
                </a:solidFill>
                <a:latin typeface="Helvetica" panose="020B0604020202020204" pitchFamily="34" charset="0"/>
              </a:rPr>
              <a:t>Closing</a:t>
            </a:r>
            <a:endParaRPr lang="en-IN" b="1" i="0" dirty="0">
              <a:solidFill>
                <a:srgbClr val="000000"/>
              </a:solidFill>
              <a:effectLst/>
              <a:latin typeface="Helvetica" panose="020B0604020202020204" pitchFamily="34" charset="0"/>
            </a:endParaRPr>
          </a:p>
        </p:txBody>
      </p:sp>
      <p:sp>
        <p:nvSpPr>
          <p:cNvPr id="26" name="TextBox 25">
            <a:extLst>
              <a:ext uri="{FF2B5EF4-FFF2-40B4-BE49-F238E27FC236}">
                <a16:creationId xmlns:a16="http://schemas.microsoft.com/office/drawing/2014/main" id="{C6087A37-05BE-70FA-4C9D-6EF8EA9BF03A}"/>
              </a:ext>
            </a:extLst>
          </p:cNvPr>
          <p:cNvSpPr txBox="1"/>
          <p:nvPr/>
        </p:nvSpPr>
        <p:spPr>
          <a:xfrm>
            <a:off x="9643924" y="5406118"/>
            <a:ext cx="1225881" cy="369332"/>
          </a:xfrm>
          <a:prstGeom prst="rect">
            <a:avLst/>
          </a:prstGeom>
          <a:noFill/>
        </p:spPr>
        <p:txBody>
          <a:bodyPr wrap="square">
            <a:spAutoFit/>
          </a:bodyPr>
          <a:lstStyle/>
          <a:p>
            <a:pPr algn="l"/>
            <a:r>
              <a:rPr lang="en-IN" b="1" i="0" dirty="0">
                <a:solidFill>
                  <a:srgbClr val="000000"/>
                </a:solidFill>
                <a:effectLst/>
                <a:latin typeface="Helvetica" panose="020B0604020202020204" pitchFamily="34" charset="0"/>
              </a:rPr>
              <a:t>Gradient</a:t>
            </a:r>
          </a:p>
        </p:txBody>
      </p:sp>
      <p:sp>
        <p:nvSpPr>
          <p:cNvPr id="28" name="TextBox 27">
            <a:extLst>
              <a:ext uri="{FF2B5EF4-FFF2-40B4-BE49-F238E27FC236}">
                <a16:creationId xmlns:a16="http://schemas.microsoft.com/office/drawing/2014/main" id="{F34371AD-3400-CCFF-C172-2510213B8A6B}"/>
              </a:ext>
            </a:extLst>
          </p:cNvPr>
          <p:cNvSpPr txBox="1"/>
          <p:nvPr/>
        </p:nvSpPr>
        <p:spPr>
          <a:xfrm>
            <a:off x="1407226" y="2770093"/>
            <a:ext cx="1028699" cy="369332"/>
          </a:xfrm>
          <a:prstGeom prst="rect">
            <a:avLst/>
          </a:prstGeom>
          <a:noFill/>
        </p:spPr>
        <p:txBody>
          <a:bodyPr wrap="square">
            <a:spAutoFit/>
          </a:bodyPr>
          <a:lstStyle/>
          <a:p>
            <a:pPr algn="l"/>
            <a:r>
              <a:rPr lang="en-IN" b="1" i="0" dirty="0">
                <a:solidFill>
                  <a:srgbClr val="000000"/>
                </a:solidFill>
                <a:effectLst/>
                <a:latin typeface="Helvetica" panose="020B0604020202020204" pitchFamily="34" charset="0"/>
              </a:rPr>
              <a:t>Image</a:t>
            </a:r>
          </a:p>
        </p:txBody>
      </p:sp>
      <p:sp>
        <p:nvSpPr>
          <p:cNvPr id="29" name="TextBox 28">
            <a:extLst>
              <a:ext uri="{FF2B5EF4-FFF2-40B4-BE49-F238E27FC236}">
                <a16:creationId xmlns:a16="http://schemas.microsoft.com/office/drawing/2014/main" id="{B0B68B43-B02F-0B56-952C-A9C97D9BAE2F}"/>
              </a:ext>
            </a:extLst>
          </p:cNvPr>
          <p:cNvSpPr txBox="1"/>
          <p:nvPr/>
        </p:nvSpPr>
        <p:spPr>
          <a:xfrm>
            <a:off x="5355770" y="6540036"/>
            <a:ext cx="693228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Source : https://docs.opencv.org/4.x/d9/d61/tutorial_py_morphological_ops.html</a:t>
            </a:r>
          </a:p>
        </p:txBody>
      </p:sp>
    </p:spTree>
    <p:extLst>
      <p:ext uri="{BB962C8B-B14F-4D97-AF65-F5344CB8AC3E}">
        <p14:creationId xmlns:p14="http://schemas.microsoft.com/office/powerpoint/2010/main" val="10934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FC0B1080-1FA9-080F-B746-FEF079FA05E7}"/>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43060" r="15163" b="11694"/>
          <a:stretch/>
        </p:blipFill>
        <p:spPr>
          <a:xfrm>
            <a:off x="1511560" y="1451360"/>
            <a:ext cx="8220269" cy="4828142"/>
          </a:xfrm>
          <a:prstGeom prst="rect">
            <a:avLst/>
          </a:prstGeom>
        </p:spPr>
      </p:pic>
      <p:sp>
        <p:nvSpPr>
          <p:cNvPr id="2" name="TextBox 1">
            <a:extLst>
              <a:ext uri="{FF2B5EF4-FFF2-40B4-BE49-F238E27FC236}">
                <a16:creationId xmlns:a16="http://schemas.microsoft.com/office/drawing/2014/main" id="{BAB4EF87-387F-367B-7527-BA00210ACB34}"/>
              </a:ext>
            </a:extLst>
          </p:cNvPr>
          <p:cNvSpPr txBox="1"/>
          <p:nvPr/>
        </p:nvSpPr>
        <p:spPr>
          <a:xfrm>
            <a:off x="1511560" y="578498"/>
            <a:ext cx="7949682" cy="646331"/>
          </a:xfrm>
          <a:prstGeom prst="rect">
            <a:avLst/>
          </a:prstGeom>
          <a:noFill/>
        </p:spPr>
        <p:txBody>
          <a:bodyPr wrap="square" rtlCol="0">
            <a:spAutoFit/>
          </a:bodyPr>
          <a:lstStyle/>
          <a:p>
            <a:pPr algn="ctr"/>
            <a:r>
              <a:rPr lang="en-IN" sz="3600" u="sng" dirty="0">
                <a:latin typeface="Times New Roman" panose="02020603050405020304" pitchFamily="18" charset="0"/>
                <a:cs typeface="Times New Roman" panose="02020603050405020304" pitchFamily="18" charset="0"/>
              </a:rPr>
              <a:t>PROPOSED METHODOLOGY </a:t>
            </a:r>
            <a:r>
              <a:rPr lang="en-IN" sz="36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963BFABB-97B7-3607-5DD5-72761F958023}"/>
              </a:ext>
            </a:extLst>
          </p:cNvPr>
          <p:cNvSpPr txBox="1"/>
          <p:nvPr/>
        </p:nvSpPr>
        <p:spPr>
          <a:xfrm>
            <a:off x="4049488" y="6488668"/>
            <a:ext cx="8061648" cy="36933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Source : Using morphological operations &amp;#x2014; Erosion based algorithm for edge detection</a:t>
            </a:r>
            <a:r>
              <a:rPr lang="en-US" dirty="0"/>
              <a:t>.</a:t>
            </a:r>
          </a:p>
        </p:txBody>
      </p:sp>
    </p:spTree>
    <p:extLst>
      <p:ext uri="{BB962C8B-B14F-4D97-AF65-F5344CB8AC3E}">
        <p14:creationId xmlns:p14="http://schemas.microsoft.com/office/powerpoint/2010/main" val="365424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2B27-94A7-8432-C6F3-E20E7E84029F}"/>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Various Steps:</a:t>
            </a:r>
          </a:p>
        </p:txBody>
      </p:sp>
      <p:sp>
        <p:nvSpPr>
          <p:cNvPr id="3" name="Content Placeholder 2">
            <a:extLst>
              <a:ext uri="{FF2B5EF4-FFF2-40B4-BE49-F238E27FC236}">
                <a16:creationId xmlns:a16="http://schemas.microsoft.com/office/drawing/2014/main" id="{E1DAAF47-74EC-97FC-DAF4-831FA5B9685A}"/>
              </a:ext>
            </a:extLst>
          </p:cNvPr>
          <p:cNvSpPr>
            <a:spLocks noGrp="1"/>
          </p:cNvSpPr>
          <p:nvPr>
            <p:ph idx="1"/>
          </p:nvPr>
        </p:nvSpPr>
        <p:spPr>
          <a:xfrm>
            <a:off x="838200" y="1558212"/>
            <a:ext cx="10515600" cy="4618751"/>
          </a:xfrm>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Load the input image as a binary image using cv2.imread('</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input_image.tif</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cv2.IMREAD_GRAYSCALE).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Perform automatic thresholding using Otsu's method by calling cv2.threshold() with the input image and the cv2.THRESH_BINARY | cv2.THRESH_OTSU flags. This step converts the input image into a binary image, where the objects of interest are white and the background is black.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Define a 3x3 square structuring element using cv2.getStructuringElement(cv2.MORPH_RECT, (3, 3)). The structuring element defines the shape and size of the morphological operation, such as dilation or erosion.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Perform dilation and erosion operations on the binary image using the structuring element by calling cv2.dilate() and cv2.erode(). These operations expand or shrink the object boundaries, respectively. The iterations parameter specifies how many times to repeat the operation.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4287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1777</TotalTime>
  <Words>1803</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vt:lpstr>
      <vt:lpstr>Helvetica Neue Medium</vt:lpstr>
      <vt:lpstr>Times New Roman</vt:lpstr>
      <vt:lpstr>Office Theme</vt:lpstr>
      <vt:lpstr>IMPLEMENT MORPHOLOGICAL EDGE DETECTION PROCEDURES</vt:lpstr>
      <vt:lpstr>Introduction :</vt:lpstr>
      <vt:lpstr>Edge detection techniques divided into three categories:</vt:lpstr>
      <vt:lpstr>Morphological edge detection :</vt:lpstr>
      <vt:lpstr>PowerPoint Presentation</vt:lpstr>
      <vt:lpstr>PowerPoint Presentation</vt:lpstr>
      <vt:lpstr>Morphological Operations :</vt:lpstr>
      <vt:lpstr>PowerPoint Presentation</vt:lpstr>
      <vt:lpstr>Various Steps:</vt:lpstr>
      <vt:lpstr>PowerPoint Presentation</vt:lpstr>
      <vt:lpstr>Code:</vt:lpstr>
      <vt:lpstr>Results :</vt:lpstr>
      <vt:lpstr>PowerPoint Presentation</vt:lpstr>
      <vt:lpstr>CONCLUSION:</vt:lpstr>
      <vt:lpstr>REFERENCES :</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Yadav</dc:creator>
  <cp:lastModifiedBy>Ankit Yadav</cp:lastModifiedBy>
  <cp:revision>2</cp:revision>
  <dcterms:created xsi:type="dcterms:W3CDTF">2023-04-15T16:58:30Z</dcterms:created>
  <dcterms:modified xsi:type="dcterms:W3CDTF">2023-04-20T16:14:28Z</dcterms:modified>
</cp:coreProperties>
</file>