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23" r:id="rId3"/>
    <p:sldId id="2833" r:id="rId4"/>
    <p:sldId id="2834" r:id="rId5"/>
    <p:sldId id="2835" r:id="rId6"/>
    <p:sldId id="2838" r:id="rId7"/>
    <p:sldId id="2836" r:id="rId8"/>
    <p:sldId id="2839" r:id="rId9"/>
    <p:sldId id="2837" r:id="rId10"/>
    <p:sldId id="282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6699FF"/>
    <a:srgbClr val="99FF66"/>
    <a:srgbClr val="CC0066"/>
    <a:srgbClr val="FFFF66"/>
    <a:srgbClr val="66FF66"/>
    <a:srgbClr val="FF99CC"/>
    <a:srgbClr val="9966FF"/>
    <a:srgbClr val="66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E87F97-8D40-4118-8107-CDBC459E9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13C594-BF0C-49FF-9B2A-9C95DD7D6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4B5D-5DC5-418A-A8AD-8DD3BB7F970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AE11E3-ADFD-4CBA-A87C-E72C178D6A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F7D1C9-5FA8-4675-9736-ACC36E2FC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E1C9-F146-4DB7-86D3-1198249DE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28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FE30-D1CB-4640-A759-810F00360910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435C-6EC0-481B-A838-74E1A0E37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537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035A0-51B9-4218-A549-EFC6E6D09A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1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2CB84-9F62-4889-BD24-CBDEF6885A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2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E9D200-95BE-49AA-A47B-C6E317978EFF}"/>
              </a:ext>
            </a:extLst>
          </p:cNvPr>
          <p:cNvSpPr/>
          <p:nvPr userDrawn="1"/>
        </p:nvSpPr>
        <p:spPr>
          <a:xfrm>
            <a:off x="3835400" y="0"/>
            <a:ext cx="4521200" cy="182880"/>
          </a:xfrm>
          <a:prstGeom prst="rect">
            <a:avLst/>
          </a:prstGeom>
          <a:solidFill>
            <a:srgbClr val="2B7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3A8F60-F956-442C-9A2A-85D878E7C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B66B90-DFE2-4FF8-B81C-23A67C7930C8}"/>
              </a:ext>
            </a:extLst>
          </p:cNvPr>
          <p:cNvSpPr/>
          <p:nvPr userDrawn="1"/>
        </p:nvSpPr>
        <p:spPr>
          <a:xfrm>
            <a:off x="0" y="1"/>
            <a:ext cx="12192000" cy="5079999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5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3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A6163-1421-47D3-967E-C2C3E3F49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14FE800-06A4-4641-B197-FB3AE2FBE5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5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332E19E3-D0C8-442A-A0D3-93318E2E7132}"/>
              </a:ext>
            </a:extLst>
          </p:cNvPr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6DB3C-8AC1-4A6E-8BCD-B47798112BCB}"/>
              </a:ext>
            </a:extLst>
          </p:cNvPr>
          <p:cNvSpPr/>
          <p:nvPr/>
        </p:nvSpPr>
        <p:spPr>
          <a:xfrm>
            <a:off x="3224332" y="1223410"/>
            <a:ext cx="5743334" cy="6782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6D65DD-9871-4F3B-AC92-DDC4E495A5B0}"/>
              </a:ext>
            </a:extLst>
          </p:cNvPr>
          <p:cNvSpPr/>
          <p:nvPr/>
        </p:nvSpPr>
        <p:spPr>
          <a:xfrm>
            <a:off x="3410334" y="1387787"/>
            <a:ext cx="537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中兴捧月 原始图像去噪挑战赛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F22AB9-35AE-4EDE-B9EA-57BA3CC27367}"/>
              </a:ext>
            </a:extLst>
          </p:cNvPr>
          <p:cNvSpPr/>
          <p:nvPr/>
        </p:nvSpPr>
        <p:spPr>
          <a:xfrm>
            <a:off x="679048" y="2066075"/>
            <a:ext cx="10833903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4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基于图像块的图像</a:t>
            </a:r>
            <a:r>
              <a:rPr kumimoji="0" lang="zh-CN" altLang="en-US" sz="4400" b="1" i="0" u="none" strike="noStrike" kern="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噪声参数估计</a:t>
            </a:r>
            <a:endParaRPr kumimoji="0" lang="zh-CN" altLang="en-US" sz="2800" b="1" i="0" u="none" strike="noStrike" kern="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4B7BAB-B0EC-421D-81AB-DC14DBB09599}"/>
              </a:ext>
            </a:extLst>
          </p:cNvPr>
          <p:cNvSpPr/>
          <p:nvPr/>
        </p:nvSpPr>
        <p:spPr>
          <a:xfrm>
            <a:off x="5258269" y="6204267"/>
            <a:ext cx="1675460" cy="397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 </a:t>
            </a:r>
            <a:r>
              <a:rPr lang="en-US" altLang="zh-CN" sz="15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 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srgbClr val="233A8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2D4E0-A5EB-4581-AE07-6DCA1174DB17}"/>
              </a:ext>
            </a:extLst>
          </p:cNvPr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28F222-CEA2-496E-BDFC-05EAFB156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/>
        </p:blipFill>
        <p:spPr>
          <a:xfrm>
            <a:off x="5689646" y="4634082"/>
            <a:ext cx="812708" cy="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5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332E19E3-D0C8-442A-A0D3-93318E2E7132}"/>
              </a:ext>
            </a:extLst>
          </p:cNvPr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F22AB9-35AE-4EDE-B9EA-57BA3CC27367}"/>
              </a:ext>
            </a:extLst>
          </p:cNvPr>
          <p:cNvSpPr/>
          <p:nvPr/>
        </p:nvSpPr>
        <p:spPr>
          <a:xfrm>
            <a:off x="2757604" y="2066075"/>
            <a:ext cx="7652152" cy="172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  <a:defRPr/>
            </a:pPr>
            <a:r>
              <a:rPr lang="zh-CN" altLang="en-US" sz="80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kumimoji="0" lang="zh-CN" altLang="en-US" sz="5400" b="1" i="0" u="none" strike="noStrike" kern="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2D4E0-A5EB-4581-AE07-6DCA1174DB17}"/>
              </a:ext>
            </a:extLst>
          </p:cNvPr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28F222-CEA2-496E-BDFC-05EAFB156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/>
        </p:blipFill>
        <p:spPr>
          <a:xfrm>
            <a:off x="5689646" y="4634082"/>
            <a:ext cx="812708" cy="7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9E4A318-A976-40D1-94A0-DDFFADA8AB5A}"/>
              </a:ext>
            </a:extLst>
          </p:cNvPr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AA5A08-E8B9-4795-BDFF-CB1F5D10836B}"/>
              </a:ext>
            </a:extLst>
          </p:cNvPr>
          <p:cNvSpPr/>
          <p:nvPr/>
        </p:nvSpPr>
        <p:spPr>
          <a:xfrm>
            <a:off x="0" y="1"/>
            <a:ext cx="4793942" cy="6857999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24E0EC-E78C-42DE-B600-668C79CEAB7D}"/>
              </a:ext>
            </a:extLst>
          </p:cNvPr>
          <p:cNvGrpSpPr/>
          <p:nvPr/>
        </p:nvGrpSpPr>
        <p:grpSpPr>
          <a:xfrm>
            <a:off x="488304" y="1569098"/>
            <a:ext cx="3455808" cy="3408168"/>
            <a:chOff x="-9050" y="2167639"/>
            <a:chExt cx="3455808" cy="3408168"/>
          </a:xfrm>
          <a:solidFill>
            <a:schemeClr val="bg1"/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E312CA2-3A4C-48DE-ACBB-2AE7118D7E82}"/>
                </a:ext>
              </a:extLst>
            </p:cNvPr>
            <p:cNvGrpSpPr/>
            <p:nvPr/>
          </p:nvGrpSpPr>
          <p:grpSpPr>
            <a:xfrm>
              <a:off x="734486" y="2167639"/>
              <a:ext cx="2487741" cy="2288124"/>
              <a:chOff x="8374817" y="3976831"/>
              <a:chExt cx="719115" cy="661413"/>
            </a:xfrm>
            <a:grpFill/>
          </p:grpSpPr>
          <p:sp>
            <p:nvSpPr>
              <p:cNvPr id="6" name="Freeform 44">
                <a:extLst>
                  <a:ext uri="{FF2B5EF4-FFF2-40B4-BE49-F238E27FC236}">
                    <a16:creationId xmlns:a16="http://schemas.microsoft.com/office/drawing/2014/main" id="{76E74EFB-DC26-410A-A6CD-7004B05CE3AF}"/>
                  </a:ext>
                </a:extLst>
              </p:cNvPr>
              <p:cNvSpPr/>
              <p:nvPr/>
            </p:nvSpPr>
            <p:spPr bwMode="auto">
              <a:xfrm>
                <a:off x="9018919" y="4072040"/>
                <a:ext cx="75013" cy="68522"/>
              </a:xfrm>
              <a:custGeom>
                <a:avLst/>
                <a:gdLst>
                  <a:gd name="T0" fmla="*/ 28 w 44"/>
                  <a:gd name="T1" fmla="*/ 11 h 40"/>
                  <a:gd name="T2" fmla="*/ 0 w 44"/>
                  <a:gd name="T3" fmla="*/ 18 h 40"/>
                  <a:gd name="T4" fmla="*/ 31 w 44"/>
                  <a:gd name="T5" fmla="*/ 40 h 40"/>
                  <a:gd name="T6" fmla="*/ 28 w 44"/>
                  <a:gd name="T7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0">
                    <a:moveTo>
                      <a:pt x="28" y="11"/>
                    </a:moveTo>
                    <a:cubicBezTo>
                      <a:pt x="13" y="0"/>
                      <a:pt x="0" y="18"/>
                      <a:pt x="0" y="1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44" y="22"/>
                      <a:pt x="2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" name="Freeform 45">
                <a:extLst>
                  <a:ext uri="{FF2B5EF4-FFF2-40B4-BE49-F238E27FC236}">
                    <a16:creationId xmlns:a16="http://schemas.microsoft.com/office/drawing/2014/main" id="{7D66BEC2-1B61-4BF1-A10B-B92F21953C2A}"/>
                  </a:ext>
                </a:extLst>
              </p:cNvPr>
              <p:cNvSpPr/>
              <p:nvPr/>
            </p:nvSpPr>
            <p:spPr bwMode="auto">
              <a:xfrm>
                <a:off x="8831387" y="4116759"/>
                <a:ext cx="230088" cy="284184"/>
              </a:xfrm>
              <a:custGeom>
                <a:avLst/>
                <a:gdLst>
                  <a:gd name="T0" fmla="*/ 187 w 319"/>
                  <a:gd name="T1" fmla="*/ 85 h 394"/>
                  <a:gd name="T2" fmla="*/ 156 w 319"/>
                  <a:gd name="T3" fmla="*/ 125 h 394"/>
                  <a:gd name="T4" fmla="*/ 104 w 319"/>
                  <a:gd name="T5" fmla="*/ 198 h 394"/>
                  <a:gd name="T6" fmla="*/ 0 w 319"/>
                  <a:gd name="T7" fmla="*/ 342 h 394"/>
                  <a:gd name="T8" fmla="*/ 74 w 319"/>
                  <a:gd name="T9" fmla="*/ 394 h 394"/>
                  <a:gd name="T10" fmla="*/ 104 w 319"/>
                  <a:gd name="T11" fmla="*/ 352 h 394"/>
                  <a:gd name="T12" fmla="*/ 130 w 319"/>
                  <a:gd name="T13" fmla="*/ 314 h 394"/>
                  <a:gd name="T14" fmla="*/ 156 w 319"/>
                  <a:gd name="T15" fmla="*/ 276 h 394"/>
                  <a:gd name="T16" fmla="*/ 319 w 319"/>
                  <a:gd name="T17" fmla="*/ 52 h 394"/>
                  <a:gd name="T18" fmla="*/ 248 w 319"/>
                  <a:gd name="T19" fmla="*/ 0 h 394"/>
                  <a:gd name="T20" fmla="*/ 187 w 319"/>
                  <a:gd name="T21" fmla="*/ 8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394">
                    <a:moveTo>
                      <a:pt x="187" y="85"/>
                    </a:moveTo>
                    <a:lnTo>
                      <a:pt x="156" y="125"/>
                    </a:lnTo>
                    <a:lnTo>
                      <a:pt x="104" y="198"/>
                    </a:lnTo>
                    <a:lnTo>
                      <a:pt x="0" y="342"/>
                    </a:lnTo>
                    <a:lnTo>
                      <a:pt x="74" y="394"/>
                    </a:lnTo>
                    <a:lnTo>
                      <a:pt x="104" y="352"/>
                    </a:lnTo>
                    <a:lnTo>
                      <a:pt x="130" y="314"/>
                    </a:lnTo>
                    <a:lnTo>
                      <a:pt x="156" y="276"/>
                    </a:lnTo>
                    <a:lnTo>
                      <a:pt x="319" y="52"/>
                    </a:lnTo>
                    <a:lnTo>
                      <a:pt x="248" y="0"/>
                    </a:lnTo>
                    <a:lnTo>
                      <a:pt x="1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Freeform 46">
                <a:extLst>
                  <a:ext uri="{FF2B5EF4-FFF2-40B4-BE49-F238E27FC236}">
                    <a16:creationId xmlns:a16="http://schemas.microsoft.com/office/drawing/2014/main" id="{48D9F72A-B6D1-4D90-92F4-B55FF91C1637}"/>
                  </a:ext>
                </a:extLst>
              </p:cNvPr>
              <p:cNvSpPr/>
              <p:nvPr/>
            </p:nvSpPr>
            <p:spPr bwMode="auto">
              <a:xfrm>
                <a:off x="8374817" y="3976831"/>
                <a:ext cx="569090" cy="661413"/>
              </a:xfrm>
              <a:custGeom>
                <a:avLst/>
                <a:gdLst>
                  <a:gd name="T0" fmla="*/ 312 w 334"/>
                  <a:gd name="T1" fmla="*/ 348 h 388"/>
                  <a:gd name="T2" fmla="*/ 293 w 334"/>
                  <a:gd name="T3" fmla="*/ 366 h 388"/>
                  <a:gd name="T4" fmla="*/ 40 w 334"/>
                  <a:gd name="T5" fmla="*/ 366 h 388"/>
                  <a:gd name="T6" fmla="*/ 22 w 334"/>
                  <a:gd name="T7" fmla="*/ 348 h 388"/>
                  <a:gd name="T8" fmla="*/ 22 w 334"/>
                  <a:gd name="T9" fmla="*/ 41 h 388"/>
                  <a:gd name="T10" fmla="*/ 40 w 334"/>
                  <a:gd name="T11" fmla="*/ 23 h 388"/>
                  <a:gd name="T12" fmla="*/ 293 w 334"/>
                  <a:gd name="T13" fmla="*/ 23 h 388"/>
                  <a:gd name="T14" fmla="*/ 312 w 334"/>
                  <a:gd name="T15" fmla="*/ 41 h 388"/>
                  <a:gd name="T16" fmla="*/ 312 w 334"/>
                  <a:gd name="T17" fmla="*/ 140 h 388"/>
                  <a:gd name="T18" fmla="*/ 334 w 334"/>
                  <a:gd name="T19" fmla="*/ 109 h 388"/>
                  <a:gd name="T20" fmla="*/ 334 w 334"/>
                  <a:gd name="T21" fmla="*/ 21 h 388"/>
                  <a:gd name="T22" fmla="*/ 313 w 334"/>
                  <a:gd name="T23" fmla="*/ 0 h 388"/>
                  <a:gd name="T24" fmla="*/ 21 w 334"/>
                  <a:gd name="T25" fmla="*/ 0 h 388"/>
                  <a:gd name="T26" fmla="*/ 0 w 334"/>
                  <a:gd name="T27" fmla="*/ 21 h 388"/>
                  <a:gd name="T28" fmla="*/ 0 w 334"/>
                  <a:gd name="T29" fmla="*/ 368 h 388"/>
                  <a:gd name="T30" fmla="*/ 21 w 334"/>
                  <a:gd name="T31" fmla="*/ 388 h 388"/>
                  <a:gd name="T32" fmla="*/ 313 w 334"/>
                  <a:gd name="T33" fmla="*/ 388 h 388"/>
                  <a:gd name="T34" fmla="*/ 334 w 334"/>
                  <a:gd name="T35" fmla="*/ 368 h 388"/>
                  <a:gd name="T36" fmla="*/ 334 w 334"/>
                  <a:gd name="T37" fmla="*/ 223 h 388"/>
                  <a:gd name="T38" fmla="*/ 312 w 334"/>
                  <a:gd name="T39" fmla="*/ 254 h 388"/>
                  <a:gd name="T40" fmla="*/ 312 w 334"/>
                  <a:gd name="T41" fmla="*/ 34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4" h="388">
                    <a:moveTo>
                      <a:pt x="312" y="348"/>
                    </a:moveTo>
                    <a:cubicBezTo>
                      <a:pt x="312" y="358"/>
                      <a:pt x="303" y="366"/>
                      <a:pt x="293" y="366"/>
                    </a:cubicBezTo>
                    <a:cubicBezTo>
                      <a:pt x="40" y="366"/>
                      <a:pt x="40" y="366"/>
                      <a:pt x="40" y="366"/>
                    </a:cubicBezTo>
                    <a:cubicBezTo>
                      <a:pt x="30" y="366"/>
                      <a:pt x="22" y="358"/>
                      <a:pt x="22" y="34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1"/>
                      <a:pt x="30" y="23"/>
                      <a:pt x="40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3" y="23"/>
                      <a:pt x="312" y="31"/>
                      <a:pt x="312" y="41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4" y="21"/>
                      <a:pt x="334" y="21"/>
                      <a:pt x="334" y="21"/>
                    </a:cubicBezTo>
                    <a:cubicBezTo>
                      <a:pt x="334" y="10"/>
                      <a:pt x="325" y="0"/>
                      <a:pt x="3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0" y="379"/>
                      <a:pt x="9" y="388"/>
                      <a:pt x="21" y="388"/>
                    </a:cubicBezTo>
                    <a:cubicBezTo>
                      <a:pt x="313" y="388"/>
                      <a:pt x="313" y="388"/>
                      <a:pt x="313" y="388"/>
                    </a:cubicBezTo>
                    <a:cubicBezTo>
                      <a:pt x="325" y="388"/>
                      <a:pt x="334" y="379"/>
                      <a:pt x="334" y="368"/>
                    </a:cubicBezTo>
                    <a:cubicBezTo>
                      <a:pt x="334" y="223"/>
                      <a:pt x="334" y="223"/>
                      <a:pt x="334" y="223"/>
                    </a:cubicBezTo>
                    <a:cubicBezTo>
                      <a:pt x="312" y="254"/>
                      <a:pt x="312" y="254"/>
                      <a:pt x="312" y="254"/>
                    </a:cubicBezTo>
                    <a:lnTo>
                      <a:pt x="312" y="3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" name="Freeform 47">
                <a:extLst>
                  <a:ext uri="{FF2B5EF4-FFF2-40B4-BE49-F238E27FC236}">
                    <a16:creationId xmlns:a16="http://schemas.microsoft.com/office/drawing/2014/main" id="{31226620-D2F8-49E2-B18A-C05CEA998FF8}"/>
                  </a:ext>
                </a:extLst>
              </p:cNvPr>
              <p:cNvSpPr/>
              <p:nvPr/>
            </p:nvSpPr>
            <p:spPr bwMode="auto">
              <a:xfrm>
                <a:off x="8806142" y="4377142"/>
                <a:ext cx="67800" cy="77177"/>
              </a:xfrm>
              <a:custGeom>
                <a:avLst/>
                <a:gdLst>
                  <a:gd name="T0" fmla="*/ 21 w 94"/>
                  <a:gd name="T1" fmla="*/ 0 h 107"/>
                  <a:gd name="T2" fmla="*/ 0 w 94"/>
                  <a:gd name="T3" fmla="*/ 107 h 107"/>
                  <a:gd name="T4" fmla="*/ 94 w 94"/>
                  <a:gd name="T5" fmla="*/ 52 h 107"/>
                  <a:gd name="T6" fmla="*/ 21 w 94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07">
                    <a:moveTo>
                      <a:pt x="21" y="0"/>
                    </a:moveTo>
                    <a:lnTo>
                      <a:pt x="0" y="107"/>
                    </a:lnTo>
                    <a:lnTo>
                      <a:pt x="94" y="5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" name="Rectangle 48">
                <a:extLst>
                  <a:ext uri="{FF2B5EF4-FFF2-40B4-BE49-F238E27FC236}">
                    <a16:creationId xmlns:a16="http://schemas.microsoft.com/office/drawing/2014/main" id="{BDF55583-1427-49B2-877A-3A21186E9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928" y="4504808"/>
                <a:ext cx="296224" cy="34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" name="Rectangle 49">
                <a:extLst>
                  <a:ext uri="{FF2B5EF4-FFF2-40B4-BE49-F238E27FC236}">
                    <a16:creationId xmlns:a16="http://schemas.microsoft.com/office/drawing/2014/main" id="{CC96318E-F904-4AFF-AB2C-AFAC5C181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928" y="4428352"/>
                <a:ext cx="296224" cy="33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" name="Rectangle 50">
                <a:extLst>
                  <a:ext uri="{FF2B5EF4-FFF2-40B4-BE49-F238E27FC236}">
                    <a16:creationId xmlns:a16="http://schemas.microsoft.com/office/drawing/2014/main" id="{8507168E-CA23-44C9-8A62-BDBCBABA6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928" y="4354782"/>
                <a:ext cx="29622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" name="Rectangle 51">
                <a:extLst>
                  <a:ext uri="{FF2B5EF4-FFF2-40B4-BE49-F238E27FC236}">
                    <a16:creationId xmlns:a16="http://schemas.microsoft.com/office/drawing/2014/main" id="{2F3A48DC-A982-4CD7-8313-99AC6129E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928" y="4278326"/>
                <a:ext cx="29622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57AA8105-1837-4E27-8E9B-47E720EC4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928" y="4201870"/>
                <a:ext cx="296224" cy="33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5" name="Rectangle 53">
                <a:extLst>
                  <a:ext uri="{FF2B5EF4-FFF2-40B4-BE49-F238E27FC236}">
                    <a16:creationId xmlns:a16="http://schemas.microsoft.com/office/drawing/2014/main" id="{D0745DDE-1D44-4806-8BAD-88ECE635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928" y="4124694"/>
                <a:ext cx="296224" cy="34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5" name="TextBox 59">
              <a:extLst>
                <a:ext uri="{FF2B5EF4-FFF2-40B4-BE49-F238E27FC236}">
                  <a16:creationId xmlns:a16="http://schemas.microsoft.com/office/drawing/2014/main" id="{995F24C0-5FB3-47D3-9788-E1200DB6AE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9050" y="4652477"/>
              <a:ext cx="3455808" cy="923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David" panose="020E0502060401010101" pitchFamily="34" charset="-79"/>
                  <a:sym typeface="字魂59号-创粗黑" panose="00000500000000000000" pitchFamily="2" charset="-122"/>
                </a:rPr>
                <a:t>CONTENTS </a:t>
              </a:r>
            </a:p>
          </p:txBody>
        </p:sp>
      </p:grpSp>
      <p:sp>
        <p:nvSpPr>
          <p:cNvPr id="2" name="Oval 4">
            <a:extLst>
              <a:ext uri="{FF2B5EF4-FFF2-40B4-BE49-F238E27FC236}">
                <a16:creationId xmlns:a16="http://schemas.microsoft.com/office/drawing/2014/main" id="{DC66DB56-5C7E-433E-84C0-208D5F9D5BF5}"/>
              </a:ext>
            </a:extLst>
          </p:cNvPr>
          <p:cNvSpPr/>
          <p:nvPr/>
        </p:nvSpPr>
        <p:spPr>
          <a:xfrm>
            <a:off x="7070020" y="1468446"/>
            <a:ext cx="749367" cy="749367"/>
          </a:xfrm>
          <a:prstGeom prst="ellipse">
            <a:avLst/>
          </a:prstGeom>
          <a:blipFill dpi="0" rotWithShape="1">
            <a:blip r:embed="rId3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1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B35D1683-9196-4E55-A540-BEB5A2449C6F}"/>
              </a:ext>
            </a:extLst>
          </p:cNvPr>
          <p:cNvSpPr/>
          <p:nvPr/>
        </p:nvSpPr>
        <p:spPr>
          <a:xfrm>
            <a:off x="7070020" y="2647026"/>
            <a:ext cx="749367" cy="749367"/>
          </a:xfrm>
          <a:prstGeom prst="ellipse">
            <a:avLst/>
          </a:prstGeom>
          <a:blipFill dpi="0" rotWithShape="1">
            <a:blip r:embed="rId3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2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90E6CBC-1767-4150-A3CE-AFB419FD044E}"/>
              </a:ext>
            </a:extLst>
          </p:cNvPr>
          <p:cNvSpPr/>
          <p:nvPr/>
        </p:nvSpPr>
        <p:spPr>
          <a:xfrm>
            <a:off x="7070020" y="3825606"/>
            <a:ext cx="749367" cy="749367"/>
          </a:xfrm>
          <a:prstGeom prst="ellipse">
            <a:avLst/>
          </a:prstGeom>
          <a:blipFill dpi="0" rotWithShape="1">
            <a:blip r:embed="rId3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3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45CFD208-40DA-4C90-8058-FB85E18831FD}"/>
              </a:ext>
            </a:extLst>
          </p:cNvPr>
          <p:cNvSpPr/>
          <p:nvPr/>
        </p:nvSpPr>
        <p:spPr>
          <a:xfrm>
            <a:off x="7070020" y="5004186"/>
            <a:ext cx="749367" cy="749367"/>
          </a:xfrm>
          <a:prstGeom prst="ellipse">
            <a:avLst/>
          </a:prstGeom>
          <a:blipFill dpi="0" rotWithShape="1">
            <a:blip r:embed="rId3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Arial Black" panose="020B0A04020102020204" pitchFamily="34" charset="0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7A5E905D-E588-42D9-80D9-FE5A6D1C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73" y="1550742"/>
            <a:ext cx="3147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任务介绍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1E181E47-F478-455C-B66A-12F33EB94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73" y="2729322"/>
            <a:ext cx="25415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估计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22B20724-F800-4510-AEBC-79FB3624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75" y="3907902"/>
            <a:ext cx="3147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缓解截断效应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8E56F438-F2E9-445B-BBD5-0170F5A75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73" y="5086482"/>
            <a:ext cx="2719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方法小结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3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A28199-F436-4FA2-9B82-9F89F0CE82B9}"/>
              </a:ext>
            </a:extLst>
          </p:cNvPr>
          <p:cNvSpPr txBox="1"/>
          <p:nvPr/>
        </p:nvSpPr>
        <p:spPr>
          <a:xfrm>
            <a:off x="848465" y="2018139"/>
            <a:ext cx="55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零均值加性高斯噪声（各像素非 </a:t>
            </a:r>
            <a:r>
              <a:rPr lang="en-US" altLang="zh-CN" dirty="0" err="1"/>
              <a:t>i.i.d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0D08C8-00AA-4B4F-A9EB-1F6C57FC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88" y="2674254"/>
            <a:ext cx="2004234" cy="678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70794C-02C2-440B-8594-D48560DB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41" y="2720409"/>
            <a:ext cx="5281118" cy="6782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6D644-85BF-4932-8D63-4BB5E542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94" y="3551713"/>
            <a:ext cx="2583404" cy="77730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  <a:endParaRPr lang="zh-CN" altLang="en-US" sz="16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97649B-022F-47F8-B85A-6697DB279C6D}"/>
              </a:ext>
            </a:extLst>
          </p:cNvPr>
          <p:cNvSpPr txBox="1"/>
          <p:nvPr/>
        </p:nvSpPr>
        <p:spPr>
          <a:xfrm>
            <a:off x="848465" y="5050380"/>
            <a:ext cx="3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量化噪声（可忽略）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534196-E40F-4821-85DC-E4E72CEFF4FE}"/>
              </a:ext>
            </a:extLst>
          </p:cNvPr>
          <p:cNvSpPr txBox="1"/>
          <p:nvPr/>
        </p:nvSpPr>
        <p:spPr>
          <a:xfrm>
            <a:off x="848466" y="4320672"/>
            <a:ext cx="600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截断噪声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FC3040-5892-40A4-BC44-1E75582AC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67" y="1807620"/>
            <a:ext cx="2730517" cy="23798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D3BFCB-67CA-44C5-8B72-DEFAAE319EB0}"/>
              </a:ext>
            </a:extLst>
          </p:cNvPr>
          <p:cNvSpPr/>
          <p:nvPr/>
        </p:nvSpPr>
        <p:spPr>
          <a:xfrm>
            <a:off x="334476" y="13459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给出一副含噪图像，包括如下噪声：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F8C81-9AFC-45F9-9EF6-99D8317EBD3B}"/>
              </a:ext>
            </a:extLst>
          </p:cNvPr>
          <p:cNvSpPr/>
          <p:nvPr/>
        </p:nvSpPr>
        <p:spPr>
          <a:xfrm>
            <a:off x="334476" y="578202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目标：从含噪图像中估计出噪声参数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074DD3-85F8-478C-830D-1A6BDAA08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745" y="5778825"/>
            <a:ext cx="685859" cy="46486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EF7824A-7120-46D8-B392-C7B7D6B82D35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3/10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76D644-85BF-4932-8D63-4BB5E542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33" y="3486458"/>
            <a:ext cx="2583404" cy="77730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endParaRPr lang="zh-CN" altLang="en-US" sz="16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E2050B-BBCC-4206-905D-DCCDD6D738F5}"/>
              </a:ext>
            </a:extLst>
          </p:cNvPr>
          <p:cNvGrpSpPr/>
          <p:nvPr/>
        </p:nvGrpSpPr>
        <p:grpSpPr>
          <a:xfrm>
            <a:off x="7947474" y="1573889"/>
            <a:ext cx="1440000" cy="1440000"/>
            <a:chOff x="7420190" y="5759719"/>
            <a:chExt cx="648000" cy="64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285AF-D32C-49A4-AFF4-4D5AA8395EE8}"/>
                </a:ext>
              </a:extLst>
            </p:cNvPr>
            <p:cNvSpPr/>
            <p:nvPr/>
          </p:nvSpPr>
          <p:spPr>
            <a:xfrm>
              <a:off x="7420190" y="5759719"/>
              <a:ext cx="108000" cy="108000"/>
            </a:xfrm>
            <a:prstGeom prst="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E6D4B1-5469-43A7-86C5-D769CEB3BF64}"/>
                </a:ext>
              </a:extLst>
            </p:cNvPr>
            <p:cNvSpPr/>
            <p:nvPr/>
          </p:nvSpPr>
          <p:spPr>
            <a:xfrm>
              <a:off x="7528190" y="5759719"/>
              <a:ext cx="108000" cy="108000"/>
            </a:xfrm>
            <a:prstGeom prst="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8BDCD9-B1E7-4D52-BA50-3B569866089E}"/>
                </a:ext>
              </a:extLst>
            </p:cNvPr>
            <p:cNvSpPr/>
            <p:nvPr/>
          </p:nvSpPr>
          <p:spPr>
            <a:xfrm>
              <a:off x="7636190" y="5759719"/>
              <a:ext cx="108000" cy="108000"/>
            </a:xfrm>
            <a:prstGeom prst="rect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94E5AED-B330-4EAB-A5FC-A6E8AE020AAD}"/>
                </a:ext>
              </a:extLst>
            </p:cNvPr>
            <p:cNvSpPr/>
            <p:nvPr/>
          </p:nvSpPr>
          <p:spPr>
            <a:xfrm>
              <a:off x="7420190" y="5867719"/>
              <a:ext cx="108000" cy="108000"/>
            </a:xfrm>
            <a:prstGeom prst="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9869E2-3DEF-40E6-AD4D-B7927A881B87}"/>
                </a:ext>
              </a:extLst>
            </p:cNvPr>
            <p:cNvSpPr/>
            <p:nvPr/>
          </p:nvSpPr>
          <p:spPr>
            <a:xfrm>
              <a:off x="7528190" y="5867719"/>
              <a:ext cx="108000" cy="108000"/>
            </a:xfrm>
            <a:prstGeom prst="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318919-1BD8-48B6-9B0E-9946CC1D6F47}"/>
                </a:ext>
              </a:extLst>
            </p:cNvPr>
            <p:cNvSpPr/>
            <p:nvPr/>
          </p:nvSpPr>
          <p:spPr>
            <a:xfrm>
              <a:off x="7636190" y="5867719"/>
              <a:ext cx="108000" cy="108000"/>
            </a:xfrm>
            <a:prstGeom prst="rect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3A80F1-9A59-44D8-B7C7-5599B0E7C805}"/>
                </a:ext>
              </a:extLst>
            </p:cNvPr>
            <p:cNvSpPr/>
            <p:nvPr/>
          </p:nvSpPr>
          <p:spPr>
            <a:xfrm>
              <a:off x="7420190" y="5975719"/>
              <a:ext cx="108000" cy="1080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4EA191-A808-4618-ADD8-FFFE7CE46132}"/>
                </a:ext>
              </a:extLst>
            </p:cNvPr>
            <p:cNvSpPr/>
            <p:nvPr/>
          </p:nvSpPr>
          <p:spPr>
            <a:xfrm>
              <a:off x="7528190" y="5975719"/>
              <a:ext cx="108000" cy="1080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75514B-5EE6-4405-AF58-9403F1479484}"/>
                </a:ext>
              </a:extLst>
            </p:cNvPr>
            <p:cNvSpPr/>
            <p:nvPr/>
          </p:nvSpPr>
          <p:spPr>
            <a:xfrm>
              <a:off x="7636190" y="5975719"/>
              <a:ext cx="108000" cy="108000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0E1B51-2E6B-4BAE-B283-30A403985306}"/>
                </a:ext>
              </a:extLst>
            </p:cNvPr>
            <p:cNvSpPr/>
            <p:nvPr/>
          </p:nvSpPr>
          <p:spPr>
            <a:xfrm>
              <a:off x="7744190" y="5759719"/>
              <a:ext cx="108000" cy="108000"/>
            </a:xfrm>
            <a:prstGeom prst="rect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E5D1DA-7CDA-43BA-8589-430D53527D96}"/>
                </a:ext>
              </a:extLst>
            </p:cNvPr>
            <p:cNvSpPr/>
            <p:nvPr/>
          </p:nvSpPr>
          <p:spPr>
            <a:xfrm>
              <a:off x="7852190" y="5759719"/>
              <a:ext cx="108000" cy="108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FC9B0B6-5AD3-4338-88C5-A139794ADE96}"/>
                </a:ext>
              </a:extLst>
            </p:cNvPr>
            <p:cNvSpPr/>
            <p:nvPr/>
          </p:nvSpPr>
          <p:spPr>
            <a:xfrm>
              <a:off x="7960190" y="5759719"/>
              <a:ext cx="108000" cy="108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A9E4A3-AD0C-4F7F-8522-6D56AA184549}"/>
                </a:ext>
              </a:extLst>
            </p:cNvPr>
            <p:cNvSpPr/>
            <p:nvPr/>
          </p:nvSpPr>
          <p:spPr>
            <a:xfrm>
              <a:off x="7744190" y="5867719"/>
              <a:ext cx="108000" cy="108000"/>
            </a:xfrm>
            <a:prstGeom prst="rect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8676853-5F52-41D3-9D3D-B4214F194CF3}"/>
                </a:ext>
              </a:extLst>
            </p:cNvPr>
            <p:cNvSpPr/>
            <p:nvPr/>
          </p:nvSpPr>
          <p:spPr>
            <a:xfrm>
              <a:off x="7852190" y="5867719"/>
              <a:ext cx="108000" cy="108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C74FB69-7B7C-4343-8184-974305921644}"/>
                </a:ext>
              </a:extLst>
            </p:cNvPr>
            <p:cNvSpPr/>
            <p:nvPr/>
          </p:nvSpPr>
          <p:spPr>
            <a:xfrm>
              <a:off x="7960190" y="5867719"/>
              <a:ext cx="108000" cy="108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78FD4E3-5162-4C52-A06D-FF376204D0B3}"/>
                </a:ext>
              </a:extLst>
            </p:cNvPr>
            <p:cNvSpPr/>
            <p:nvPr/>
          </p:nvSpPr>
          <p:spPr>
            <a:xfrm>
              <a:off x="7744190" y="5975719"/>
              <a:ext cx="108000" cy="108000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AE656F9-AA73-40F1-80D7-B12C862CA0B3}"/>
                </a:ext>
              </a:extLst>
            </p:cNvPr>
            <p:cNvSpPr/>
            <p:nvPr/>
          </p:nvSpPr>
          <p:spPr>
            <a:xfrm>
              <a:off x="7852190" y="5975719"/>
              <a:ext cx="108000" cy="1080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C04D39-B581-45D4-B0F4-16AE3209932A}"/>
                </a:ext>
              </a:extLst>
            </p:cNvPr>
            <p:cNvSpPr/>
            <p:nvPr/>
          </p:nvSpPr>
          <p:spPr>
            <a:xfrm>
              <a:off x="7960190" y="5975719"/>
              <a:ext cx="108000" cy="1080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B2F0155-462D-4AD0-98B4-2EFF7D490A07}"/>
                </a:ext>
              </a:extLst>
            </p:cNvPr>
            <p:cNvSpPr/>
            <p:nvPr/>
          </p:nvSpPr>
          <p:spPr>
            <a:xfrm>
              <a:off x="7420190" y="6083719"/>
              <a:ext cx="108000" cy="1080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5D5D78A-01A2-40B3-9A34-2788C2259CF7}"/>
                </a:ext>
              </a:extLst>
            </p:cNvPr>
            <p:cNvSpPr/>
            <p:nvPr/>
          </p:nvSpPr>
          <p:spPr>
            <a:xfrm>
              <a:off x="7528190" y="6083719"/>
              <a:ext cx="108000" cy="1080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44DB740-66A4-4F9A-A568-ED8374CFEC50}"/>
                </a:ext>
              </a:extLst>
            </p:cNvPr>
            <p:cNvSpPr/>
            <p:nvPr/>
          </p:nvSpPr>
          <p:spPr>
            <a:xfrm>
              <a:off x="7636190" y="6083719"/>
              <a:ext cx="108000" cy="108000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F836C26-0D9E-40D4-8E1B-6F953C40DA2E}"/>
                </a:ext>
              </a:extLst>
            </p:cNvPr>
            <p:cNvSpPr/>
            <p:nvPr/>
          </p:nvSpPr>
          <p:spPr>
            <a:xfrm>
              <a:off x="7420190" y="6191719"/>
              <a:ext cx="108000" cy="1080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B9709C-33EB-4033-BE68-FA14123A85B4}"/>
                </a:ext>
              </a:extLst>
            </p:cNvPr>
            <p:cNvSpPr/>
            <p:nvPr/>
          </p:nvSpPr>
          <p:spPr>
            <a:xfrm>
              <a:off x="7528190" y="6191719"/>
              <a:ext cx="108000" cy="1080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44B2359-F999-4322-8EA9-0756F918A818}"/>
                </a:ext>
              </a:extLst>
            </p:cNvPr>
            <p:cNvSpPr/>
            <p:nvPr/>
          </p:nvSpPr>
          <p:spPr>
            <a:xfrm>
              <a:off x="7636190" y="6191719"/>
              <a:ext cx="108000" cy="1080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C497724-18B9-4923-B7C9-C6FC065B4EB9}"/>
                </a:ext>
              </a:extLst>
            </p:cNvPr>
            <p:cNvSpPr/>
            <p:nvPr/>
          </p:nvSpPr>
          <p:spPr>
            <a:xfrm>
              <a:off x="7420190" y="6299719"/>
              <a:ext cx="108000" cy="1080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C2ABDF4-D3E3-49FF-ACF6-5BC19DEE9DCA}"/>
                </a:ext>
              </a:extLst>
            </p:cNvPr>
            <p:cNvSpPr/>
            <p:nvPr/>
          </p:nvSpPr>
          <p:spPr>
            <a:xfrm>
              <a:off x="7528190" y="6299719"/>
              <a:ext cx="108000" cy="1080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3177BF4-0C6E-4C85-A29A-0196D95182C3}"/>
                </a:ext>
              </a:extLst>
            </p:cNvPr>
            <p:cNvSpPr/>
            <p:nvPr/>
          </p:nvSpPr>
          <p:spPr>
            <a:xfrm>
              <a:off x="7636190" y="6299719"/>
              <a:ext cx="108000" cy="1080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7821FAB-88D5-462D-827C-2986460D6E6F}"/>
                </a:ext>
              </a:extLst>
            </p:cNvPr>
            <p:cNvSpPr/>
            <p:nvPr/>
          </p:nvSpPr>
          <p:spPr>
            <a:xfrm>
              <a:off x="7744190" y="6083719"/>
              <a:ext cx="108000" cy="108000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68D8368-ED8A-4B1C-8E86-DEB08BD9896D}"/>
                </a:ext>
              </a:extLst>
            </p:cNvPr>
            <p:cNvSpPr/>
            <p:nvPr/>
          </p:nvSpPr>
          <p:spPr>
            <a:xfrm>
              <a:off x="7852190" y="6083719"/>
              <a:ext cx="108000" cy="1080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573E174-8742-4A69-B465-423BED690F38}"/>
                </a:ext>
              </a:extLst>
            </p:cNvPr>
            <p:cNvSpPr/>
            <p:nvPr/>
          </p:nvSpPr>
          <p:spPr>
            <a:xfrm>
              <a:off x="7960190" y="6083719"/>
              <a:ext cx="108000" cy="1080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E7264DB-D9D3-49C7-86FD-EBFB879DFA1E}"/>
                </a:ext>
              </a:extLst>
            </p:cNvPr>
            <p:cNvSpPr/>
            <p:nvPr/>
          </p:nvSpPr>
          <p:spPr>
            <a:xfrm>
              <a:off x="7744190" y="6191719"/>
              <a:ext cx="108000" cy="1080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B99C6F3-69B8-42BD-BFC8-0A39011CC329}"/>
                </a:ext>
              </a:extLst>
            </p:cNvPr>
            <p:cNvSpPr/>
            <p:nvPr/>
          </p:nvSpPr>
          <p:spPr>
            <a:xfrm>
              <a:off x="7852190" y="6191719"/>
              <a:ext cx="108000" cy="1080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25B60B3-B3DC-4A8F-BF67-178CBA351875}"/>
                </a:ext>
              </a:extLst>
            </p:cNvPr>
            <p:cNvSpPr/>
            <p:nvPr/>
          </p:nvSpPr>
          <p:spPr>
            <a:xfrm>
              <a:off x="7960190" y="6191719"/>
              <a:ext cx="108000" cy="1080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D3F52E-9F19-4252-B869-9045DB65A087}"/>
                </a:ext>
              </a:extLst>
            </p:cNvPr>
            <p:cNvSpPr/>
            <p:nvPr/>
          </p:nvSpPr>
          <p:spPr>
            <a:xfrm>
              <a:off x="7744190" y="6299719"/>
              <a:ext cx="108000" cy="1080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F23FC93-D83D-4257-80DF-60C94963FE98}"/>
                </a:ext>
              </a:extLst>
            </p:cNvPr>
            <p:cNvSpPr/>
            <p:nvPr/>
          </p:nvSpPr>
          <p:spPr>
            <a:xfrm>
              <a:off x="7852190" y="6299719"/>
              <a:ext cx="108000" cy="1080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03DD2EF-2033-4EC1-AF7F-60B052598057}"/>
                </a:ext>
              </a:extLst>
            </p:cNvPr>
            <p:cNvSpPr/>
            <p:nvPr/>
          </p:nvSpPr>
          <p:spPr>
            <a:xfrm>
              <a:off x="7960190" y="6299719"/>
              <a:ext cx="108000" cy="1080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94C31A2-0625-48FF-B7AD-94F3F08E8E37}"/>
              </a:ext>
            </a:extLst>
          </p:cNvPr>
          <p:cNvGrpSpPr/>
          <p:nvPr/>
        </p:nvGrpSpPr>
        <p:grpSpPr>
          <a:xfrm>
            <a:off x="2457614" y="1549741"/>
            <a:ext cx="1440000" cy="1440000"/>
            <a:chOff x="7420190" y="5759719"/>
            <a:chExt cx="648000" cy="6480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C778774-11DC-4544-8EF5-18E3C9AC31F2}"/>
                </a:ext>
              </a:extLst>
            </p:cNvPr>
            <p:cNvSpPr/>
            <p:nvPr/>
          </p:nvSpPr>
          <p:spPr>
            <a:xfrm>
              <a:off x="7420190" y="5759719"/>
              <a:ext cx="108000" cy="1080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97CFA47-8CBC-44D3-9E42-2BA09D3C7116}"/>
                </a:ext>
              </a:extLst>
            </p:cNvPr>
            <p:cNvSpPr/>
            <p:nvPr/>
          </p:nvSpPr>
          <p:spPr>
            <a:xfrm>
              <a:off x="7528190" y="5759719"/>
              <a:ext cx="108000" cy="108000"/>
            </a:xfrm>
            <a:prstGeom prst="rect">
              <a:avLst/>
            </a:prstGeom>
            <a:solidFill>
              <a:srgbClr val="99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E5E10EC-59E7-4667-A2C1-9E0F1A87C80C}"/>
                </a:ext>
              </a:extLst>
            </p:cNvPr>
            <p:cNvSpPr/>
            <p:nvPr/>
          </p:nvSpPr>
          <p:spPr>
            <a:xfrm>
              <a:off x="7636190" y="5759719"/>
              <a:ext cx="108000" cy="108000"/>
            </a:xfrm>
            <a:prstGeom prst="rect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D53F04-A8FF-4BA8-8672-6906BC97BA1C}"/>
                </a:ext>
              </a:extLst>
            </p:cNvPr>
            <p:cNvSpPr/>
            <p:nvPr/>
          </p:nvSpPr>
          <p:spPr>
            <a:xfrm>
              <a:off x="7420190" y="5867719"/>
              <a:ext cx="108000" cy="108000"/>
            </a:xfrm>
            <a:prstGeom prst="rect">
              <a:avLst/>
            </a:prstGeom>
            <a:solidFill>
              <a:srgbClr val="99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6DE9FEB-DF0F-4DF0-AC0F-D2ABBFAD14EC}"/>
                </a:ext>
              </a:extLst>
            </p:cNvPr>
            <p:cNvSpPr/>
            <p:nvPr/>
          </p:nvSpPr>
          <p:spPr>
            <a:xfrm>
              <a:off x="7528190" y="5867719"/>
              <a:ext cx="108000" cy="108000"/>
            </a:xfrm>
            <a:prstGeom prst="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85AD2D7-221C-4C6F-B2A1-4FD7D8F100BA}"/>
                </a:ext>
              </a:extLst>
            </p:cNvPr>
            <p:cNvSpPr/>
            <p:nvPr/>
          </p:nvSpPr>
          <p:spPr>
            <a:xfrm>
              <a:off x="7636190" y="5867719"/>
              <a:ext cx="108000" cy="108000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EA021C7-F336-427B-A2BE-6BFE5C58ECA0}"/>
                </a:ext>
              </a:extLst>
            </p:cNvPr>
            <p:cNvSpPr/>
            <p:nvPr/>
          </p:nvSpPr>
          <p:spPr>
            <a:xfrm>
              <a:off x="7420190" y="5975719"/>
              <a:ext cx="108000" cy="108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CF7653E-2832-43D3-834E-8A0B2906E837}"/>
                </a:ext>
              </a:extLst>
            </p:cNvPr>
            <p:cNvSpPr/>
            <p:nvPr/>
          </p:nvSpPr>
          <p:spPr>
            <a:xfrm>
              <a:off x="7528190" y="5975719"/>
              <a:ext cx="108000" cy="1080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35E53A8-FE68-43AC-A217-FAC5603096CF}"/>
                </a:ext>
              </a:extLst>
            </p:cNvPr>
            <p:cNvSpPr/>
            <p:nvPr/>
          </p:nvSpPr>
          <p:spPr>
            <a:xfrm>
              <a:off x="7636190" y="5975719"/>
              <a:ext cx="108000" cy="108000"/>
            </a:xfrm>
            <a:prstGeom prst="rect">
              <a:avLst/>
            </a:prstGeom>
            <a:solidFill>
              <a:srgbClr val="99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B4EA857-80B4-418E-8219-B345EC591B2C}"/>
                </a:ext>
              </a:extLst>
            </p:cNvPr>
            <p:cNvSpPr/>
            <p:nvPr/>
          </p:nvSpPr>
          <p:spPr>
            <a:xfrm>
              <a:off x="7744190" y="5759719"/>
              <a:ext cx="108000" cy="108000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3D05E7-4D03-4F15-A7E9-F76A28409E8F}"/>
                </a:ext>
              </a:extLst>
            </p:cNvPr>
            <p:cNvSpPr/>
            <p:nvPr/>
          </p:nvSpPr>
          <p:spPr>
            <a:xfrm>
              <a:off x="7852190" y="5759719"/>
              <a:ext cx="108000" cy="1080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C94E870-5534-414D-9FA9-945DB5111E42}"/>
                </a:ext>
              </a:extLst>
            </p:cNvPr>
            <p:cNvSpPr/>
            <p:nvPr/>
          </p:nvSpPr>
          <p:spPr>
            <a:xfrm>
              <a:off x="7960190" y="5759719"/>
              <a:ext cx="108000" cy="108000"/>
            </a:xfrm>
            <a:prstGeom prst="rect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BF44AB4-5DCC-4F3F-A41D-23AEE9CF0F34}"/>
                </a:ext>
              </a:extLst>
            </p:cNvPr>
            <p:cNvSpPr/>
            <p:nvPr/>
          </p:nvSpPr>
          <p:spPr>
            <a:xfrm>
              <a:off x="7744190" y="5867719"/>
              <a:ext cx="108000" cy="108000"/>
            </a:xfrm>
            <a:prstGeom prst="rect">
              <a:avLst/>
            </a:prstGeom>
            <a:solidFill>
              <a:srgbClr val="FF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24AA7B6-65FE-42F4-91D0-0168151D4429}"/>
                </a:ext>
              </a:extLst>
            </p:cNvPr>
            <p:cNvSpPr/>
            <p:nvPr/>
          </p:nvSpPr>
          <p:spPr>
            <a:xfrm>
              <a:off x="7852190" y="5867719"/>
              <a:ext cx="108000" cy="108000"/>
            </a:xfrm>
            <a:prstGeom prst="rect">
              <a:avLst/>
            </a:prstGeom>
            <a:solidFill>
              <a:srgbClr val="66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77481DF-3DF6-43A7-B908-C449BFCDAF78}"/>
                </a:ext>
              </a:extLst>
            </p:cNvPr>
            <p:cNvSpPr/>
            <p:nvPr/>
          </p:nvSpPr>
          <p:spPr>
            <a:xfrm>
              <a:off x="7960190" y="5867719"/>
              <a:ext cx="108000" cy="108000"/>
            </a:xfrm>
            <a:prstGeom prst="rect">
              <a:avLst/>
            </a:prstGeom>
            <a:solidFill>
              <a:srgbClr val="99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096B6BA-89C7-4A30-B009-E96E5136C223}"/>
                </a:ext>
              </a:extLst>
            </p:cNvPr>
            <p:cNvSpPr/>
            <p:nvPr/>
          </p:nvSpPr>
          <p:spPr>
            <a:xfrm>
              <a:off x="7744190" y="5975719"/>
              <a:ext cx="108000" cy="108000"/>
            </a:xfrm>
            <a:prstGeom prst="rect">
              <a:avLst/>
            </a:pr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4E15485-1071-4733-8F35-5F30C8822B3D}"/>
                </a:ext>
              </a:extLst>
            </p:cNvPr>
            <p:cNvSpPr/>
            <p:nvPr/>
          </p:nvSpPr>
          <p:spPr>
            <a:xfrm>
              <a:off x="7852190" y="5975719"/>
              <a:ext cx="108000" cy="1080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257DA9D-A60D-4D00-A44F-53ACE48F55F2}"/>
                </a:ext>
              </a:extLst>
            </p:cNvPr>
            <p:cNvSpPr/>
            <p:nvPr/>
          </p:nvSpPr>
          <p:spPr>
            <a:xfrm>
              <a:off x="7960190" y="5975719"/>
              <a:ext cx="108000" cy="108000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BBD1DFF-DB30-460C-89D3-75026BBEFE4B}"/>
                </a:ext>
              </a:extLst>
            </p:cNvPr>
            <p:cNvSpPr/>
            <p:nvPr/>
          </p:nvSpPr>
          <p:spPr>
            <a:xfrm>
              <a:off x="7420190" y="6083719"/>
              <a:ext cx="108000" cy="108000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74B0EE0-F980-43A6-8FA6-B803C1E17C0E}"/>
                </a:ext>
              </a:extLst>
            </p:cNvPr>
            <p:cNvSpPr/>
            <p:nvPr/>
          </p:nvSpPr>
          <p:spPr>
            <a:xfrm>
              <a:off x="7528190" y="6083719"/>
              <a:ext cx="108000" cy="108000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CA620C9-B0BA-4E2D-8037-D4281DE3E804}"/>
                </a:ext>
              </a:extLst>
            </p:cNvPr>
            <p:cNvSpPr/>
            <p:nvPr/>
          </p:nvSpPr>
          <p:spPr>
            <a:xfrm>
              <a:off x="7636190" y="6083719"/>
              <a:ext cx="108000" cy="108000"/>
            </a:xfrm>
            <a:prstGeom prst="rect">
              <a:avLst/>
            </a:prstGeom>
            <a:solidFill>
              <a:srgbClr val="990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97459FD-26F6-40CF-B852-D128D921E5E3}"/>
                </a:ext>
              </a:extLst>
            </p:cNvPr>
            <p:cNvSpPr/>
            <p:nvPr/>
          </p:nvSpPr>
          <p:spPr>
            <a:xfrm>
              <a:off x="7420190" y="6191719"/>
              <a:ext cx="108000" cy="1080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EE288E2-31F0-4658-82B0-493CAC110F75}"/>
                </a:ext>
              </a:extLst>
            </p:cNvPr>
            <p:cNvSpPr/>
            <p:nvPr/>
          </p:nvSpPr>
          <p:spPr>
            <a:xfrm>
              <a:off x="7528190" y="6191719"/>
              <a:ext cx="108000" cy="108000"/>
            </a:xfrm>
            <a:prstGeom prst="rect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5361DCB-0431-4FB8-81B8-B6EEC73260AD}"/>
                </a:ext>
              </a:extLst>
            </p:cNvPr>
            <p:cNvSpPr/>
            <p:nvPr/>
          </p:nvSpPr>
          <p:spPr>
            <a:xfrm>
              <a:off x="7636190" y="6191719"/>
              <a:ext cx="108000" cy="1080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1C3C609-D207-44ED-B99A-037F12E0ED83}"/>
                </a:ext>
              </a:extLst>
            </p:cNvPr>
            <p:cNvSpPr/>
            <p:nvPr/>
          </p:nvSpPr>
          <p:spPr>
            <a:xfrm>
              <a:off x="7420190" y="6299719"/>
              <a:ext cx="108000" cy="108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3CD4C6E-8346-441D-BB12-A124BF981439}"/>
                </a:ext>
              </a:extLst>
            </p:cNvPr>
            <p:cNvSpPr/>
            <p:nvPr/>
          </p:nvSpPr>
          <p:spPr>
            <a:xfrm>
              <a:off x="7528190" y="6299719"/>
              <a:ext cx="108000" cy="1080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C7AA533-A2DA-4A11-A997-2EED433585EE}"/>
                </a:ext>
              </a:extLst>
            </p:cNvPr>
            <p:cNvSpPr/>
            <p:nvPr/>
          </p:nvSpPr>
          <p:spPr>
            <a:xfrm>
              <a:off x="7636190" y="6299719"/>
              <a:ext cx="108000" cy="108000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383CD41-255E-4ADA-9F99-C1D5167320A2}"/>
                </a:ext>
              </a:extLst>
            </p:cNvPr>
            <p:cNvSpPr/>
            <p:nvPr/>
          </p:nvSpPr>
          <p:spPr>
            <a:xfrm>
              <a:off x="7744190" y="6083719"/>
              <a:ext cx="108000" cy="108000"/>
            </a:xfrm>
            <a:prstGeom prst="rect">
              <a:avLst/>
            </a:pr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6BD12A1-BF21-4F20-9938-C869ACABD036}"/>
                </a:ext>
              </a:extLst>
            </p:cNvPr>
            <p:cNvSpPr/>
            <p:nvPr/>
          </p:nvSpPr>
          <p:spPr>
            <a:xfrm>
              <a:off x="7852190" y="6083719"/>
              <a:ext cx="108000" cy="108000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8177382-FBB8-4617-8EFA-B42E2321B07D}"/>
                </a:ext>
              </a:extLst>
            </p:cNvPr>
            <p:cNvSpPr/>
            <p:nvPr/>
          </p:nvSpPr>
          <p:spPr>
            <a:xfrm>
              <a:off x="7960190" y="6083719"/>
              <a:ext cx="108000" cy="108000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8DA0FD7-7943-4D69-A764-CD4B212B7AFE}"/>
                </a:ext>
              </a:extLst>
            </p:cNvPr>
            <p:cNvSpPr/>
            <p:nvPr/>
          </p:nvSpPr>
          <p:spPr>
            <a:xfrm>
              <a:off x="7744190" y="6191719"/>
              <a:ext cx="108000" cy="108000"/>
            </a:xfrm>
            <a:prstGeom prst="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64E810A-3E23-403C-9CC5-1B29DE61BCD5}"/>
                </a:ext>
              </a:extLst>
            </p:cNvPr>
            <p:cNvSpPr/>
            <p:nvPr/>
          </p:nvSpPr>
          <p:spPr>
            <a:xfrm>
              <a:off x="7852190" y="6191719"/>
              <a:ext cx="108000" cy="1080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B2306F2-90DC-462D-8E15-328EE9314A9E}"/>
                </a:ext>
              </a:extLst>
            </p:cNvPr>
            <p:cNvSpPr/>
            <p:nvPr/>
          </p:nvSpPr>
          <p:spPr>
            <a:xfrm>
              <a:off x="7960190" y="6191719"/>
              <a:ext cx="108000" cy="108000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26EF74-D007-433C-92B8-87117BD7F883}"/>
                </a:ext>
              </a:extLst>
            </p:cNvPr>
            <p:cNvSpPr/>
            <p:nvPr/>
          </p:nvSpPr>
          <p:spPr>
            <a:xfrm>
              <a:off x="7744190" y="6299719"/>
              <a:ext cx="108000" cy="108000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FD0A275-4917-4344-908A-835F9BCD5316}"/>
                </a:ext>
              </a:extLst>
            </p:cNvPr>
            <p:cNvSpPr/>
            <p:nvPr/>
          </p:nvSpPr>
          <p:spPr>
            <a:xfrm>
              <a:off x="7852190" y="6299719"/>
              <a:ext cx="108000" cy="108000"/>
            </a:xfrm>
            <a:prstGeom prst="rect">
              <a:avLst/>
            </a:prstGeom>
            <a:solidFill>
              <a:srgbClr val="993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C20FA91-D024-46DD-82A7-281C6F641E4B}"/>
                </a:ext>
              </a:extLst>
            </p:cNvPr>
            <p:cNvSpPr/>
            <p:nvPr/>
          </p:nvSpPr>
          <p:spPr>
            <a:xfrm>
              <a:off x="7960190" y="6299719"/>
              <a:ext cx="108000" cy="10800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A04C6B73-619E-482E-8445-812211DC5198}"/>
              </a:ext>
            </a:extLst>
          </p:cNvPr>
          <p:cNvSpPr/>
          <p:nvPr/>
        </p:nvSpPr>
        <p:spPr>
          <a:xfrm>
            <a:off x="4839223" y="2014411"/>
            <a:ext cx="2254929" cy="567151"/>
          </a:xfrm>
          <a:prstGeom prst="right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03B8BD-763E-4C0C-9393-EE66B43B177C}"/>
              </a:ext>
            </a:extLst>
          </p:cNvPr>
          <p:cNvSpPr txBox="1"/>
          <p:nvPr/>
        </p:nvSpPr>
        <p:spPr>
          <a:xfrm>
            <a:off x="2353067" y="3100795"/>
            <a:ext cx="200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单样本无法统计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F5DA43-559A-49AE-9D5F-33E20614910E}"/>
              </a:ext>
            </a:extLst>
          </p:cNvPr>
          <p:cNvSpPr txBox="1"/>
          <p:nvPr/>
        </p:nvSpPr>
        <p:spPr>
          <a:xfrm>
            <a:off x="7929902" y="3100795"/>
            <a:ext cx="15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多样本点估计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63BD2-E594-4159-B093-3F436F795064}"/>
              </a:ext>
            </a:extLst>
          </p:cNvPr>
          <p:cNvSpPr txBox="1"/>
          <p:nvPr/>
        </p:nvSpPr>
        <p:spPr>
          <a:xfrm>
            <a:off x="4979569" y="247005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各通道独立进行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95B40C7-C6E1-45DD-8CD5-15E8643577DD}"/>
              </a:ext>
            </a:extLst>
          </p:cNvPr>
          <p:cNvSpPr txBox="1"/>
          <p:nvPr/>
        </p:nvSpPr>
        <p:spPr>
          <a:xfrm>
            <a:off x="5514018" y="1756587"/>
            <a:ext cx="6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近似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8C18446B-AECF-48F7-B865-4183B6F2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65" y="3558526"/>
            <a:ext cx="2362405" cy="594412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4682BB75-AFB7-4BC1-A29A-01B9F0309263}"/>
              </a:ext>
            </a:extLst>
          </p:cNvPr>
          <p:cNvSpPr txBox="1"/>
          <p:nvPr/>
        </p:nvSpPr>
        <p:spPr>
          <a:xfrm>
            <a:off x="5514018" y="4313193"/>
            <a:ext cx="14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修正方差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A7538B8-5608-406F-90D0-596AB6B47B48}"/>
              </a:ext>
            </a:extLst>
          </p:cNvPr>
          <p:cNvSpPr/>
          <p:nvPr/>
        </p:nvSpPr>
        <p:spPr>
          <a:xfrm>
            <a:off x="53481" y="6544955"/>
            <a:ext cx="114557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Liu,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Wenjiang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fast noise variance estimation algorithm."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Asia Pacific Conference on Postgraduate Research in Microelectronics &amp; Electronics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2011.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28FDD62-E958-4E87-954B-F5EFE0D4C879}"/>
              </a:ext>
            </a:extLst>
          </p:cNvPr>
          <p:cNvSpPr txBox="1"/>
          <p:nvPr/>
        </p:nvSpPr>
        <p:spPr>
          <a:xfrm>
            <a:off x="976544" y="887187"/>
            <a:ext cx="3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方差估计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9C7275F-95AD-4163-A480-9B7FF5A19BA3}"/>
              </a:ext>
            </a:extLst>
          </p:cNvPr>
          <p:cNvSpPr txBox="1"/>
          <p:nvPr/>
        </p:nvSpPr>
        <p:spPr>
          <a:xfrm>
            <a:off x="976544" y="4934615"/>
            <a:ext cx="3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参数估计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A120C6F-66E1-44EB-AEE4-E24491A54522}"/>
              </a:ext>
            </a:extLst>
          </p:cNvPr>
          <p:cNvSpPr txBox="1"/>
          <p:nvPr/>
        </p:nvSpPr>
        <p:spPr>
          <a:xfrm>
            <a:off x="1639427" y="5566651"/>
            <a:ext cx="59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利用各块的统计信息                做最小二乘求得        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9AC70FAD-B212-4E87-B318-AE4F9BC8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30" y="4236001"/>
            <a:ext cx="3826088" cy="58674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364FA0D-E377-4998-91FA-C3D8957B1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752" y="5566651"/>
            <a:ext cx="488883" cy="362136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7CAC1B81-C100-4B99-AF9F-9D35D0A04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790" y="5566651"/>
            <a:ext cx="912655" cy="337629"/>
          </a:xfrm>
          <a:prstGeom prst="rect">
            <a:avLst/>
          </a:prstGeom>
        </p:spPr>
      </p:pic>
      <p:sp>
        <p:nvSpPr>
          <p:cNvPr id="94" name="矩形 93">
            <a:extLst>
              <a:ext uri="{FF2B5EF4-FFF2-40B4-BE49-F238E27FC236}">
                <a16:creationId xmlns:a16="http://schemas.microsoft.com/office/drawing/2014/main" id="{DB170605-70D1-4B36-8A69-3F1A57248CD3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4/10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0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6" grpId="0"/>
      <p:bldP spid="99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endParaRPr lang="zh-CN" altLang="en-US" sz="16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28FDD62-E958-4E87-954B-F5EFE0D4C879}"/>
              </a:ext>
            </a:extLst>
          </p:cNvPr>
          <p:cNvSpPr txBox="1"/>
          <p:nvPr/>
        </p:nvSpPr>
        <p:spPr>
          <a:xfrm>
            <a:off x="733609" y="1242294"/>
            <a:ext cx="830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近似成立条件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E9138F-E411-4A46-9C87-4E7984B80CC6}"/>
              </a:ext>
            </a:extLst>
          </p:cNvPr>
          <p:cNvSpPr txBox="1"/>
          <p:nvPr/>
        </p:nvSpPr>
        <p:spPr>
          <a:xfrm>
            <a:off x="1098471" y="2075947"/>
            <a:ext cx="10513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各通道独立，合适的块大小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8×8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方块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利用超像素自适应划分图像块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[2-3]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EADBEC1-46DD-455E-8C51-C27FE5C83DEA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Liu,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Wenjiang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fast noise variance estimation algorithm."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Asia Pacific Conference on Postgraduate Research in Microelectronics &amp; Electronics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2011.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Shi,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Jianbo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Jitendra Malik. "Normalized cuts and image segmentation." IEEE Transactions on pattern analysis and machine intelligence 22.8 (2000): 888-905.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Wu, Cheng-Ho, 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-Hua Chang. 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image noise variance estimation with local statistical assessment." EURASIP Journal on Image and Video Processing 2015.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31AD06-B720-4A50-8C57-754653B1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" t="1253" r="50679" b="1"/>
          <a:stretch/>
        </p:blipFill>
        <p:spPr>
          <a:xfrm>
            <a:off x="5743852" y="1610808"/>
            <a:ext cx="2299317" cy="23317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E86C03-CBB5-49FF-9300-61391894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506" y="1628564"/>
            <a:ext cx="2978991" cy="22176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B5CDE4-AE32-4A1E-B6DA-85CE35C5B175}"/>
              </a:ext>
            </a:extLst>
          </p:cNvPr>
          <p:cNvSpPr/>
          <p:nvPr/>
        </p:nvSpPr>
        <p:spPr>
          <a:xfrm>
            <a:off x="1098470" y="4073786"/>
            <a:ext cx="10513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避免边界块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利用对噪声不敏感的边缘检测算法得到边界图，去掉含边界点多的图像块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直接去掉方差较大图像块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，如方差值位于前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60%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C07D0-3B34-4A59-AF1E-493D8AF3AEE9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E5339DD-553F-4607-97BD-248F867A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3" y="654043"/>
            <a:ext cx="3839999" cy="288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5291F49-82DC-490A-ACC8-4FDF247B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18" y="654043"/>
            <a:ext cx="3840000" cy="288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endParaRPr lang="zh-CN" altLang="en-US" sz="16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783C14-CF66-4492-AD88-6F8D267D337D}"/>
              </a:ext>
            </a:extLst>
          </p:cNvPr>
          <p:cNvSpPr/>
          <p:nvPr/>
        </p:nvSpPr>
        <p:spPr>
          <a:xfrm>
            <a:off x="454482" y="1666453"/>
            <a:ext cx="165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全样本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 = 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69158A-FC9E-4814-9AE8-CB66532717E6}"/>
              </a:ext>
            </a:extLst>
          </p:cNvPr>
          <p:cNvSpPr/>
          <p:nvPr/>
        </p:nvSpPr>
        <p:spPr>
          <a:xfrm>
            <a:off x="3756021" y="6313047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8×8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0819F0-68A5-4E70-B223-CB1BCEFFA9FA}"/>
              </a:ext>
            </a:extLst>
          </p:cNvPr>
          <p:cNvSpPr/>
          <p:nvPr/>
        </p:nvSpPr>
        <p:spPr>
          <a:xfrm>
            <a:off x="8120979" y="6313047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32×32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5960CC-76DD-4D4A-BEEA-0A999406BFA4}"/>
              </a:ext>
            </a:extLst>
          </p:cNvPr>
          <p:cNvSpPr/>
          <p:nvPr/>
        </p:nvSpPr>
        <p:spPr>
          <a:xfrm>
            <a:off x="387654" y="4340923"/>
            <a:ext cx="1785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去除方差前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60%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 = 83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37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E16A4E9-92AD-4D2F-88D6-39AC4B03E2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2389218" y="3534043"/>
            <a:ext cx="3840000" cy="266991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FC6F670-0983-4038-BEFF-2FE4083CB1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869592" y="3534041"/>
            <a:ext cx="3840000" cy="26699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E2460C4-2081-46D4-A149-3A5B04F195B4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6/10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缓解截断效应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416D54-AB45-4A96-AB5C-AF829046B876}"/>
              </a:ext>
            </a:extLst>
          </p:cNvPr>
          <p:cNvSpPr txBox="1"/>
          <p:nvPr/>
        </p:nvSpPr>
        <p:spPr>
          <a:xfrm>
            <a:off x="919394" y="3446577"/>
            <a:ext cx="830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估计方差前去除过暗和过亮的块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748DCF-CB75-416C-84FD-858169B485DD}"/>
              </a:ext>
            </a:extLst>
          </p:cNvPr>
          <p:cNvSpPr txBox="1"/>
          <p:nvPr/>
        </p:nvSpPr>
        <p:spPr>
          <a:xfrm>
            <a:off x="1571624" y="4111193"/>
            <a:ext cx="8858251" cy="8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记录整幅图像的最小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大值，求得每个图像块包含的最小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大值的个数，超过一定比例则去掉该块，如最小值占比超过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1/40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，最大值占比超过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1/2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3C923E-8A73-48F2-83E1-D7B9BD2E98AF}"/>
              </a:ext>
            </a:extLst>
          </p:cNvPr>
          <p:cNvSpPr txBox="1"/>
          <p:nvPr/>
        </p:nvSpPr>
        <p:spPr>
          <a:xfrm>
            <a:off x="919394" y="1390485"/>
            <a:ext cx="830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截断发生点定位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918EA0-60E2-4638-9CC1-7629F941DAE7}"/>
              </a:ext>
            </a:extLst>
          </p:cNvPr>
          <p:cNvSpPr txBox="1"/>
          <p:nvPr/>
        </p:nvSpPr>
        <p:spPr>
          <a:xfrm>
            <a:off x="1571624" y="2055101"/>
            <a:ext cx="958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较暗区域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较亮区域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A94659-D6F0-43B5-A201-A8F3F3DA84D1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7/10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5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D401D3B-16FD-401C-B94F-699A60396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56" y="742341"/>
            <a:ext cx="3840000" cy="288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69DE57-8C84-4EB3-9362-96009E5B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42" y="742341"/>
            <a:ext cx="3840000" cy="288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缓解截断效应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783C14-CF66-4492-AD88-6F8D267D337D}"/>
              </a:ext>
            </a:extLst>
          </p:cNvPr>
          <p:cNvSpPr/>
          <p:nvPr/>
        </p:nvSpPr>
        <p:spPr>
          <a:xfrm>
            <a:off x="303561" y="1852884"/>
            <a:ext cx="1652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不去暗块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5960CC-76DD-4D4A-BEEA-0A999406BFA4}"/>
              </a:ext>
            </a:extLst>
          </p:cNvPr>
          <p:cNvSpPr/>
          <p:nvPr/>
        </p:nvSpPr>
        <p:spPr>
          <a:xfrm>
            <a:off x="236733" y="4527354"/>
            <a:ext cx="1785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去暗块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D0FE74-0033-4510-94A0-27C7D4864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42" y="3547389"/>
            <a:ext cx="3840000" cy="28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98F130-6871-4737-965F-FC0536EB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55" y="3547389"/>
            <a:ext cx="3840000" cy="2880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57DF112-E7D6-427B-B6D2-26DEF764F4C7}"/>
              </a:ext>
            </a:extLst>
          </p:cNvPr>
          <p:cNvSpPr/>
          <p:nvPr/>
        </p:nvSpPr>
        <p:spPr>
          <a:xfrm>
            <a:off x="3596229" y="3498165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 = 83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8CCFE5-AC77-4E30-8BD5-500C83B47FF4}"/>
              </a:ext>
            </a:extLst>
          </p:cNvPr>
          <p:cNvSpPr/>
          <p:nvPr/>
        </p:nvSpPr>
        <p:spPr>
          <a:xfrm>
            <a:off x="3596229" y="639505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 = 84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8D445A-CF7B-4CAA-A157-8ED07CAC28DF}"/>
              </a:ext>
            </a:extLst>
          </p:cNvPr>
          <p:cNvSpPr/>
          <p:nvPr/>
        </p:nvSpPr>
        <p:spPr>
          <a:xfrm>
            <a:off x="8376184" y="3498165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 = 26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33748F-CB72-4926-959A-CC1FF430D9A4}"/>
              </a:ext>
            </a:extLst>
          </p:cNvPr>
          <p:cNvSpPr/>
          <p:nvPr/>
        </p:nvSpPr>
        <p:spPr>
          <a:xfrm>
            <a:off x="8376184" y="6391185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 = 73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B47ADFA-80E2-4FF7-ACE8-4138694778A0}"/>
              </a:ext>
            </a:extLst>
          </p:cNvPr>
          <p:cNvCxnSpPr/>
          <p:nvPr/>
        </p:nvCxnSpPr>
        <p:spPr>
          <a:xfrm>
            <a:off x="6403389" y="1073618"/>
            <a:ext cx="0" cy="54128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8BC4D44-E15E-4AE7-A300-BD5C686D34ED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8/10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09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CE6A3F5-8B9A-4AE3-823F-9E5313A23C50}"/>
              </a:ext>
            </a:extLst>
          </p:cNvPr>
          <p:cNvSpPr/>
          <p:nvPr/>
        </p:nvSpPr>
        <p:spPr>
          <a:xfrm>
            <a:off x="1893060" y="224633"/>
            <a:ext cx="8405879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方法小结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3C923E-8A73-48F2-83E1-D7B9BD2E98AF}"/>
              </a:ext>
            </a:extLst>
          </p:cNvPr>
          <p:cNvSpPr txBox="1"/>
          <p:nvPr/>
        </p:nvSpPr>
        <p:spPr>
          <a:xfrm>
            <a:off x="2414819" y="1020537"/>
            <a:ext cx="8300806" cy="3674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取图像块（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8×8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），若过暗或过亮则取下一块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记录样本对                   ，各通道独立进行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重复步骤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至遍历完图像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取方差最小的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40%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对应的样本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最小二乘拟合样本得到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C0BF9E-EAF2-42CA-8724-64D6D795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17" y="4181455"/>
            <a:ext cx="518205" cy="457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64B22-7835-4668-A118-91DC680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04" y="1956433"/>
            <a:ext cx="1388891" cy="5138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29F010-EBDB-4EA1-A7E3-86A5C6CE77C9}"/>
              </a:ext>
            </a:extLst>
          </p:cNvPr>
          <p:cNvSpPr txBox="1"/>
          <p:nvPr/>
        </p:nvSpPr>
        <p:spPr>
          <a:xfrm>
            <a:off x="708919" y="5063021"/>
            <a:ext cx="9778106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张本地测试图像性能：均分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77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，最高分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98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			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平均每幅图像处理时间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2-3s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DAF0A2-6B53-49B9-B0AE-FC0F20CC30A9}"/>
              </a:ext>
            </a:extLst>
          </p:cNvPr>
          <p:cNvSpPr/>
          <p:nvPr/>
        </p:nvSpPr>
        <p:spPr>
          <a:xfrm>
            <a:off x="10917454" y="6165502"/>
            <a:ext cx="103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9/10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8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509</Words>
  <Application>Microsoft Office PowerPoint</Application>
  <PresentationFormat>宽屏</PresentationFormat>
  <Paragraphs>82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微软雅黑</vt:lpstr>
      <vt:lpstr>字魂59号-创粗黑</vt:lpstr>
      <vt:lpstr>Arial</vt:lpstr>
      <vt:lpstr>Arial Black</vt:lpstr>
      <vt:lpstr>David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Taniaq;李一鸣;沈智然</dc:creator>
  <cp:lastModifiedBy>yanksx y</cp:lastModifiedBy>
  <cp:revision>345</cp:revision>
  <dcterms:created xsi:type="dcterms:W3CDTF">2022-05-23T10:27:50Z</dcterms:created>
  <dcterms:modified xsi:type="dcterms:W3CDTF">2022-07-22T13:39:48Z</dcterms:modified>
</cp:coreProperties>
</file>