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9" r:id="rId2"/>
    <p:sldId id="271" r:id="rId3"/>
    <p:sldId id="290" r:id="rId4"/>
    <p:sldId id="292" r:id="rId5"/>
    <p:sldId id="282" r:id="rId6"/>
    <p:sldId id="295" r:id="rId7"/>
    <p:sldId id="293" r:id="rId8"/>
    <p:sldId id="284" r:id="rId9"/>
    <p:sldId id="273" r:id="rId10"/>
    <p:sldId id="285" r:id="rId11"/>
    <p:sldId id="276" r:id="rId12"/>
    <p:sldId id="286" r:id="rId13"/>
    <p:sldId id="278" r:id="rId14"/>
    <p:sldId id="296" r:id="rId15"/>
    <p:sldId id="287" r:id="rId16"/>
    <p:sldId id="279" r:id="rId17"/>
    <p:sldId id="29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426"/>
    <a:srgbClr val="DA0000"/>
    <a:srgbClr val="8A0000"/>
    <a:srgbClr val="C8C4BC"/>
    <a:srgbClr val="E74C2E"/>
    <a:srgbClr val="333F50"/>
    <a:srgbClr val="F7D9D3"/>
    <a:srgbClr val="6E6C67"/>
    <a:srgbClr val="7F82BF"/>
    <a:srgbClr val="F8C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2" autoAdjust="0"/>
    <p:restoredTop sz="92543" autoAdjust="0"/>
  </p:normalViewPr>
  <p:slideViewPr>
    <p:cSldViewPr snapToGrid="0">
      <p:cViewPr varScale="1">
        <p:scale>
          <a:sx n="80" d="100"/>
          <a:sy n="80" d="100"/>
        </p:scale>
        <p:origin x="1056" y="53"/>
      </p:cViewPr>
      <p:guideLst>
        <p:guide orient="horz" pos="21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73f39871a55e30c" providerId="LiveId" clId="{A2F79C2A-AD98-4FDC-9CF7-D659B114AD07}"/>
    <pc:docChg chg="undo custSel addSld modSld modMainMaster">
      <pc:chgData name="" userId="e73f39871a55e30c" providerId="LiveId" clId="{A2F79C2A-AD98-4FDC-9CF7-D659B114AD07}" dt="2022-05-20T09:16:42.994" v="1695" actId="1076"/>
      <pc:docMkLst>
        <pc:docMk/>
      </pc:docMkLst>
      <pc:sldChg chg="modSp">
        <pc:chgData name="" userId="e73f39871a55e30c" providerId="LiveId" clId="{A2F79C2A-AD98-4FDC-9CF7-D659B114AD07}" dt="2022-05-20T07:10:34.771" v="6" actId="1076"/>
        <pc:sldMkLst>
          <pc:docMk/>
          <pc:sldMk cId="0" sldId="271"/>
        </pc:sldMkLst>
        <pc:spChg chg="mod">
          <ac:chgData name="" userId="e73f39871a55e30c" providerId="LiveId" clId="{A2F79C2A-AD98-4FDC-9CF7-D659B114AD07}" dt="2022-05-20T07:10:23.502" v="5" actId="1076"/>
          <ac:spMkLst>
            <pc:docMk/>
            <pc:sldMk cId="0" sldId="271"/>
            <ac:spMk id="129" creationId="{00000000-0000-0000-0000-000000000000}"/>
          </ac:spMkLst>
        </pc:spChg>
        <pc:spChg chg="mod">
          <ac:chgData name="" userId="e73f39871a55e30c" providerId="LiveId" clId="{A2F79C2A-AD98-4FDC-9CF7-D659B114AD07}" dt="2022-05-20T07:10:34.771" v="6" actId="1076"/>
          <ac:spMkLst>
            <pc:docMk/>
            <pc:sldMk cId="0" sldId="271"/>
            <ac:spMk id="143" creationId="{00000000-0000-0000-0000-000000000000}"/>
          </ac:spMkLst>
        </pc:spChg>
        <pc:picChg chg="mod">
          <ac:chgData name="" userId="e73f39871a55e30c" providerId="LiveId" clId="{A2F79C2A-AD98-4FDC-9CF7-D659B114AD07}" dt="2022-05-20T07:10:13.394" v="3" actId="1076"/>
          <ac:picMkLst>
            <pc:docMk/>
            <pc:sldMk cId="0" sldId="271"/>
            <ac:picMk id="125" creationId="{00000000-0000-0000-0000-000000000000}"/>
          </ac:picMkLst>
        </pc:picChg>
      </pc:sldChg>
      <pc:sldChg chg="modSp">
        <pc:chgData name="" userId="e73f39871a55e30c" providerId="LiveId" clId="{A2F79C2A-AD98-4FDC-9CF7-D659B114AD07}" dt="2022-05-20T09:06:23.426" v="1361" actId="1076"/>
        <pc:sldMkLst>
          <pc:docMk/>
          <pc:sldMk cId="0" sldId="273"/>
        </pc:sldMkLst>
        <pc:spChg chg="mod">
          <ac:chgData name="" userId="e73f39871a55e30c" providerId="LiveId" clId="{A2F79C2A-AD98-4FDC-9CF7-D659B114AD07}" dt="2022-05-20T08:43:16.322" v="10" actId="20577"/>
          <ac:spMkLst>
            <pc:docMk/>
            <pc:sldMk cId="0" sldId="273"/>
            <ac:spMk id="2" creationId="{37A0852C-0A4F-495E-9A21-6ACE2BFF6A4C}"/>
          </ac:spMkLst>
        </pc:spChg>
        <pc:spChg chg="mod">
          <ac:chgData name="" userId="e73f39871a55e30c" providerId="LiveId" clId="{A2F79C2A-AD98-4FDC-9CF7-D659B114AD07}" dt="2022-05-20T09:03:55.688" v="1239" actId="20577"/>
          <ac:spMkLst>
            <pc:docMk/>
            <pc:sldMk cId="0" sldId="273"/>
            <ac:spMk id="9" creationId="{E7562736-9501-4F55-BF8A-E4F70DD508FA}"/>
          </ac:spMkLst>
        </pc:spChg>
        <pc:spChg chg="mod">
          <ac:chgData name="" userId="e73f39871a55e30c" providerId="LiveId" clId="{A2F79C2A-AD98-4FDC-9CF7-D659B114AD07}" dt="2022-05-20T09:06:23.426" v="1361" actId="1076"/>
          <ac:spMkLst>
            <pc:docMk/>
            <pc:sldMk cId="0" sldId="273"/>
            <ac:spMk id="11" creationId="{DF6DB40B-87DA-4A66-8EB1-FE447A58D519}"/>
          </ac:spMkLst>
        </pc:spChg>
      </pc:sldChg>
      <pc:sldChg chg="modSp">
        <pc:chgData name="" userId="e73f39871a55e30c" providerId="LiveId" clId="{A2F79C2A-AD98-4FDC-9CF7-D659B114AD07}" dt="2022-05-20T08:45:37.853" v="52" actId="20577"/>
        <pc:sldMkLst>
          <pc:docMk/>
          <pc:sldMk cId="0" sldId="276"/>
        </pc:sldMkLst>
        <pc:spChg chg="mod">
          <ac:chgData name="" userId="e73f39871a55e30c" providerId="LiveId" clId="{A2F79C2A-AD98-4FDC-9CF7-D659B114AD07}" dt="2022-05-20T08:45:37.853" v="52" actId="20577"/>
          <ac:spMkLst>
            <pc:docMk/>
            <pc:sldMk cId="0" sldId="276"/>
            <ac:spMk id="2" creationId="{6E0D8080-C01E-429A-A66F-E6A0CAE3680F}"/>
          </ac:spMkLst>
        </pc:spChg>
      </pc:sldChg>
      <pc:sldChg chg="modSp">
        <pc:chgData name="" userId="e73f39871a55e30c" providerId="LiveId" clId="{A2F79C2A-AD98-4FDC-9CF7-D659B114AD07}" dt="2022-05-20T09:07:25.137" v="1364" actId="1076"/>
        <pc:sldMkLst>
          <pc:docMk/>
          <pc:sldMk cId="0" sldId="278"/>
        </pc:sldMkLst>
        <pc:spChg chg="mod">
          <ac:chgData name="" userId="e73f39871a55e30c" providerId="LiveId" clId="{A2F79C2A-AD98-4FDC-9CF7-D659B114AD07}" dt="2022-05-20T08:47:42.046" v="136" actId="20577"/>
          <ac:spMkLst>
            <pc:docMk/>
            <pc:sldMk cId="0" sldId="278"/>
            <ac:spMk id="9" creationId="{9C8A9058-3BEB-446A-BCD4-F7B7255FABAB}"/>
          </ac:spMkLst>
        </pc:spChg>
        <pc:picChg chg="mod">
          <ac:chgData name="" userId="e73f39871a55e30c" providerId="LiveId" clId="{A2F79C2A-AD98-4FDC-9CF7-D659B114AD07}" dt="2022-05-20T09:07:25.137" v="1364" actId="1076"/>
          <ac:picMkLst>
            <pc:docMk/>
            <pc:sldMk cId="0" sldId="278"/>
            <ac:picMk id="2" creationId="{94B221CF-B8D1-43CB-BAA6-945CB1E1A3FA}"/>
          </ac:picMkLst>
        </pc:picChg>
        <pc:picChg chg="mod">
          <ac:chgData name="" userId="e73f39871a55e30c" providerId="LiveId" clId="{A2F79C2A-AD98-4FDC-9CF7-D659B114AD07}" dt="2022-05-20T09:07:23.569" v="1363" actId="1076"/>
          <ac:picMkLst>
            <pc:docMk/>
            <pc:sldMk cId="0" sldId="278"/>
            <ac:picMk id="3" creationId="{4ACFEC4C-D734-4A5C-826E-DB7D1C597B2C}"/>
          </ac:picMkLst>
        </pc:picChg>
      </pc:sldChg>
      <pc:sldChg chg="modSp">
        <pc:chgData name="" userId="e73f39871a55e30c" providerId="LiveId" clId="{A2F79C2A-AD98-4FDC-9CF7-D659B114AD07}" dt="2022-05-20T09:16:42.994" v="1695" actId="1076"/>
        <pc:sldMkLst>
          <pc:docMk/>
          <pc:sldMk cId="0" sldId="279"/>
        </pc:sldMkLst>
        <pc:spChg chg="mod">
          <ac:chgData name="" userId="e73f39871a55e30c" providerId="LiveId" clId="{A2F79C2A-AD98-4FDC-9CF7-D659B114AD07}" dt="2022-05-20T09:16:42.994" v="1695" actId="1076"/>
          <ac:spMkLst>
            <pc:docMk/>
            <pc:sldMk cId="0" sldId="279"/>
            <ac:spMk id="2" creationId="{469D1B29-298E-4B90-A119-B0484334F86D}"/>
          </ac:spMkLst>
        </pc:spChg>
      </pc:sldChg>
      <pc:sldChg chg="modSp">
        <pc:chgData name="" userId="e73f39871a55e30c" providerId="LiveId" clId="{A2F79C2A-AD98-4FDC-9CF7-D659B114AD07}" dt="2022-05-20T08:49:23.250" v="171" actId="20577"/>
        <pc:sldMkLst>
          <pc:docMk/>
          <pc:sldMk cId="423426615" sldId="295"/>
        </pc:sldMkLst>
        <pc:spChg chg="mod">
          <ac:chgData name="" userId="e73f39871a55e30c" providerId="LiveId" clId="{A2F79C2A-AD98-4FDC-9CF7-D659B114AD07}" dt="2022-05-20T08:49:23.250" v="171" actId="20577"/>
          <ac:spMkLst>
            <pc:docMk/>
            <pc:sldMk cId="423426615" sldId="295"/>
            <ac:spMk id="10" creationId="{C576B037-B916-4127-A649-A387A4042E70}"/>
          </ac:spMkLst>
        </pc:spChg>
      </pc:sldChg>
      <pc:sldChg chg="delSp modSp add">
        <pc:chgData name="" userId="e73f39871a55e30c" providerId="LiveId" clId="{A2F79C2A-AD98-4FDC-9CF7-D659B114AD07}" dt="2022-05-20T09:00:44.371" v="1180" actId="20577"/>
        <pc:sldMkLst>
          <pc:docMk/>
          <pc:sldMk cId="4118206545" sldId="296"/>
        </pc:sldMkLst>
        <pc:spChg chg="mod">
          <ac:chgData name="" userId="e73f39871a55e30c" providerId="LiveId" clId="{A2F79C2A-AD98-4FDC-9CF7-D659B114AD07}" dt="2022-05-20T08:51:39.877" v="207" actId="20577"/>
          <ac:spMkLst>
            <pc:docMk/>
            <pc:sldMk cId="4118206545" sldId="296"/>
            <ac:spMk id="6" creationId="{00000000-0000-0000-0000-000000000000}"/>
          </ac:spMkLst>
        </pc:spChg>
        <pc:spChg chg="mod">
          <ac:chgData name="" userId="e73f39871a55e30c" providerId="LiveId" clId="{A2F79C2A-AD98-4FDC-9CF7-D659B114AD07}" dt="2022-05-20T09:00:44.371" v="1180" actId="20577"/>
          <ac:spMkLst>
            <pc:docMk/>
            <pc:sldMk cId="4118206545" sldId="296"/>
            <ac:spMk id="9" creationId="{9C8A9058-3BEB-446A-BCD4-F7B7255FABAB}"/>
          </ac:spMkLst>
        </pc:spChg>
        <pc:picChg chg="del">
          <ac:chgData name="" userId="e73f39871a55e30c" providerId="LiveId" clId="{A2F79C2A-AD98-4FDC-9CF7-D659B114AD07}" dt="2022-05-20T08:51:17.142" v="175" actId="478"/>
          <ac:picMkLst>
            <pc:docMk/>
            <pc:sldMk cId="4118206545" sldId="296"/>
            <ac:picMk id="2" creationId="{94B221CF-B8D1-43CB-BAA6-945CB1E1A3FA}"/>
          </ac:picMkLst>
        </pc:picChg>
        <pc:picChg chg="del">
          <ac:chgData name="" userId="e73f39871a55e30c" providerId="LiveId" clId="{A2F79C2A-AD98-4FDC-9CF7-D659B114AD07}" dt="2022-05-20T08:51:16.419" v="174" actId="478"/>
          <ac:picMkLst>
            <pc:docMk/>
            <pc:sldMk cId="4118206545" sldId="296"/>
            <ac:picMk id="3" creationId="{4ACFEC4C-D734-4A5C-826E-DB7D1C597B2C}"/>
          </ac:picMkLst>
        </pc:picChg>
      </pc:sldChg>
      <pc:sldMasterChg chg="modSldLayout">
        <pc:chgData name="" userId="e73f39871a55e30c" providerId="LiveId" clId="{A2F79C2A-AD98-4FDC-9CF7-D659B114AD07}" dt="2022-05-20T09:02:24.541" v="1182" actId="20577"/>
        <pc:sldMasterMkLst>
          <pc:docMk/>
          <pc:sldMasterMk cId="0" sldId="2147483648"/>
        </pc:sldMasterMkLst>
        <pc:sldLayoutChg chg="modSp">
          <pc:chgData name="" userId="e73f39871a55e30c" providerId="LiveId" clId="{A2F79C2A-AD98-4FDC-9CF7-D659B114AD07}" dt="2022-05-20T09:02:24.541" v="1182" actId="20577"/>
          <pc:sldLayoutMkLst>
            <pc:docMk/>
            <pc:sldMasterMk cId="0" sldId="2147483648"/>
            <pc:sldLayoutMk cId="0" sldId="2147483650"/>
          </pc:sldLayoutMkLst>
          <pc:spChg chg="mod">
            <ac:chgData name="" userId="e73f39871a55e30c" providerId="LiveId" clId="{A2F79C2A-AD98-4FDC-9CF7-D659B114AD07}" dt="2022-05-20T09:02:24.541" v="1182" actId="20577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</pc:sldMasterChg>
    </pc:docChg>
  </pc:docChgLst>
  <pc:docChgLst>
    <pc:chgData userId="e73f39871a55e30c" providerId="LiveId" clId="{3EFEE07C-EA79-4733-9F06-7AA18BF470B1}"/>
    <pc:docChg chg="modSld">
      <pc:chgData name="" userId="e73f39871a55e30c" providerId="LiveId" clId="{3EFEE07C-EA79-4733-9F06-7AA18BF470B1}" dt="2022-05-22T09:08:39.072" v="91" actId="20577"/>
      <pc:docMkLst>
        <pc:docMk/>
      </pc:docMkLst>
      <pc:sldChg chg="modSp">
        <pc:chgData name="" userId="e73f39871a55e30c" providerId="LiveId" clId="{3EFEE07C-EA79-4733-9F06-7AA18BF470B1}" dt="2022-05-22T09:03:31.211" v="38" actId="20577"/>
        <pc:sldMkLst>
          <pc:docMk/>
          <pc:sldMk cId="0" sldId="273"/>
        </pc:sldMkLst>
        <pc:spChg chg="mod">
          <ac:chgData name="" userId="e73f39871a55e30c" providerId="LiveId" clId="{3EFEE07C-EA79-4733-9F06-7AA18BF470B1}" dt="2022-05-22T09:03:31.211" v="38" actId="20577"/>
          <ac:spMkLst>
            <pc:docMk/>
            <pc:sldMk cId="0" sldId="273"/>
            <ac:spMk id="11" creationId="{DF6DB40B-87DA-4A66-8EB1-FE447A58D519}"/>
          </ac:spMkLst>
        </pc:spChg>
      </pc:sldChg>
      <pc:sldChg chg="modSp">
        <pc:chgData name="" userId="e73f39871a55e30c" providerId="LiveId" clId="{3EFEE07C-EA79-4733-9F06-7AA18BF470B1}" dt="2022-05-22T09:04:12.437" v="39" actId="207"/>
        <pc:sldMkLst>
          <pc:docMk/>
          <pc:sldMk cId="0" sldId="276"/>
        </pc:sldMkLst>
        <pc:spChg chg="mod">
          <ac:chgData name="" userId="e73f39871a55e30c" providerId="LiveId" clId="{3EFEE07C-EA79-4733-9F06-7AA18BF470B1}" dt="2022-05-22T09:04:12.437" v="39" actId="207"/>
          <ac:spMkLst>
            <pc:docMk/>
            <pc:sldMk cId="0" sldId="276"/>
            <ac:spMk id="2" creationId="{6E0D8080-C01E-429A-A66F-E6A0CAE3680F}"/>
          </ac:spMkLst>
        </pc:spChg>
      </pc:sldChg>
      <pc:sldChg chg="modSp">
        <pc:chgData name="" userId="e73f39871a55e30c" providerId="LiveId" clId="{3EFEE07C-EA79-4733-9F06-7AA18BF470B1}" dt="2022-05-22T09:06:07.051" v="55" actId="1076"/>
        <pc:sldMkLst>
          <pc:docMk/>
          <pc:sldMk cId="0" sldId="278"/>
        </pc:sldMkLst>
        <pc:spChg chg="mod">
          <ac:chgData name="" userId="e73f39871a55e30c" providerId="LiveId" clId="{3EFEE07C-EA79-4733-9F06-7AA18BF470B1}" dt="2022-05-22T09:06:07.051" v="55" actId="1076"/>
          <ac:spMkLst>
            <pc:docMk/>
            <pc:sldMk cId="0" sldId="278"/>
            <ac:spMk id="9" creationId="{9C8A9058-3BEB-446A-BCD4-F7B7255FABAB}"/>
          </ac:spMkLst>
        </pc:spChg>
      </pc:sldChg>
      <pc:sldChg chg="modSp">
        <pc:chgData name="" userId="e73f39871a55e30c" providerId="LiveId" clId="{3EFEE07C-EA79-4733-9F06-7AA18BF470B1}" dt="2022-05-22T09:08:39.072" v="91" actId="20577"/>
        <pc:sldMkLst>
          <pc:docMk/>
          <pc:sldMk cId="0" sldId="279"/>
        </pc:sldMkLst>
        <pc:spChg chg="mod">
          <ac:chgData name="" userId="e73f39871a55e30c" providerId="LiveId" clId="{3EFEE07C-EA79-4733-9F06-7AA18BF470B1}" dt="2022-05-22T09:08:39.072" v="91" actId="20577"/>
          <ac:spMkLst>
            <pc:docMk/>
            <pc:sldMk cId="0" sldId="279"/>
            <ac:spMk id="2" creationId="{469D1B29-298E-4B90-A119-B0484334F86D}"/>
          </ac:spMkLst>
        </pc:spChg>
      </pc:sldChg>
      <pc:sldChg chg="modSp">
        <pc:chgData name="" userId="e73f39871a55e30c" providerId="LiveId" clId="{3EFEE07C-EA79-4733-9F06-7AA18BF470B1}" dt="2022-05-22T09:01:38.435" v="23" actId="20577"/>
        <pc:sldMkLst>
          <pc:docMk/>
          <pc:sldMk cId="0" sldId="282"/>
        </pc:sldMkLst>
        <pc:spChg chg="mod">
          <ac:chgData name="" userId="e73f39871a55e30c" providerId="LiveId" clId="{3EFEE07C-EA79-4733-9F06-7AA18BF470B1}" dt="2022-05-22T09:01:07.012" v="14" actId="20577"/>
          <ac:spMkLst>
            <pc:docMk/>
            <pc:sldMk cId="0" sldId="282"/>
            <ac:spMk id="31" creationId="{184E7D0E-F888-4386-A59B-D67BD357A097}"/>
          </ac:spMkLst>
        </pc:spChg>
        <pc:spChg chg="mod">
          <ac:chgData name="" userId="e73f39871a55e30c" providerId="LiveId" clId="{3EFEE07C-EA79-4733-9F06-7AA18BF470B1}" dt="2022-05-22T09:01:38.435" v="23" actId="20577"/>
          <ac:spMkLst>
            <pc:docMk/>
            <pc:sldMk cId="0" sldId="282"/>
            <ac:spMk id="32" creationId="{034E1864-3971-44EC-94B2-A1FD7A9175C2}"/>
          </ac:spMkLst>
        </pc:spChg>
      </pc:sldChg>
      <pc:sldChg chg="modSp">
        <pc:chgData name="" userId="e73f39871a55e30c" providerId="LiveId" clId="{3EFEE07C-EA79-4733-9F06-7AA18BF470B1}" dt="2022-05-22T09:07:03.500" v="65" actId="20577"/>
        <pc:sldMkLst>
          <pc:docMk/>
          <pc:sldMk cId="4118206545" sldId="296"/>
        </pc:sldMkLst>
        <pc:spChg chg="mod">
          <ac:chgData name="" userId="e73f39871a55e30c" providerId="LiveId" clId="{3EFEE07C-EA79-4733-9F06-7AA18BF470B1}" dt="2022-05-22T09:07:03.500" v="65" actId="20577"/>
          <ac:spMkLst>
            <pc:docMk/>
            <pc:sldMk cId="4118206545" sldId="296"/>
            <ac:spMk id="9" creationId="{9C8A9058-3BEB-446A-BCD4-F7B7255FABA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DE9B5FE-F76F-4D9D-873D-ACB9CADF86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A53BC0-24F1-48E3-9CEB-84BD958E32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41515-7724-45AA-9F62-E2A1D5C4DDB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65B62B-CAAC-4721-8DE1-827656C2F8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31984D-D835-4B70-B799-54F9814D7B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DCD37-4008-4048-90C8-3981B48B7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4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9BC3-7F3D-48AF-B3B5-B3739F8935B9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C117-C0D3-478F-A650-DDB9633867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40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82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854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043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777AE5-4C9D-408E-93B0-972F1AC64C57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2CE286-BECB-4C3F-8B16-3F124DBF719F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E30C83-5363-4D5D-9B86-097C2F8D0762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7B0AD6-BB4F-4620-B9E6-B838C176277C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07969" y="6220436"/>
            <a:ext cx="1119554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pPr/>
              <a:t>‹#›</a:t>
            </a:fld>
            <a:r>
              <a:rPr lang="en-US" altLang="zh-CN" dirty="0"/>
              <a:t>/17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C44D8A-2681-4CF1-AC23-A23410F1648C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2994AD-E210-4758-9013-A0A1D0D5FA1A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3E727-1729-4DE9-BF2A-9E3C3B1A57A4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15AA07-32CF-4BD0-AA4C-568B04AF3F1C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A0F75D-1AB0-46FD-8362-A9D1C2C215B4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B994B2-29FF-4C16-B318-5118C6EC61CF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3D7980-0558-4CD8-B4D2-185F22072871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292591" y="2637025"/>
            <a:ext cx="39912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Yanksx</a:t>
            </a:r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的方案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3482" y="3993912"/>
            <a:ext cx="20313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Yanksx</a:t>
            </a:r>
          </a:p>
          <a:p>
            <a:pPr algn="ctr">
              <a:defRPr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algn="ctr">
              <a:defRPr/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879609" y="2612733"/>
            <a:ext cx="479344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cxnSp>
        <p:nvCxnSpPr>
          <p:cNvPr id="27" name="直接连接符 26"/>
          <p:cNvCxnSpPr/>
          <p:nvPr/>
        </p:nvCxnSpPr>
        <p:spPr>
          <a:xfrm>
            <a:off x="3932247" y="3459999"/>
            <a:ext cx="479379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sp>
        <p:nvSpPr>
          <p:cNvPr id="18" name="流程图: 手动输入 18"/>
          <p:cNvSpPr/>
          <p:nvPr/>
        </p:nvSpPr>
        <p:spPr>
          <a:xfrm rot="5400000">
            <a:off x="4038762" y="-2372877"/>
            <a:ext cx="304919" cy="837819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0 h 10791"/>
              <a:gd name="connsiteX1-3" fmla="*/ 10000 w 10000"/>
              <a:gd name="connsiteY1-4" fmla="*/ 791 h 10791"/>
              <a:gd name="connsiteX2-5" fmla="*/ 10000 w 10000"/>
              <a:gd name="connsiteY2-6" fmla="*/ 10791 h 10791"/>
              <a:gd name="connsiteX3-7" fmla="*/ 0 w 10000"/>
              <a:gd name="connsiteY3-8" fmla="*/ 10791 h 10791"/>
              <a:gd name="connsiteX4-9" fmla="*/ 0 w 10000"/>
              <a:gd name="connsiteY4-10" fmla="*/ 0 h 10791"/>
              <a:gd name="connsiteX0-11" fmla="*/ 0 w 10000"/>
              <a:gd name="connsiteY0-12" fmla="*/ 0 h 10791"/>
              <a:gd name="connsiteX1-13" fmla="*/ 10000 w 10000"/>
              <a:gd name="connsiteY1-14" fmla="*/ 325 h 10791"/>
              <a:gd name="connsiteX2-15" fmla="*/ 10000 w 10000"/>
              <a:gd name="connsiteY2-16" fmla="*/ 10791 h 10791"/>
              <a:gd name="connsiteX3-17" fmla="*/ 0 w 10000"/>
              <a:gd name="connsiteY3-18" fmla="*/ 10791 h 10791"/>
              <a:gd name="connsiteX4-19" fmla="*/ 0 w 10000"/>
              <a:gd name="connsiteY4-20" fmla="*/ 0 h 10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791">
                <a:moveTo>
                  <a:pt x="0" y="0"/>
                </a:moveTo>
                <a:lnTo>
                  <a:pt x="10000" y="325"/>
                </a:lnTo>
                <a:lnTo>
                  <a:pt x="10000" y="10791"/>
                </a:lnTo>
                <a:lnTo>
                  <a:pt x="0" y="1079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流程图: 手动输入 21"/>
          <p:cNvSpPr/>
          <p:nvPr/>
        </p:nvSpPr>
        <p:spPr>
          <a:xfrm rot="16200000" flipH="1">
            <a:off x="10025481" y="-199963"/>
            <a:ext cx="305042" cy="40322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52"/>
              <a:gd name="connsiteY0-2" fmla="*/ 481 h 10000"/>
              <a:gd name="connsiteX1-3" fmla="*/ 10052 w 10052"/>
              <a:gd name="connsiteY1-4" fmla="*/ 0 h 10000"/>
              <a:gd name="connsiteX2-5" fmla="*/ 10052 w 10052"/>
              <a:gd name="connsiteY2-6" fmla="*/ 10000 h 10000"/>
              <a:gd name="connsiteX3-7" fmla="*/ 52 w 10052"/>
              <a:gd name="connsiteY3-8" fmla="*/ 10000 h 10000"/>
              <a:gd name="connsiteX4-9" fmla="*/ 0 w 10052"/>
              <a:gd name="connsiteY4-10" fmla="*/ 481 h 10000"/>
              <a:gd name="connsiteX0-11" fmla="*/ 30 w 10004"/>
              <a:gd name="connsiteY0-12" fmla="*/ 643 h 10000"/>
              <a:gd name="connsiteX1-13" fmla="*/ 10004 w 10004"/>
              <a:gd name="connsiteY1-14" fmla="*/ 0 h 10000"/>
              <a:gd name="connsiteX2-15" fmla="*/ 10004 w 10004"/>
              <a:gd name="connsiteY2-16" fmla="*/ 10000 h 10000"/>
              <a:gd name="connsiteX3-17" fmla="*/ 4 w 10004"/>
              <a:gd name="connsiteY3-18" fmla="*/ 10000 h 10000"/>
              <a:gd name="connsiteX4-19" fmla="*/ 30 w 10004"/>
              <a:gd name="connsiteY4-20" fmla="*/ 643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4" h="10000">
                <a:moveTo>
                  <a:pt x="30" y="643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-13" y="6827"/>
                  <a:pt x="47" y="3816"/>
                  <a:pt x="30" y="64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 descr="红色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5" y="236220"/>
            <a:ext cx="1184910" cy="1184910"/>
          </a:xfrm>
          <a:prstGeom prst="rect">
            <a:avLst/>
          </a:prstGeom>
        </p:spPr>
      </p:pic>
      <p:pic>
        <p:nvPicPr>
          <p:cNvPr id="4" name="图片 3" descr="中文校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510" y="447675"/>
            <a:ext cx="2251710" cy="571500"/>
          </a:xfrm>
          <a:prstGeom prst="rect">
            <a:avLst/>
          </a:prstGeom>
        </p:spPr>
      </p:pic>
      <p:pic>
        <p:nvPicPr>
          <p:cNvPr id="6" name="图片 5" descr="英文校名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510" y="1107440"/>
            <a:ext cx="2251710" cy="1060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423C97A-79B9-4B7B-9F69-B41A9363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1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7897787" y="3238992"/>
            <a:ext cx="4297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"/>
          <p:cNvSpPr txBox="1"/>
          <p:nvPr/>
        </p:nvSpPr>
        <p:spPr>
          <a:xfrm>
            <a:off x="7406310" y="2420888"/>
            <a:ext cx="4493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30" name="椭圆 29"/>
          <p:cNvSpPr/>
          <p:nvPr/>
        </p:nvSpPr>
        <p:spPr>
          <a:xfrm>
            <a:off x="6513611" y="2413106"/>
            <a:ext cx="936104" cy="93610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3</a:t>
            </a:r>
            <a:endParaRPr lang="zh-CN" altLang="en-US" sz="54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2209800"/>
            <a:ext cx="5397500" cy="1539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校徽白色亮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3525" y="2286000"/>
            <a:ext cx="1416685" cy="13874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001A18-3E3D-4E0B-99D7-D4910ABC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10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6" cy="508973"/>
            <a:chOff x="0" y="543361"/>
            <a:chExt cx="3370216" cy="50897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379187" y="590669"/>
              <a:ext cx="2876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trick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E0D8080-C01E-429A-A66F-E6A0CAE3680F}"/>
              </a:ext>
            </a:extLst>
          </p:cNvPr>
          <p:cNvSpPr txBox="1"/>
          <p:nvPr/>
        </p:nvSpPr>
        <p:spPr>
          <a:xfrm>
            <a:off x="897756" y="1534571"/>
            <a:ext cx="10989444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TTA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单通道旋转、翻转，包括原图像共</a:t>
            </a:r>
            <a:r>
              <a:rPr lang="en-US" altLang="zh-CN" dirty="0"/>
              <a:t>6</a:t>
            </a:r>
            <a:r>
              <a:rPr lang="zh-CN" altLang="en-US" dirty="0"/>
              <a:t>张。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集成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en-US" altLang="zh-CN" dirty="0" err="1"/>
              <a:t>Restormer</a:t>
            </a:r>
            <a:r>
              <a:rPr lang="zh-CN" altLang="en-US" dirty="0"/>
              <a:t>自集成效果较好，不同模型融合效果一般。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小块测试（可在</a:t>
            </a:r>
            <a:r>
              <a:rPr lang="en-US" altLang="zh-CN" dirty="0">
                <a:solidFill>
                  <a:srgbClr val="FF0000"/>
                </a:solidFill>
              </a:rPr>
              <a:t>GPU</a:t>
            </a:r>
            <a:r>
              <a:rPr lang="zh-CN" altLang="en-US" dirty="0">
                <a:solidFill>
                  <a:srgbClr val="FF0000"/>
                </a:solidFill>
              </a:rPr>
              <a:t>上运行）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en-US" altLang="zh-CN" dirty="0" err="1"/>
              <a:t>Restormer</a:t>
            </a:r>
            <a:r>
              <a:rPr lang="zh-CN" altLang="en-US" dirty="0"/>
              <a:t>和</a:t>
            </a:r>
            <a:r>
              <a:rPr lang="en-US" altLang="zh-CN" dirty="0" err="1"/>
              <a:t>NAFNet</a:t>
            </a:r>
            <a:r>
              <a:rPr lang="zh-CN" altLang="en-US" dirty="0"/>
              <a:t>小块测试可以提升性能，</a:t>
            </a:r>
            <a:r>
              <a:rPr lang="en-US" altLang="zh-CN" dirty="0" err="1"/>
              <a:t>Uformer</a:t>
            </a:r>
            <a:r>
              <a:rPr lang="zh-CN" altLang="en-US" dirty="0"/>
              <a:t>和</a:t>
            </a:r>
            <a:r>
              <a:rPr lang="en-US" altLang="zh-CN" dirty="0" err="1"/>
              <a:t>SwinPlus</a:t>
            </a:r>
            <a:r>
              <a:rPr lang="zh-CN" altLang="en-US" dirty="0"/>
              <a:t>会降低性能。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原因是对于有全局统计模块的网络，训练和测试时分辨率差异导致了全局数据分布不一致</a:t>
            </a:r>
            <a:r>
              <a:rPr lang="en-US" altLang="zh-CN" dirty="0"/>
              <a:t>[1]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BF1629-E939-4F2A-91F3-2E500099E0A9}"/>
              </a:ext>
            </a:extLst>
          </p:cNvPr>
          <p:cNvSpPr/>
          <p:nvPr/>
        </p:nvSpPr>
        <p:spPr>
          <a:xfrm>
            <a:off x="0" y="6425117"/>
            <a:ext cx="9926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eXGyreTermes-Regular-Identity-H"/>
              </a:rPr>
              <a:t>[1] </a:t>
            </a:r>
            <a:r>
              <a:rPr lang="en-US" altLang="zh-CN" sz="1600" dirty="0" err="1">
                <a:solidFill>
                  <a:srgbClr val="000000"/>
                </a:solidFill>
                <a:latin typeface="TeXGyreTermes-Regular-Identity-H"/>
              </a:rPr>
              <a:t>Xiaojie</a:t>
            </a:r>
            <a:r>
              <a:rPr lang="en-US" altLang="zh-CN" sz="1600" dirty="0">
                <a:solidFill>
                  <a:srgbClr val="000000"/>
                </a:solidFill>
                <a:latin typeface="TeXGyreTermes-Regular-Identity-H"/>
              </a:rPr>
              <a:t> Chu et al. “Revisiting Global Statistics Aggregation for Improving Image Restoration”.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endParaRPr lang="zh-CN" altLang="en-US" sz="160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94CF66-789B-4762-BF5E-2848815E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11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7897787" y="3238992"/>
            <a:ext cx="4297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"/>
          <p:cNvSpPr txBox="1"/>
          <p:nvPr/>
        </p:nvSpPr>
        <p:spPr>
          <a:xfrm>
            <a:off x="7406310" y="2420888"/>
            <a:ext cx="4493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</a:p>
        </p:txBody>
      </p:sp>
      <p:sp>
        <p:nvSpPr>
          <p:cNvPr id="30" name="椭圆 29"/>
          <p:cNvSpPr/>
          <p:nvPr/>
        </p:nvSpPr>
        <p:spPr>
          <a:xfrm>
            <a:off x="6513611" y="2413106"/>
            <a:ext cx="936104" cy="93610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4</a:t>
            </a:r>
            <a:endParaRPr lang="zh-CN" altLang="en-US" sz="54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2209800"/>
            <a:ext cx="5397500" cy="1539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校徽白色亮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3525" y="2286000"/>
            <a:ext cx="1416685" cy="13874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3CA2EA-1D13-4905-AD5A-25093664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12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6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39349" y="559267"/>
              <a:ext cx="2472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训练细节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4B221CF-B8D1-43CB-BAA6-945CB1E1A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341" y="1084937"/>
            <a:ext cx="4052151" cy="21962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CFEC4C-D734-4A5C-826E-DB7D1C597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0" y="1095820"/>
            <a:ext cx="7463836" cy="47893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8A9058-3BEB-446A-BCD4-F7B7255FABAB}"/>
              </a:ext>
            </a:extLst>
          </p:cNvPr>
          <p:cNvSpPr txBox="1"/>
          <p:nvPr/>
        </p:nvSpPr>
        <p:spPr>
          <a:xfrm>
            <a:off x="7725035" y="3576859"/>
            <a:ext cx="4098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</a:t>
            </a:r>
            <a:r>
              <a:rPr lang="zh-CN" altLang="en-US" dirty="0"/>
              <a:t>：</a:t>
            </a:r>
            <a:r>
              <a:rPr lang="en-US" altLang="zh-CN" dirty="0"/>
              <a:t>L1</a:t>
            </a:r>
            <a:r>
              <a:rPr lang="zh-CN" altLang="en-US" dirty="0"/>
              <a:t>，优化器：</a:t>
            </a:r>
            <a:r>
              <a:rPr lang="en-US" altLang="zh-CN" dirty="0" err="1"/>
              <a:t>AdamW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权重衰减：</a:t>
            </a:r>
            <a:r>
              <a:rPr lang="en-US" altLang="zh-CN" dirty="0" err="1"/>
              <a:t>NAFNet</a:t>
            </a:r>
            <a:r>
              <a:rPr lang="en-US" altLang="zh-CN" dirty="0"/>
              <a:t> 0</a:t>
            </a:r>
            <a:r>
              <a:rPr lang="zh-CN" altLang="en-US" dirty="0"/>
              <a:t>，其他 </a:t>
            </a:r>
            <a:r>
              <a:rPr lang="en-US" altLang="zh-CN" dirty="0"/>
              <a:t>1e-4</a:t>
            </a:r>
          </a:p>
          <a:p>
            <a:endParaRPr lang="en-US" altLang="zh-CN" dirty="0"/>
          </a:p>
          <a:p>
            <a:r>
              <a:rPr lang="en-US" altLang="zh-CN" dirty="0"/>
              <a:t>SIDD43</a:t>
            </a:r>
            <a:r>
              <a:rPr lang="zh-CN" altLang="en-US" dirty="0"/>
              <a:t>：</a:t>
            </a:r>
            <a:r>
              <a:rPr lang="en-US" altLang="zh-CN" dirty="0"/>
              <a:t>PSNR&gt;43</a:t>
            </a:r>
            <a:r>
              <a:rPr lang="zh-CN" altLang="en-US" dirty="0"/>
              <a:t>，</a:t>
            </a:r>
            <a:r>
              <a:rPr lang="en-US" altLang="zh-CN" dirty="0"/>
              <a:t>SIDD50</a:t>
            </a:r>
            <a:r>
              <a:rPr lang="zh-CN" altLang="en-US" dirty="0"/>
              <a:t>：</a:t>
            </a:r>
            <a:r>
              <a:rPr lang="en-US" altLang="zh-CN" dirty="0"/>
              <a:t>Score&gt;50</a:t>
            </a:r>
          </a:p>
          <a:p>
            <a:endParaRPr lang="en-US" altLang="zh-CN" dirty="0"/>
          </a:p>
          <a:p>
            <a:r>
              <a:rPr lang="zh-CN" altLang="en-US" dirty="0"/>
              <a:t>这里给出的训练设置是还未加入合成噪声时的，若用小块测试，可以只用单尺度训练。</a:t>
            </a:r>
            <a:endParaRPr lang="en-US" altLang="zh-CN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02BBEE8-57CB-4FD3-96A6-1D56A762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13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6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580647" y="563560"/>
              <a:ext cx="2472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最高分数来源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8A9058-3BEB-446A-BCD4-F7B7255FABAB}"/>
              </a:ext>
            </a:extLst>
          </p:cNvPr>
          <p:cNvSpPr txBox="1"/>
          <p:nvPr/>
        </p:nvSpPr>
        <p:spPr>
          <a:xfrm>
            <a:off x="1052963" y="1595562"/>
            <a:ext cx="9776962" cy="336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选取上一页最好的</a:t>
            </a:r>
            <a:r>
              <a:rPr lang="en-US" altLang="zh-CN" dirty="0" err="1"/>
              <a:t>Restormer</a:t>
            </a:r>
            <a:r>
              <a:rPr lang="zh-CN" altLang="en-US" dirty="0"/>
              <a:t>，加入合成噪声继续训练，拟合了</a:t>
            </a:r>
            <a:r>
              <a:rPr lang="en-US" altLang="zh-CN" dirty="0"/>
              <a:t>noisy9</a:t>
            </a:r>
            <a:r>
              <a:rPr lang="zh-CN" altLang="en-US" dirty="0"/>
              <a:t>，用此时的</a:t>
            </a:r>
            <a:r>
              <a:rPr lang="en-US" altLang="zh-CN" dirty="0"/>
              <a:t>denoise9</a:t>
            </a:r>
            <a:r>
              <a:rPr lang="zh-CN" altLang="en-US" dirty="0"/>
              <a:t>替换掉之前最高成绩的</a:t>
            </a:r>
            <a:r>
              <a:rPr lang="en-US" altLang="zh-CN" dirty="0"/>
              <a:t>denoise9</a:t>
            </a:r>
            <a:r>
              <a:rPr lang="zh-CN" altLang="en-US" dirty="0"/>
              <a:t>，取得</a:t>
            </a:r>
            <a:r>
              <a:rPr lang="en-US" altLang="zh-CN" dirty="0"/>
              <a:t>59.64</a:t>
            </a:r>
            <a:r>
              <a:rPr lang="zh-CN" altLang="en-US" dirty="0"/>
              <a:t>分数。由此可见噪声模型可以明显提升恢复</a:t>
            </a:r>
            <a:r>
              <a:rPr lang="en-US" altLang="zh-CN" dirty="0"/>
              <a:t>noisy9</a:t>
            </a:r>
            <a:r>
              <a:rPr lang="zh-CN" altLang="en-US" dirty="0"/>
              <a:t>的性能。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59.64</a:t>
            </a:r>
            <a:r>
              <a:rPr lang="zh-CN" altLang="en-US" dirty="0"/>
              <a:t>分数的</a:t>
            </a:r>
            <a:r>
              <a:rPr lang="en-US" altLang="zh-CN" dirty="0"/>
              <a:t>noisy0-8</a:t>
            </a:r>
            <a:r>
              <a:rPr lang="zh-CN" altLang="en-US" dirty="0"/>
              <a:t>和</a:t>
            </a:r>
            <a:r>
              <a:rPr lang="en-US" altLang="zh-CN" dirty="0"/>
              <a:t>denoise0-8</a:t>
            </a:r>
            <a:r>
              <a:rPr lang="zh-CN" altLang="en-US" dirty="0"/>
              <a:t>加入训练集中，继续训练</a:t>
            </a:r>
            <a:r>
              <a:rPr lang="en-US" altLang="zh-CN" dirty="0" err="1"/>
              <a:t>Restormer</a:t>
            </a:r>
            <a:r>
              <a:rPr lang="zh-CN" altLang="en-US" dirty="0"/>
              <a:t>，得到单模</a:t>
            </a:r>
            <a:r>
              <a:rPr lang="en-US" altLang="zh-CN" dirty="0"/>
              <a:t>59.5</a:t>
            </a:r>
            <a:r>
              <a:rPr lang="zh-CN" altLang="en-US" dirty="0"/>
              <a:t>的分数。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这里的测试使用了</a:t>
            </a:r>
            <a:r>
              <a:rPr lang="en-US" altLang="zh-CN" dirty="0"/>
              <a:t>TTA</a:t>
            </a:r>
            <a:r>
              <a:rPr lang="zh-CN" altLang="en-US" dirty="0"/>
              <a:t>和小块测试。</a:t>
            </a:r>
            <a:r>
              <a:rPr lang="en-US" altLang="zh-CN" dirty="0"/>
              <a:t>denoise0-8</a:t>
            </a:r>
            <a:r>
              <a:rPr lang="zh-CN" altLang="en-US" dirty="0"/>
              <a:t>是</a:t>
            </a:r>
            <a:r>
              <a:rPr lang="en-US" altLang="zh-CN" dirty="0" err="1"/>
              <a:t>Restormer</a:t>
            </a:r>
            <a:r>
              <a:rPr lang="zh-CN" altLang="en-US" dirty="0"/>
              <a:t>自集成的结果。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使用这样的方案是由于时间仓促，迫不得已，并非最优方案。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747102F3-9F4C-4CB3-937B-ABC2503B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14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20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7897787" y="3238992"/>
            <a:ext cx="4297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"/>
          <p:cNvSpPr txBox="1"/>
          <p:nvPr/>
        </p:nvSpPr>
        <p:spPr>
          <a:xfrm>
            <a:off x="7406310" y="2420888"/>
            <a:ext cx="4493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</a:p>
        </p:txBody>
      </p:sp>
      <p:sp>
        <p:nvSpPr>
          <p:cNvPr id="30" name="椭圆 29"/>
          <p:cNvSpPr/>
          <p:nvPr/>
        </p:nvSpPr>
        <p:spPr>
          <a:xfrm>
            <a:off x="6513611" y="2413106"/>
            <a:ext cx="936104" cy="93610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5</a:t>
            </a:r>
            <a:endParaRPr lang="zh-CN" altLang="en-US" sz="54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2209800"/>
            <a:ext cx="5397500" cy="1539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校徽白色亮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3525" y="2286000"/>
            <a:ext cx="1416685" cy="13874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8414C8-A8A6-448E-AAB1-4FF4CD7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15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1" y="543361"/>
            <a:ext cx="4000501" cy="493479"/>
            <a:chOff x="0" y="543361"/>
            <a:chExt cx="3370216" cy="493479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3"/>
            <p:cNvSpPr txBox="1"/>
            <p:nvPr/>
          </p:nvSpPr>
          <p:spPr>
            <a:xfrm>
              <a:off x="290323" y="575175"/>
              <a:ext cx="2472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可能更好的训练方案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69D1B29-298E-4B90-A119-B0484334F86D}"/>
              </a:ext>
            </a:extLst>
          </p:cNvPr>
          <p:cNvSpPr txBox="1"/>
          <p:nvPr/>
        </p:nvSpPr>
        <p:spPr>
          <a:xfrm>
            <a:off x="412385" y="1297522"/>
            <a:ext cx="1136723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Skip-</a:t>
            </a:r>
            <a:r>
              <a:rPr lang="en-US" altLang="zh-CN" dirty="0" err="1"/>
              <a:t>init</a:t>
            </a:r>
            <a:r>
              <a:rPr lang="en-US" altLang="zh-CN" dirty="0"/>
              <a:t>[1]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使用</a:t>
            </a:r>
            <a:r>
              <a:rPr lang="en-US" altLang="zh-CN" dirty="0"/>
              <a:t>skip-</a:t>
            </a:r>
            <a:r>
              <a:rPr lang="en-US" altLang="zh-CN" dirty="0" err="1"/>
              <a:t>init</a:t>
            </a:r>
            <a:r>
              <a:rPr lang="zh-CN" altLang="en-US" dirty="0"/>
              <a:t>可以增大</a:t>
            </a:r>
            <a:r>
              <a:rPr lang="en-US" altLang="zh-CN" dirty="0"/>
              <a:t>batch size</a:t>
            </a:r>
            <a:r>
              <a:rPr lang="zh-CN" altLang="en-US" dirty="0"/>
              <a:t>和学习率（如</a:t>
            </a:r>
            <a:r>
              <a:rPr lang="en-US" altLang="zh-CN" dirty="0"/>
              <a:t>1e-3</a:t>
            </a:r>
            <a:r>
              <a:rPr lang="zh-CN" altLang="en-US" dirty="0"/>
              <a:t>的数量级），</a:t>
            </a:r>
            <a:r>
              <a:rPr lang="en-US" altLang="zh-CN" dirty="0" err="1"/>
              <a:t>NAFNet</a:t>
            </a:r>
            <a:r>
              <a:rPr lang="zh-CN" altLang="en-US" dirty="0"/>
              <a:t>的性能很大程度上取决于这种训练策略。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解决显存不足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小块测试可以使用单尺度训练，因此可以用较小的尺度以换取大的</a:t>
            </a:r>
            <a:r>
              <a:rPr lang="en-US" altLang="zh-CN" dirty="0"/>
              <a:t>batch size</a:t>
            </a:r>
            <a:r>
              <a:rPr lang="zh-CN" altLang="en-US" dirty="0"/>
              <a:t>。使用</a:t>
            </a:r>
            <a:r>
              <a:rPr lang="en-US" altLang="zh-CN" dirty="0"/>
              <a:t>checkpoint</a:t>
            </a:r>
            <a:r>
              <a:rPr lang="zh-CN" altLang="en-US" dirty="0"/>
              <a:t>函数可以进一步节约显存（至少原来的</a:t>
            </a:r>
            <a:r>
              <a:rPr lang="en-US" altLang="zh-CN" dirty="0"/>
              <a:t>1/4</a:t>
            </a:r>
            <a:r>
              <a:rPr lang="zh-CN" altLang="en-US" dirty="0"/>
              <a:t>）。多次迭代一次更新。混合精度不推荐（在该任务中会降低性能）。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伪标签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单模性能饱和后可以使用集成进一步提升性能，同时将测试结果作为</a:t>
            </a:r>
            <a:r>
              <a:rPr lang="en-US" altLang="zh-CN" dirty="0"/>
              <a:t>GT</a:t>
            </a:r>
            <a:r>
              <a:rPr lang="zh-CN" altLang="en-US" dirty="0"/>
              <a:t>来训练单模，此方案适合后期使用。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C60F47-F1CE-4070-90F8-21C724E83238}"/>
              </a:ext>
            </a:extLst>
          </p:cNvPr>
          <p:cNvSpPr/>
          <p:nvPr/>
        </p:nvSpPr>
        <p:spPr>
          <a:xfrm>
            <a:off x="0" y="6358353"/>
            <a:ext cx="1059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MR9"/>
              </a:rPr>
              <a:t>[1] De, S., Smith, S.: Batch normalization biases residual blocks towards the identity function in deep networks.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561DA3-41C7-4588-8F40-25C788ED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16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041463" y="2637025"/>
            <a:ext cx="44935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谢谢您的观看！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879609" y="2612733"/>
            <a:ext cx="479344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cxnSp>
        <p:nvCxnSpPr>
          <p:cNvPr id="27" name="直接连接符 26"/>
          <p:cNvCxnSpPr/>
          <p:nvPr/>
        </p:nvCxnSpPr>
        <p:spPr>
          <a:xfrm>
            <a:off x="3932247" y="3459999"/>
            <a:ext cx="479379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sp>
        <p:nvSpPr>
          <p:cNvPr id="18" name="流程图: 手动输入 18"/>
          <p:cNvSpPr/>
          <p:nvPr/>
        </p:nvSpPr>
        <p:spPr>
          <a:xfrm rot="5400000">
            <a:off x="4038762" y="-2372877"/>
            <a:ext cx="304919" cy="837819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0 h 10791"/>
              <a:gd name="connsiteX1-3" fmla="*/ 10000 w 10000"/>
              <a:gd name="connsiteY1-4" fmla="*/ 791 h 10791"/>
              <a:gd name="connsiteX2-5" fmla="*/ 10000 w 10000"/>
              <a:gd name="connsiteY2-6" fmla="*/ 10791 h 10791"/>
              <a:gd name="connsiteX3-7" fmla="*/ 0 w 10000"/>
              <a:gd name="connsiteY3-8" fmla="*/ 10791 h 10791"/>
              <a:gd name="connsiteX4-9" fmla="*/ 0 w 10000"/>
              <a:gd name="connsiteY4-10" fmla="*/ 0 h 10791"/>
              <a:gd name="connsiteX0-11" fmla="*/ 0 w 10000"/>
              <a:gd name="connsiteY0-12" fmla="*/ 0 h 10791"/>
              <a:gd name="connsiteX1-13" fmla="*/ 10000 w 10000"/>
              <a:gd name="connsiteY1-14" fmla="*/ 325 h 10791"/>
              <a:gd name="connsiteX2-15" fmla="*/ 10000 w 10000"/>
              <a:gd name="connsiteY2-16" fmla="*/ 10791 h 10791"/>
              <a:gd name="connsiteX3-17" fmla="*/ 0 w 10000"/>
              <a:gd name="connsiteY3-18" fmla="*/ 10791 h 10791"/>
              <a:gd name="connsiteX4-19" fmla="*/ 0 w 10000"/>
              <a:gd name="connsiteY4-20" fmla="*/ 0 h 10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791">
                <a:moveTo>
                  <a:pt x="0" y="0"/>
                </a:moveTo>
                <a:lnTo>
                  <a:pt x="10000" y="325"/>
                </a:lnTo>
                <a:lnTo>
                  <a:pt x="10000" y="10791"/>
                </a:lnTo>
                <a:lnTo>
                  <a:pt x="0" y="1079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流程图: 手动输入 21"/>
          <p:cNvSpPr/>
          <p:nvPr/>
        </p:nvSpPr>
        <p:spPr>
          <a:xfrm rot="16200000" flipH="1">
            <a:off x="10025481" y="-199963"/>
            <a:ext cx="305042" cy="40322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52"/>
              <a:gd name="connsiteY0-2" fmla="*/ 481 h 10000"/>
              <a:gd name="connsiteX1-3" fmla="*/ 10052 w 10052"/>
              <a:gd name="connsiteY1-4" fmla="*/ 0 h 10000"/>
              <a:gd name="connsiteX2-5" fmla="*/ 10052 w 10052"/>
              <a:gd name="connsiteY2-6" fmla="*/ 10000 h 10000"/>
              <a:gd name="connsiteX3-7" fmla="*/ 52 w 10052"/>
              <a:gd name="connsiteY3-8" fmla="*/ 10000 h 10000"/>
              <a:gd name="connsiteX4-9" fmla="*/ 0 w 10052"/>
              <a:gd name="connsiteY4-10" fmla="*/ 481 h 10000"/>
              <a:gd name="connsiteX0-11" fmla="*/ 30 w 10004"/>
              <a:gd name="connsiteY0-12" fmla="*/ 643 h 10000"/>
              <a:gd name="connsiteX1-13" fmla="*/ 10004 w 10004"/>
              <a:gd name="connsiteY1-14" fmla="*/ 0 h 10000"/>
              <a:gd name="connsiteX2-15" fmla="*/ 10004 w 10004"/>
              <a:gd name="connsiteY2-16" fmla="*/ 10000 h 10000"/>
              <a:gd name="connsiteX3-17" fmla="*/ 4 w 10004"/>
              <a:gd name="connsiteY3-18" fmla="*/ 10000 h 10000"/>
              <a:gd name="connsiteX4-19" fmla="*/ 30 w 10004"/>
              <a:gd name="connsiteY4-20" fmla="*/ 643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4" h="10000">
                <a:moveTo>
                  <a:pt x="30" y="643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-13" y="6827"/>
                  <a:pt x="47" y="3816"/>
                  <a:pt x="30" y="64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 descr="红色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5" y="236220"/>
            <a:ext cx="1184910" cy="1184910"/>
          </a:xfrm>
          <a:prstGeom prst="rect">
            <a:avLst/>
          </a:prstGeom>
        </p:spPr>
      </p:pic>
      <p:pic>
        <p:nvPicPr>
          <p:cNvPr id="4" name="图片 3" descr="中文校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510" y="447675"/>
            <a:ext cx="2251710" cy="571500"/>
          </a:xfrm>
          <a:prstGeom prst="rect">
            <a:avLst/>
          </a:prstGeom>
        </p:spPr>
      </p:pic>
      <p:pic>
        <p:nvPicPr>
          <p:cNvPr id="6" name="图片 5" descr="英文校名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510" y="1107440"/>
            <a:ext cx="2251710" cy="106045"/>
          </a:xfrm>
          <a:prstGeom prst="rect">
            <a:avLst/>
          </a:prstGeom>
        </p:spPr>
      </p:pic>
      <p:sp>
        <p:nvSpPr>
          <p:cNvPr id="17" name="TextBox 23">
            <a:extLst>
              <a:ext uri="{FF2B5EF4-FFF2-40B4-BE49-F238E27FC236}">
                <a16:creationId xmlns:a16="http://schemas.microsoft.com/office/drawing/2014/main" id="{14A52BB0-F911-4D4B-9A53-987ABC2FE9F4}"/>
              </a:ext>
            </a:extLst>
          </p:cNvPr>
          <p:cNvSpPr txBox="1"/>
          <p:nvPr/>
        </p:nvSpPr>
        <p:spPr>
          <a:xfrm>
            <a:off x="5313482" y="3993912"/>
            <a:ext cx="20313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Yanksx</a:t>
            </a:r>
          </a:p>
          <a:p>
            <a:pPr algn="ctr">
              <a:defRPr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algn="ctr">
              <a:defRPr/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BCBD99-0E88-4D51-9B75-7E540DA8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17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0" y="543361"/>
            <a:ext cx="3370216" cy="493479"/>
            <a:chOff x="0" y="543361"/>
            <a:chExt cx="3370216" cy="493479"/>
          </a:xfrm>
        </p:grpSpPr>
        <p:grpSp>
          <p:nvGrpSpPr>
            <p:cNvPr id="113" name="组合 112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15" name="矩形 114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直角三角形 115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3"/>
            <p:cNvSpPr txBox="1"/>
            <p:nvPr/>
          </p:nvSpPr>
          <p:spPr>
            <a:xfrm>
              <a:off x="898051" y="561641"/>
              <a:ext cx="1492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 录</a:t>
              </a:r>
            </a:p>
          </p:txBody>
        </p:sp>
      </p:grpSp>
      <p:pic>
        <p:nvPicPr>
          <p:cNvPr id="117" name="矩形 9"/>
          <p:cNvPicPr>
            <a:picLocks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96" y="1744517"/>
            <a:ext cx="7792294" cy="772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8" name="圆角矩形 10"/>
          <p:cNvGrpSpPr/>
          <p:nvPr/>
        </p:nvGrpSpPr>
        <p:grpSpPr bwMode="auto">
          <a:xfrm>
            <a:off x="2508058" y="2027470"/>
            <a:ext cx="7256043" cy="286102"/>
            <a:chOff x="42" y="691"/>
            <a:chExt cx="5676" cy="104"/>
          </a:xfrm>
        </p:grpSpPr>
        <p:pic>
          <p:nvPicPr>
            <p:cNvPr id="119" name="圆角矩形 10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" y="691"/>
              <a:ext cx="567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 Box 8"/>
            <p:cNvSpPr txBox="1">
              <a:spLocks noChangeArrowheads="1"/>
            </p:cNvSpPr>
            <p:nvPr/>
          </p:nvSpPr>
          <p:spPr bwMode="auto">
            <a:xfrm>
              <a:off x="91" y="739"/>
              <a:ext cx="5578" cy="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21" name="矩形 1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96" y="3083579"/>
            <a:ext cx="7792294" cy="772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" name="圆角矩形 13"/>
          <p:cNvGrpSpPr/>
          <p:nvPr/>
        </p:nvGrpSpPr>
        <p:grpSpPr bwMode="auto">
          <a:xfrm>
            <a:off x="2508058" y="3366533"/>
            <a:ext cx="7256022" cy="286100"/>
            <a:chOff x="42" y="1486"/>
            <a:chExt cx="5676" cy="104"/>
          </a:xfrm>
        </p:grpSpPr>
        <p:pic>
          <p:nvPicPr>
            <p:cNvPr id="123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" y="1486"/>
              <a:ext cx="567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" name="Text Box 13"/>
            <p:cNvSpPr txBox="1">
              <a:spLocks noChangeArrowheads="1"/>
            </p:cNvSpPr>
            <p:nvPr/>
          </p:nvSpPr>
          <p:spPr bwMode="auto">
            <a:xfrm>
              <a:off x="91" y="1532"/>
              <a:ext cx="5578" cy="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25" name="矩形 14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96" y="3749494"/>
            <a:ext cx="7792292" cy="77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" name="圆角矩形 15"/>
          <p:cNvGrpSpPr/>
          <p:nvPr/>
        </p:nvGrpSpPr>
        <p:grpSpPr bwMode="auto">
          <a:xfrm>
            <a:off x="2508058" y="4032981"/>
            <a:ext cx="7256040" cy="283225"/>
            <a:chOff x="42" y="1882"/>
            <a:chExt cx="5676" cy="103"/>
          </a:xfrm>
        </p:grpSpPr>
        <p:pic>
          <p:nvPicPr>
            <p:cNvPr id="127" name="圆角矩形 15"/>
            <p:cNvPicPr>
              <a:picLocks noChangeArrowheads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" y="1882"/>
              <a:ext cx="5676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Text Box 17"/>
            <p:cNvSpPr txBox="1">
              <a:spLocks noChangeArrowheads="1"/>
            </p:cNvSpPr>
            <p:nvPr/>
          </p:nvSpPr>
          <p:spPr bwMode="auto">
            <a:xfrm>
              <a:off x="91" y="1929"/>
              <a:ext cx="5578" cy="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5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9" name="矩形 128"/>
          <p:cNvSpPr>
            <a:spLocks noChangeArrowheads="1"/>
          </p:cNvSpPr>
          <p:nvPr/>
        </p:nvSpPr>
        <p:spPr bwMode="auto">
          <a:xfrm>
            <a:off x="2878560" y="3739564"/>
            <a:ext cx="5081495" cy="369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18" tIns="45709" rIns="91418" bIns="45709">
            <a:spAutoFit/>
          </a:bodyPr>
          <a:lstStyle/>
          <a:p>
            <a:pPr defTabSz="1283970">
              <a:defRPr/>
            </a:pPr>
            <a:r>
              <a:rPr lang="en-US" altLang="zh-CN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</a:p>
        </p:txBody>
      </p:sp>
      <p:pic>
        <p:nvPicPr>
          <p:cNvPr id="130" name="矩形 17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96" y="4421238"/>
            <a:ext cx="7792288" cy="76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1" name="圆角矩形 18"/>
          <p:cNvGrpSpPr/>
          <p:nvPr/>
        </p:nvGrpSpPr>
        <p:grpSpPr bwMode="auto">
          <a:xfrm>
            <a:off x="2508058" y="4699245"/>
            <a:ext cx="7256043" cy="286102"/>
            <a:chOff x="42" y="2277"/>
            <a:chExt cx="5676" cy="104"/>
          </a:xfrm>
        </p:grpSpPr>
        <p:pic>
          <p:nvPicPr>
            <p:cNvPr id="132" name="圆角矩形 1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" y="2277"/>
              <a:ext cx="567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" name="Text Box 22"/>
            <p:cNvSpPr txBox="1">
              <a:spLocks noChangeArrowheads="1"/>
            </p:cNvSpPr>
            <p:nvPr/>
          </p:nvSpPr>
          <p:spPr bwMode="auto">
            <a:xfrm>
              <a:off x="91" y="2325"/>
              <a:ext cx="5578" cy="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38" name="矩形 23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96" y="2415376"/>
            <a:ext cx="7792294" cy="76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9" name="圆角矩形 24"/>
          <p:cNvGrpSpPr/>
          <p:nvPr/>
        </p:nvGrpSpPr>
        <p:grpSpPr bwMode="auto">
          <a:xfrm>
            <a:off x="2508058" y="2700268"/>
            <a:ext cx="7256035" cy="283226"/>
            <a:chOff x="42" y="1091"/>
            <a:chExt cx="5676" cy="103"/>
          </a:xfrm>
        </p:grpSpPr>
        <p:pic>
          <p:nvPicPr>
            <p:cNvPr id="140" name="圆角矩形 24"/>
            <p:cNvPicPr>
              <a:picLocks noChangeArrowheads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" y="1091"/>
              <a:ext cx="5676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" name="Text Box 34"/>
            <p:cNvSpPr txBox="1">
              <a:spLocks noChangeArrowheads="1"/>
            </p:cNvSpPr>
            <p:nvPr/>
          </p:nvSpPr>
          <p:spPr bwMode="auto">
            <a:xfrm>
              <a:off x="91" y="1136"/>
              <a:ext cx="5578" cy="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5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42" name="矩形 141"/>
          <p:cNvSpPr>
            <a:spLocks noChangeArrowheads="1"/>
          </p:cNvSpPr>
          <p:nvPr/>
        </p:nvSpPr>
        <p:spPr bwMode="auto">
          <a:xfrm>
            <a:off x="2878560" y="2402089"/>
            <a:ext cx="3059363" cy="369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18" tIns="45709" rIns="91418" bIns="45709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</a:p>
        </p:txBody>
      </p:sp>
      <p:sp>
        <p:nvSpPr>
          <p:cNvPr id="143" name="矩形 142"/>
          <p:cNvSpPr>
            <a:spLocks noChangeArrowheads="1"/>
          </p:cNvSpPr>
          <p:nvPr/>
        </p:nvSpPr>
        <p:spPr bwMode="auto">
          <a:xfrm>
            <a:off x="2878559" y="3077719"/>
            <a:ext cx="3783770" cy="369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18" tIns="45709" rIns="91418" bIns="45709">
            <a:spAutoFit/>
          </a:bodyPr>
          <a:lstStyle/>
          <a:p>
            <a:pPr defTabSz="1283970"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测试</a:t>
            </a:r>
          </a:p>
        </p:txBody>
      </p:sp>
      <p:sp>
        <p:nvSpPr>
          <p:cNvPr id="144" name="矩形 143"/>
          <p:cNvSpPr>
            <a:spLocks noChangeArrowheads="1"/>
          </p:cNvSpPr>
          <p:nvPr/>
        </p:nvSpPr>
        <p:spPr bwMode="auto">
          <a:xfrm>
            <a:off x="2878559" y="4408302"/>
            <a:ext cx="5270113" cy="369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18" tIns="45709" rIns="91418" bIns="45709">
            <a:spAutoFit/>
          </a:bodyPr>
          <a:lstStyle/>
          <a:p>
            <a:pPr defTabSz="1283970"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讨论</a:t>
            </a:r>
          </a:p>
        </p:txBody>
      </p:sp>
      <p:sp>
        <p:nvSpPr>
          <p:cNvPr id="146" name="TextBox 145">
            <a:hlinkClick r:id="" action="ppaction://hlinkshowjump?jump=nextslide"/>
          </p:cNvPr>
          <p:cNvSpPr txBox="1"/>
          <p:nvPr/>
        </p:nvSpPr>
        <p:spPr>
          <a:xfrm>
            <a:off x="2878560" y="1731092"/>
            <a:ext cx="4351316" cy="369310"/>
          </a:xfrm>
          <a:prstGeom prst="rect">
            <a:avLst/>
          </a:prstGeom>
          <a:noFill/>
        </p:spPr>
        <p:txBody>
          <a:bodyPr wrap="square" lIns="91418" tIns="45709" rIns="91418" bIns="45709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CDAD0E-19A0-4619-B789-B4AD01D4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2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7897787" y="3238992"/>
            <a:ext cx="4297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"/>
          <p:cNvSpPr txBox="1"/>
          <p:nvPr/>
        </p:nvSpPr>
        <p:spPr>
          <a:xfrm>
            <a:off x="7406310" y="2420888"/>
            <a:ext cx="4493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23" name="椭圆 22"/>
          <p:cNvSpPr/>
          <p:nvPr/>
        </p:nvSpPr>
        <p:spPr>
          <a:xfrm>
            <a:off x="6513611" y="2413106"/>
            <a:ext cx="936104" cy="93610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1</a:t>
            </a:r>
            <a:endParaRPr lang="zh-CN" altLang="en-US" sz="54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2209800"/>
            <a:ext cx="5397500" cy="15399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校徽白色亮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3525" y="2286000"/>
            <a:ext cx="1416685" cy="13874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62C9CC-8F87-441D-A0A0-10A0568D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3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543361"/>
            <a:ext cx="4333875" cy="849277"/>
            <a:chOff x="0" y="543361"/>
            <a:chExt cx="3370216" cy="849277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449945" y="561641"/>
              <a:ext cx="28186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比赛数据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Bayer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图案</a:t>
              </a:r>
            </a:p>
            <a:p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6F122BA-6EFA-48BC-8127-AD71EC34EAB6}"/>
              </a:ext>
            </a:extLst>
          </p:cNvPr>
          <p:cNvSpPr/>
          <p:nvPr/>
        </p:nvSpPr>
        <p:spPr>
          <a:xfrm>
            <a:off x="1792175" y="2551837"/>
            <a:ext cx="236231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color_desc = b'RGBG’</a:t>
            </a:r>
            <a:endParaRPr lang="en-US" altLang="zh-CN" dirty="0"/>
          </a:p>
          <a:p>
            <a:endParaRPr lang="en-US" altLang="zh-CN" dirty="0"/>
          </a:p>
          <a:p>
            <a:r>
              <a:rPr lang="de-DE" altLang="zh-CN" dirty="0"/>
              <a:t>pattern</a:t>
            </a:r>
          </a:p>
          <a:p>
            <a:r>
              <a:rPr lang="de-DE" altLang="zh-CN" dirty="0"/>
              <a:t> [[2 3]</a:t>
            </a:r>
          </a:p>
          <a:p>
            <a:r>
              <a:rPr lang="de-DE" altLang="zh-CN" dirty="0"/>
              <a:t>  [1 0]]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22257C9-5F66-4CAA-BE31-CC4D420B4183}"/>
              </a:ext>
            </a:extLst>
          </p:cNvPr>
          <p:cNvSpPr/>
          <p:nvPr/>
        </p:nvSpPr>
        <p:spPr>
          <a:xfrm>
            <a:off x="6621350" y="2551837"/>
            <a:ext cx="497084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color_desc</a:t>
            </a:r>
            <a:r>
              <a:rPr lang="en-US" altLang="zh-CN" dirty="0"/>
              <a:t>[</a:t>
            </a:r>
            <a:r>
              <a:rPr lang="de-DE" altLang="zh-CN" dirty="0"/>
              <a:t>pattern[0,0]</a:t>
            </a:r>
            <a:r>
              <a:rPr lang="en-US" altLang="zh-CN" dirty="0"/>
              <a:t>],  </a:t>
            </a:r>
            <a:r>
              <a:rPr lang="zh-CN" altLang="en-US" dirty="0"/>
              <a:t>color_desc</a:t>
            </a:r>
            <a:r>
              <a:rPr lang="en-US" altLang="zh-CN" dirty="0"/>
              <a:t>[</a:t>
            </a:r>
            <a:r>
              <a:rPr lang="de-DE" altLang="zh-CN" dirty="0"/>
              <a:t>pattern[0,1]</a:t>
            </a:r>
            <a:r>
              <a:rPr lang="en-US" altLang="zh-CN" dirty="0"/>
              <a:t>],</a:t>
            </a:r>
          </a:p>
          <a:p>
            <a:r>
              <a:rPr lang="zh-CN" altLang="en-US" dirty="0"/>
              <a:t>color_desc</a:t>
            </a:r>
            <a:r>
              <a:rPr lang="en-US" altLang="zh-CN" dirty="0"/>
              <a:t>[</a:t>
            </a:r>
            <a:r>
              <a:rPr lang="de-DE" altLang="zh-CN" dirty="0"/>
              <a:t>pattern[1,0]</a:t>
            </a:r>
            <a:r>
              <a:rPr lang="en-US" altLang="zh-CN" dirty="0"/>
              <a:t>],  </a:t>
            </a:r>
            <a:r>
              <a:rPr lang="zh-CN" altLang="en-US" dirty="0"/>
              <a:t>color_desc</a:t>
            </a:r>
            <a:r>
              <a:rPr lang="en-US" altLang="zh-CN" dirty="0"/>
              <a:t>[</a:t>
            </a:r>
            <a:r>
              <a:rPr lang="de-DE" altLang="zh-CN" dirty="0"/>
              <a:t>pattern[1,1]</a:t>
            </a:r>
            <a:r>
              <a:rPr lang="en-US" altLang="zh-CN" dirty="0"/>
              <a:t>]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得到 </a:t>
            </a:r>
            <a:endParaRPr lang="en-US" altLang="zh-CN" dirty="0"/>
          </a:p>
          <a:p>
            <a:r>
              <a:rPr lang="en-US" altLang="zh-CN" dirty="0"/>
              <a:t>	B G</a:t>
            </a:r>
          </a:p>
          <a:p>
            <a:r>
              <a:rPr lang="en-US" altLang="zh-CN" dirty="0"/>
              <a:t>	G R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652E125-0875-47E7-BD83-F7FE5EEF2247}"/>
              </a:ext>
            </a:extLst>
          </p:cNvPr>
          <p:cNvSpPr/>
          <p:nvPr/>
        </p:nvSpPr>
        <p:spPr>
          <a:xfrm>
            <a:off x="4467225" y="3147759"/>
            <a:ext cx="1495425" cy="369332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7F3F10-9CCF-4776-BDCE-364E9F7F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4</a:t>
            </a:fld>
            <a:r>
              <a:rPr lang="en-US" altLang="zh-CN"/>
              <a:t>/17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1CB11A-92CE-4CB8-85E9-AAEB40C14361}"/>
              </a:ext>
            </a:extLst>
          </p:cNvPr>
          <p:cNvSpPr txBox="1"/>
          <p:nvPr/>
        </p:nvSpPr>
        <p:spPr>
          <a:xfrm>
            <a:off x="1401889" y="1812910"/>
            <a:ext cx="381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</a:t>
            </a:r>
            <a:r>
              <a:rPr lang="en-US" altLang="zh-CN" dirty="0" err="1"/>
              <a:t>rawpy</a:t>
            </a:r>
            <a:r>
              <a:rPr lang="zh-CN" altLang="en-US" dirty="0"/>
              <a:t>文档，读取</a:t>
            </a:r>
            <a:r>
              <a:rPr lang="en-US" altLang="zh-CN" dirty="0" err="1"/>
              <a:t>dng</a:t>
            </a:r>
            <a:r>
              <a:rPr lang="zh-CN" altLang="en-US" dirty="0"/>
              <a:t>图像</a:t>
            </a:r>
          </a:p>
        </p:txBody>
      </p:sp>
    </p:spTree>
    <p:extLst>
      <p:ext uri="{BB962C8B-B14F-4D97-AF65-F5344CB8AC3E}">
        <p14:creationId xmlns:p14="http://schemas.microsoft.com/office/powerpoint/2010/main" val="348536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6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449945" y="561641"/>
              <a:ext cx="2818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扩充训练集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3DA3ABE1-56C3-4C28-A2E0-702C66FA4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1" y="1637046"/>
            <a:ext cx="3567615" cy="27660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1E9FE53-A1E7-41DE-878A-7DE91E5C4112}"/>
              </a:ext>
            </a:extLst>
          </p:cNvPr>
          <p:cNvSpPr txBox="1"/>
          <p:nvPr/>
        </p:nvSpPr>
        <p:spPr>
          <a:xfrm>
            <a:off x="587239" y="4442106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  <a:r>
              <a:rPr lang="zh-CN" altLang="en-US" dirty="0"/>
              <a:t>张训练集</a:t>
            </a:r>
            <a:r>
              <a:rPr lang="en-US" altLang="zh-CN" dirty="0"/>
              <a:t>GT</a:t>
            </a:r>
            <a:r>
              <a:rPr lang="zh-CN" altLang="en-US" dirty="0"/>
              <a:t>均值分布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711A835-852A-414E-804D-DB92C52F7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17" y="1637046"/>
            <a:ext cx="3712921" cy="27648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E54FC0E2-C9F4-4E81-B504-20023853DD05}"/>
              </a:ext>
            </a:extLst>
          </p:cNvPr>
          <p:cNvSpPr txBox="1"/>
          <p:nvPr/>
        </p:nvSpPr>
        <p:spPr>
          <a:xfrm>
            <a:off x="4673416" y="4442106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张测试集均值分布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789A01C-CB54-4EC1-AB0F-7C2A9EAC4B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61" y="1695780"/>
            <a:ext cx="3621451" cy="270606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EC86E13C-3ABE-42CB-98B3-1CCF0A6F2456}"/>
              </a:ext>
            </a:extLst>
          </p:cNvPr>
          <p:cNvSpPr txBox="1"/>
          <p:nvPr/>
        </p:nvSpPr>
        <p:spPr>
          <a:xfrm>
            <a:off x="8673820" y="4442106"/>
            <a:ext cx="269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320</a:t>
            </a:r>
            <a:r>
              <a:rPr lang="zh-CN" altLang="en-US" dirty="0"/>
              <a:t>张</a:t>
            </a:r>
            <a:r>
              <a:rPr lang="en-US" altLang="zh-CN" dirty="0"/>
              <a:t>SIDD</a:t>
            </a:r>
            <a:r>
              <a:rPr lang="zh-CN" altLang="en-US" dirty="0"/>
              <a:t>的</a:t>
            </a:r>
            <a:r>
              <a:rPr lang="en-US" altLang="zh-CN" dirty="0"/>
              <a:t>GT</a:t>
            </a:r>
            <a:r>
              <a:rPr lang="zh-CN" altLang="en-US" dirty="0"/>
              <a:t>均值分布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84E7D0E-F888-4386-A59B-D67BD357A097}"/>
              </a:ext>
            </a:extLst>
          </p:cNvPr>
          <p:cNvSpPr txBox="1"/>
          <p:nvPr/>
        </p:nvSpPr>
        <p:spPr>
          <a:xfrm>
            <a:off x="310967" y="1243651"/>
            <a:ext cx="367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查看各数据分布（用处不大）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34E1864-3971-44EC-94B2-A1FD7A9175C2}"/>
              </a:ext>
            </a:extLst>
          </p:cNvPr>
          <p:cNvSpPr txBox="1"/>
          <p:nvPr/>
        </p:nvSpPr>
        <p:spPr>
          <a:xfrm>
            <a:off x="310966" y="5023607"/>
            <a:ext cx="11411445" cy="11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保持分布一致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统一</a:t>
            </a:r>
            <a:r>
              <a:rPr lang="en-US" altLang="zh-CN" dirty="0">
                <a:solidFill>
                  <a:srgbClr val="FF0000"/>
                </a:solidFill>
              </a:rPr>
              <a:t>Bayer</a:t>
            </a:r>
            <a:r>
              <a:rPr lang="zh-CN" altLang="en-US" dirty="0">
                <a:solidFill>
                  <a:srgbClr val="FF0000"/>
                </a:solidFill>
              </a:rPr>
              <a:t>图案</a:t>
            </a:r>
            <a:r>
              <a:rPr lang="en-US" altLang="zh-CN" dirty="0"/>
              <a:t>[1]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 用比赛数据的预训练模型测试</a:t>
            </a:r>
            <a:r>
              <a:rPr lang="en-US" altLang="zh-CN" dirty="0"/>
              <a:t>SIDD</a:t>
            </a:r>
            <a:r>
              <a:rPr lang="zh-CN" altLang="en-US" dirty="0"/>
              <a:t>数据，根据</a:t>
            </a:r>
            <a:r>
              <a:rPr lang="en-US" altLang="zh-CN" dirty="0"/>
              <a:t>PSNR</a:t>
            </a:r>
            <a:r>
              <a:rPr lang="zh-CN" altLang="en-US" dirty="0">
                <a:solidFill>
                  <a:srgbClr val="FF0000"/>
                </a:solidFill>
              </a:rPr>
              <a:t>筛选</a:t>
            </a:r>
            <a:r>
              <a:rPr lang="en-US" altLang="zh-CN" dirty="0">
                <a:solidFill>
                  <a:srgbClr val="FF0000"/>
                </a:solidFill>
              </a:rPr>
              <a:t>SIDD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/>
              <a:t>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2599164-C963-43CC-B6A7-DC76732B8B8F}"/>
              </a:ext>
            </a:extLst>
          </p:cNvPr>
          <p:cNvSpPr/>
          <p:nvPr/>
        </p:nvSpPr>
        <p:spPr>
          <a:xfrm>
            <a:off x="-353338" y="6419433"/>
            <a:ext cx="12211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/>
              <a:t>[1] Jiaming Liu et al. “Learning Raw Image Denoising With Bayer Pattern Unification and Bayer Preserving Augmentation”.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8A83F7-9A14-444E-AF4A-7FBD1C58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5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6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449945" y="561641"/>
              <a:ext cx="2818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数据增广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576B037-B916-4127-A649-A387A4042E70}"/>
              </a:ext>
            </a:extLst>
          </p:cNvPr>
          <p:cNvSpPr txBox="1"/>
          <p:nvPr/>
        </p:nvSpPr>
        <p:spPr>
          <a:xfrm>
            <a:off x="1009650" y="1723691"/>
            <a:ext cx="746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几何增广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旋转（单通道），翻转（单通道），随机裁剪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高级增广方法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Cutmixup</a:t>
            </a:r>
            <a:r>
              <a:rPr lang="zh-CN" altLang="en-US" dirty="0"/>
              <a:t>（见下页）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引入合成噪声</a:t>
            </a:r>
            <a:r>
              <a:rPr lang="en-US" altLang="zh-CN" dirty="0"/>
              <a:t>[1]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读噪声：高斯模型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zh-CN" altLang="en-US" dirty="0"/>
              <a:t>     光子散粒噪声：泊松模型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53D711-7219-4ED3-90A9-37270223CE4C}"/>
              </a:ext>
            </a:extLst>
          </p:cNvPr>
          <p:cNvSpPr/>
          <p:nvPr/>
        </p:nvSpPr>
        <p:spPr>
          <a:xfrm>
            <a:off x="128587" y="6419761"/>
            <a:ext cx="1193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[1] </a:t>
            </a:r>
            <a:r>
              <a:rPr lang="en-US" altLang="zh-CN" sz="1600" dirty="0" err="1">
                <a:solidFill>
                  <a:srgbClr val="000000"/>
                </a:solidFill>
                <a:latin typeface="TeXGyreTermes-Regular-Identity-H"/>
              </a:rPr>
              <a:t>Kaixuan</a:t>
            </a:r>
            <a:r>
              <a:rPr lang="en-US" altLang="zh-CN" sz="1600" dirty="0">
                <a:solidFill>
                  <a:srgbClr val="000000"/>
                </a:solidFill>
                <a:latin typeface="TeXGyreTermes-Regular-Identity-H"/>
              </a:rPr>
              <a:t> Wei et al. “A Physics-based Noise Formation Model for Extreme Low-light Raw Denoising”.</a:t>
            </a:r>
            <a:endParaRPr lang="zh-CN" altLang="en-US" sz="1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C5F535-532E-46CE-96D8-61C1E3E4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6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2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2560320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449945" y="561641"/>
              <a:ext cx="2818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数据增广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0651BAB-5817-4B6F-9594-F875DFC8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42" y="1350546"/>
            <a:ext cx="11476715" cy="22709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E1E647-B377-4CB9-92F9-956E79E56DD9}"/>
              </a:ext>
            </a:extLst>
          </p:cNvPr>
          <p:cNvSpPr/>
          <p:nvPr/>
        </p:nvSpPr>
        <p:spPr>
          <a:xfrm>
            <a:off x="0" y="6586689"/>
            <a:ext cx="1193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TeXGyreTermes-Regular-Identity-H"/>
              </a:rPr>
              <a:t>Jaejun</a:t>
            </a:r>
            <a:r>
              <a:rPr lang="en-US" altLang="zh-CN" sz="1400" dirty="0">
                <a:solidFill>
                  <a:srgbClr val="000000"/>
                </a:solidFill>
                <a:latin typeface="TeXGyreTermes-Regular-Identity-H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TeXGyreTermes-Regular-Identity-H"/>
              </a:rPr>
              <a:t>Yoo</a:t>
            </a:r>
            <a:r>
              <a:rPr lang="en-US" altLang="zh-CN" sz="1400" dirty="0">
                <a:solidFill>
                  <a:srgbClr val="000000"/>
                </a:solidFill>
                <a:latin typeface="TeXGyreTermes-Regular-Identity-H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TeXGyreTermes-Regular-Identity-H"/>
              </a:rPr>
              <a:t>Namhyuk</a:t>
            </a:r>
            <a:r>
              <a:rPr lang="en-US" altLang="zh-CN" sz="1400" dirty="0">
                <a:solidFill>
                  <a:srgbClr val="000000"/>
                </a:solidFill>
                <a:latin typeface="TeXGyreTermes-Regular-Identity-H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TeXGyreTermes-Regular-Identity-H"/>
              </a:rPr>
              <a:t>Ahn</a:t>
            </a:r>
            <a:r>
              <a:rPr lang="en-US" altLang="zh-CN" sz="1400" dirty="0">
                <a:solidFill>
                  <a:srgbClr val="000000"/>
                </a:solidFill>
                <a:latin typeface="TeXGyreTermes-Regular-Identity-H"/>
              </a:rPr>
              <a:t>, and Kyung-Ah Sohn. “Rethinking data augmentation for image super-resolution: A comprehensive analysis and a new strategy”.</a:t>
            </a:r>
            <a:r>
              <a:rPr lang="en-US" altLang="zh-CN" sz="1400" dirty="0"/>
              <a:t> </a:t>
            </a:r>
            <a:br>
              <a:rPr lang="en-US" altLang="zh-CN" sz="1400" dirty="0"/>
            </a:b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1776CD-5B8D-4E6D-988B-1C87492B8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505" y="3768936"/>
            <a:ext cx="2522439" cy="25605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56C390E-7B6C-4432-AB42-E91EE1710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97" y="3878714"/>
            <a:ext cx="5395428" cy="2240474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9B54669-B834-424B-9CAF-24493F97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7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41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7897787" y="3238992"/>
            <a:ext cx="4297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"/>
          <p:cNvSpPr txBox="1"/>
          <p:nvPr/>
        </p:nvSpPr>
        <p:spPr>
          <a:xfrm>
            <a:off x="7406310" y="2420888"/>
            <a:ext cx="4493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</a:p>
        </p:txBody>
      </p:sp>
      <p:sp>
        <p:nvSpPr>
          <p:cNvPr id="18" name="椭圆 17"/>
          <p:cNvSpPr/>
          <p:nvPr/>
        </p:nvSpPr>
        <p:spPr>
          <a:xfrm>
            <a:off x="6513611" y="2413106"/>
            <a:ext cx="936104" cy="93610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2</a:t>
            </a:r>
            <a:endParaRPr lang="zh-CN" altLang="en-US" sz="54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209800"/>
            <a:ext cx="5397500" cy="1539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校徽白色亮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3525" y="2286000"/>
            <a:ext cx="1416685" cy="13874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98078C-BED3-435B-86A4-4C2FC541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8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6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537029" y="543361"/>
              <a:ext cx="2833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模型选择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A0852C-0A4F-495E-9A21-6ACE2BFF6A4C}"/>
              </a:ext>
            </a:extLst>
          </p:cNvPr>
          <p:cNvSpPr txBox="1"/>
          <p:nvPr/>
        </p:nvSpPr>
        <p:spPr>
          <a:xfrm>
            <a:off x="990600" y="1600065"/>
            <a:ext cx="102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最近的</a:t>
            </a:r>
            <a:r>
              <a:rPr lang="en-US" altLang="zh-CN" dirty="0"/>
              <a:t>SOTA</a:t>
            </a:r>
            <a:r>
              <a:rPr lang="zh-CN" altLang="en-US" dirty="0"/>
              <a:t>：</a:t>
            </a:r>
            <a:r>
              <a:rPr lang="en-US" altLang="zh-CN" dirty="0" err="1"/>
              <a:t>SwinIR</a:t>
            </a:r>
            <a:r>
              <a:rPr lang="en-US" altLang="zh-CN" dirty="0"/>
              <a:t> [1]</a:t>
            </a:r>
            <a:r>
              <a:rPr lang="zh-CN" altLang="en-US" dirty="0"/>
              <a:t>，</a:t>
            </a:r>
            <a:r>
              <a:rPr lang="en-US" altLang="zh-CN" dirty="0" err="1"/>
              <a:t>Uformer</a:t>
            </a:r>
            <a:r>
              <a:rPr lang="en-US" altLang="zh-CN" dirty="0"/>
              <a:t> [2]</a:t>
            </a:r>
            <a:r>
              <a:rPr lang="zh-CN" altLang="en-US" dirty="0"/>
              <a:t>，</a:t>
            </a:r>
            <a:r>
              <a:rPr lang="en-US" altLang="zh-CN" dirty="0" err="1"/>
              <a:t>Restormer</a:t>
            </a:r>
            <a:r>
              <a:rPr lang="en-US" altLang="zh-CN" dirty="0"/>
              <a:t> [3]</a:t>
            </a:r>
            <a:r>
              <a:rPr lang="zh-CN" altLang="en-US" dirty="0"/>
              <a:t>，</a:t>
            </a:r>
            <a:r>
              <a:rPr lang="en-US" altLang="zh-CN" dirty="0" err="1"/>
              <a:t>NAFNet</a:t>
            </a:r>
            <a:r>
              <a:rPr lang="en-US" altLang="zh-CN" dirty="0"/>
              <a:t> [4]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630581-7E2C-4909-8D6A-F9FA6E63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658" y="2695527"/>
            <a:ext cx="5102284" cy="18479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562736-9501-4F55-BF8A-E4F70DD508FA}"/>
              </a:ext>
            </a:extLst>
          </p:cNvPr>
          <p:cNvSpPr txBox="1"/>
          <p:nvPr/>
        </p:nvSpPr>
        <p:spPr>
          <a:xfrm>
            <a:off x="990600" y="2147796"/>
            <a:ext cx="102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SwinIR</a:t>
            </a:r>
            <a:r>
              <a:rPr lang="zh-CN" altLang="en-US" dirty="0"/>
              <a:t>训练不稳定，改进为了</a:t>
            </a:r>
            <a:r>
              <a:rPr lang="en-US" altLang="zh-CN" dirty="0" err="1"/>
              <a:t>SwinPlus</a:t>
            </a:r>
            <a:r>
              <a:rPr lang="zh-CN" altLang="en-US" dirty="0"/>
              <a:t>。根据后续实验发现可以只用</a:t>
            </a:r>
            <a:r>
              <a:rPr lang="en-US" altLang="zh-CN" dirty="0" err="1"/>
              <a:t>Restormer</a:t>
            </a:r>
            <a:r>
              <a:rPr lang="zh-CN" altLang="en-US" dirty="0"/>
              <a:t>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53F7F1-E912-4EBE-8D80-55F3CF570872}"/>
              </a:ext>
            </a:extLst>
          </p:cNvPr>
          <p:cNvSpPr/>
          <p:nvPr/>
        </p:nvSpPr>
        <p:spPr>
          <a:xfrm>
            <a:off x="95250" y="5777825"/>
            <a:ext cx="97155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600" dirty="0">
                <a:solidFill>
                  <a:srgbClr val="000000"/>
                </a:solidFill>
                <a:latin typeface="TeXGyreTermes-Regular-Identity-H"/>
              </a:rPr>
              <a:t>[1] Jingyun Liang et al. “Swinir: Image restoration using swin transformer”.</a:t>
            </a:r>
          </a:p>
          <a:p>
            <a:r>
              <a:rPr lang="en-US" altLang="zh-CN" sz="1600" dirty="0"/>
              <a:t>[2] </a:t>
            </a:r>
            <a:r>
              <a:rPr lang="en-US" altLang="zh-CN" sz="1600" dirty="0" err="1"/>
              <a:t>Zhendong</a:t>
            </a:r>
            <a:r>
              <a:rPr lang="en-US" altLang="zh-CN" sz="1600" dirty="0"/>
              <a:t> Wang et al. “</a:t>
            </a:r>
            <a:r>
              <a:rPr lang="en-US" altLang="zh-CN" sz="1600" dirty="0" err="1"/>
              <a:t>Uformer</a:t>
            </a:r>
            <a:r>
              <a:rPr lang="en-US" altLang="zh-CN" sz="1600" dirty="0"/>
              <a:t>: A general u-shaped transformer for image restoration”.</a:t>
            </a:r>
          </a:p>
          <a:p>
            <a:r>
              <a:rPr lang="en-US" altLang="zh-CN" sz="1600" dirty="0"/>
              <a:t>[3] Syed Waqas Zamir et al. “</a:t>
            </a:r>
            <a:r>
              <a:rPr lang="en-US" altLang="zh-CN" sz="1600" dirty="0" err="1"/>
              <a:t>Restormer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Effcient</a:t>
            </a:r>
            <a:r>
              <a:rPr lang="en-US" altLang="zh-CN" sz="1600" dirty="0"/>
              <a:t> Transformer for High-Resolution Image Restoration”. </a:t>
            </a:r>
            <a:br>
              <a:rPr lang="en-US" altLang="zh-CN" sz="1600" dirty="0"/>
            </a:br>
            <a:r>
              <a:rPr lang="en-US" altLang="zh-CN" sz="1600" dirty="0"/>
              <a:t>[4] </a:t>
            </a:r>
            <a:r>
              <a:rPr lang="en-US" altLang="zh-CN" sz="1600" dirty="0" err="1"/>
              <a:t>Liangyu</a:t>
            </a:r>
            <a:r>
              <a:rPr lang="en-US" altLang="zh-CN" sz="1600" dirty="0"/>
              <a:t> Chen et al. “Simple Baselines for Image Restoration”. </a:t>
            </a:r>
            <a:br>
              <a:rPr lang="en-US" altLang="zh-CN" dirty="0"/>
            </a:br>
            <a:br>
              <a:rPr lang="en-US" altLang="zh-CN" dirty="0"/>
            </a:br>
            <a:r>
              <a:rPr lang="fr-FR" altLang="zh-CN" dirty="0">
                <a:solidFill>
                  <a:srgbClr val="000000"/>
                </a:solidFill>
                <a:latin typeface="TeXGyreTermes-Regular-Identity-H"/>
              </a:rPr>
              <a:t> </a:t>
            </a:r>
            <a:br>
              <a:rPr lang="fr-FR" altLang="zh-CN" dirty="0"/>
            </a:b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6DB40B-87DA-4A66-8EB1-FE447A58D519}"/>
              </a:ext>
            </a:extLst>
          </p:cNvPr>
          <p:cNvSpPr/>
          <p:nvPr/>
        </p:nvSpPr>
        <p:spPr>
          <a:xfrm>
            <a:off x="2419350" y="4543437"/>
            <a:ext cx="714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不同模型的效果，时间为</a:t>
            </a:r>
            <a:r>
              <a:rPr lang="en-US" altLang="zh-CN" dirty="0"/>
              <a:t>10</a:t>
            </a:r>
            <a:r>
              <a:rPr lang="zh-CN" altLang="en-US" dirty="0"/>
              <a:t>张图像在 </a:t>
            </a:r>
            <a:r>
              <a:rPr lang="en-US" altLang="zh-CN" dirty="0"/>
              <a:t>Intel Core i9-9900K CPU </a:t>
            </a:r>
            <a:r>
              <a:rPr lang="zh-CN" altLang="en-US" dirty="0"/>
              <a:t>上的运行时间的平均，未使用</a:t>
            </a:r>
            <a:r>
              <a:rPr lang="en-US" altLang="zh-CN" dirty="0"/>
              <a:t>TTA</a:t>
            </a:r>
            <a:r>
              <a:rPr lang="zh-CN" altLang="en-US" dirty="0"/>
              <a:t>和小块测试。训练方案见 </a:t>
            </a:r>
            <a:r>
              <a:rPr lang="en-US" altLang="zh-CN" dirty="0"/>
              <a:t>page 13</a:t>
            </a:r>
            <a:r>
              <a:rPr lang="zh-CN" altLang="en-US" dirty="0"/>
              <a:t>。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EA5B037-555D-4173-8974-EE260799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9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73,&quot;width&quot;:385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73,&quot;width&quot;:385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73,&quot;width&quot;:385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73,&quot;width&quot;:385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73,&quot;width&quot;:3854}"/>
</p:tagLst>
</file>

<file path=ppt/theme/theme1.xml><?xml version="1.0" encoding="utf-8"?>
<a:theme xmlns:a="http://schemas.openxmlformats.org/drawingml/2006/main" name="清风素材 https://12sc.taobao.com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854</Words>
  <Application>Microsoft Office PowerPoint</Application>
  <PresentationFormat>宽屏</PresentationFormat>
  <Paragraphs>140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CMR9</vt:lpstr>
      <vt:lpstr>TeXGyreTermes-Regular-Identity-H</vt:lpstr>
      <vt:lpstr>等线</vt:lpstr>
      <vt:lpstr>宋体</vt:lpstr>
      <vt:lpstr>微软雅黑</vt:lpstr>
      <vt:lpstr>Arial</vt:lpstr>
      <vt:lpstr>Arial Black</vt:lpstr>
      <vt:lpstr>Calibri</vt:lpstr>
      <vt:lpstr>Calibri Light</vt:lpstr>
      <vt:lpstr>Wingdings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https://cyppt.taobao.com</cp:keywords>
  <dc:description>https://cyppt.taobao.com</dc:description>
  <cp:lastModifiedBy>yanksx y</cp:lastModifiedBy>
  <cp:revision>320</cp:revision>
  <dcterms:created xsi:type="dcterms:W3CDTF">2013-10-25T14:41:00Z</dcterms:created>
  <dcterms:modified xsi:type="dcterms:W3CDTF">2022-07-22T13:38:48Z</dcterms:modified>
  <cp:category>https://cyppt.taobao.com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F3C384DEEB61418190113B1CE147C9BE</vt:lpwstr>
  </property>
  <property fmtid="{D5CDD505-2E9C-101B-9397-08002B2CF9AE}" pid="3" name="KSOProductBuildVer">
    <vt:lpwstr>2052-11.1.0.11365</vt:lpwstr>
  </property>
</Properties>
</file>