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801" r:id="rId2"/>
    <p:sldId id="701" r:id="rId3"/>
    <p:sldId id="679" r:id="rId4"/>
    <p:sldId id="749" r:id="rId5"/>
    <p:sldId id="802" r:id="rId6"/>
    <p:sldId id="752" r:id="rId7"/>
    <p:sldId id="753" r:id="rId8"/>
    <p:sldId id="754" r:id="rId9"/>
    <p:sldId id="755" r:id="rId10"/>
    <p:sldId id="756" r:id="rId11"/>
    <p:sldId id="758" r:id="rId12"/>
    <p:sldId id="759" r:id="rId13"/>
    <p:sldId id="760" r:id="rId14"/>
    <p:sldId id="763" r:id="rId15"/>
    <p:sldId id="764" r:id="rId16"/>
    <p:sldId id="765" r:id="rId17"/>
    <p:sldId id="767" r:id="rId18"/>
    <p:sldId id="766" r:id="rId19"/>
    <p:sldId id="768" r:id="rId20"/>
    <p:sldId id="769" r:id="rId21"/>
    <p:sldId id="770" r:id="rId22"/>
    <p:sldId id="772" r:id="rId23"/>
    <p:sldId id="773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781" r:id="rId32"/>
    <p:sldId id="782" r:id="rId33"/>
    <p:sldId id="783" r:id="rId34"/>
    <p:sldId id="784" r:id="rId35"/>
    <p:sldId id="785" r:id="rId36"/>
    <p:sldId id="786" r:id="rId37"/>
    <p:sldId id="787" r:id="rId38"/>
    <p:sldId id="788" r:id="rId39"/>
    <p:sldId id="789" r:id="rId40"/>
    <p:sldId id="790" r:id="rId41"/>
    <p:sldId id="791" r:id="rId42"/>
    <p:sldId id="792" r:id="rId43"/>
    <p:sldId id="793" r:id="rId44"/>
    <p:sldId id="794" r:id="rId45"/>
    <p:sldId id="795" r:id="rId46"/>
    <p:sldId id="796" r:id="rId47"/>
    <p:sldId id="797" r:id="rId48"/>
    <p:sldId id="798" r:id="rId49"/>
    <p:sldId id="799" r:id="rId50"/>
    <p:sldId id="803" r:id="rId51"/>
    <p:sldId id="800" r:id="rId52"/>
    <p:sldId id="649" r:id="rId5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DAE4F2"/>
    <a:srgbClr val="8000FF"/>
    <a:srgbClr val="FFCC66"/>
    <a:srgbClr val="4F81BA"/>
    <a:srgbClr val="D0AD36"/>
    <a:srgbClr val="FFFF33"/>
    <a:srgbClr val="00FFFF"/>
    <a:srgbClr val="FFFF66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376" autoAdjust="0"/>
    <p:restoredTop sz="87916" autoAdjust="0"/>
  </p:normalViewPr>
  <p:slideViewPr>
    <p:cSldViewPr snapToObjects="1">
      <p:cViewPr>
        <p:scale>
          <a:sx n="66" d="100"/>
          <a:sy n="66" d="100"/>
        </p:scale>
        <p:origin x="-1014" y="-90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Computing Time</a:t>
            </a:r>
            <a:endParaRPr lang="en-US" sz="2000" dirty="0"/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Blogel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E-4724-BE7E-9065872577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Pregel+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120.24000000000002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E-4724-BE7E-906587257731}"/>
            </c:ext>
          </c:extLst>
        </c:ser>
        <c:dLbls>
          <c:showVal val="1"/>
        </c:dLbls>
        <c:gapWidth val="100"/>
        <c:shape val="cylinder"/>
        <c:axId val="118683520"/>
        <c:axId val="118685056"/>
        <c:axId val="0"/>
      </c:bar3DChart>
      <c:catAx>
        <c:axId val="1186835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685056"/>
        <c:crosses val="autoZero"/>
        <c:auto val="1"/>
        <c:lblAlgn val="ctr"/>
        <c:lblOffset val="100"/>
      </c:catAx>
      <c:valAx>
        <c:axId val="118685056"/>
        <c:scaling>
          <c:logBase val="10"/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683520"/>
        <c:crosses val="autoZero"/>
        <c:crossBetween val="between"/>
        <c:majorUnit val="10"/>
      </c:val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Total </a:t>
            </a:r>
            <a:r>
              <a:rPr lang="en-US" sz="1800" dirty="0" err="1" smtClean="0"/>
              <a:t>Msg</a:t>
            </a:r>
            <a:r>
              <a:rPr lang="en-US" sz="1800" dirty="0" smtClean="0"/>
              <a:t> #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Blogel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19410865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2-4DB7-A704-F8D0EBE0B0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Pregel+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#,##0</c:formatCode>
                <c:ptCount val="1"/>
                <c:pt idx="0">
                  <c:v>7226963186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52-4DB7-A704-F8D0EBE0B0DE}"/>
            </c:ext>
          </c:extLst>
        </c:ser>
        <c:dLbls>
          <c:showVal val="1"/>
        </c:dLbls>
        <c:gapWidth val="100"/>
        <c:shape val="cylinder"/>
        <c:axId val="119821824"/>
        <c:axId val="119823360"/>
        <c:axId val="0"/>
      </c:bar3DChart>
      <c:catAx>
        <c:axId val="1198218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23360"/>
        <c:crosses val="autoZero"/>
        <c:auto val="1"/>
        <c:lblAlgn val="ctr"/>
        <c:lblOffset val="100"/>
      </c:catAx>
      <c:valAx>
        <c:axId val="119823360"/>
        <c:scaling>
          <c:logBase val="10"/>
          <c:orientation val="minMax"/>
          <c:min val="10000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21824"/>
        <c:crosses val="autoZero"/>
        <c:crossBetween val="between"/>
        <c:majorUnit val="100"/>
        <c:dispUnits>
          <c:builtInUnit val="millions"/>
          <c:dispUnitsLbl>
            <c:layout>
              <c:manualLayout>
                <c:xMode val="edge"/>
                <c:yMode val="edge"/>
                <c:x val="2.5641025641025647E-2"/>
                <c:y val="0.1830923811244331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n-US" sz="1197" b="0" i="0" u="none" strike="noStrike" kern="1200" cap="all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altLang="en-US" dirty="0" smtClean="0"/>
                    <a:t>Million</a:t>
                  </a:r>
                  <a:endParaRPr altLang="en-US" dirty="0"/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Superstep</a:t>
            </a:r>
            <a:r>
              <a:rPr lang="en-US" sz="1800" smtClean="0"/>
              <a:t> #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Blogel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E-427F-B5DC-AD75B7E6E9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Pregel+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E-427F-B5DC-AD75B7E6E92C}"/>
            </c:ext>
          </c:extLst>
        </c:ser>
        <c:dLbls>
          <c:showVal val="1"/>
        </c:dLbls>
        <c:gapWidth val="100"/>
        <c:shape val="cylinder"/>
        <c:axId val="119879168"/>
        <c:axId val="119880704"/>
        <c:axId val="0"/>
      </c:bar3DChart>
      <c:catAx>
        <c:axId val="1198791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80704"/>
        <c:crosses val="autoZero"/>
        <c:auto val="1"/>
        <c:lblAlgn val="ctr"/>
        <c:lblOffset val="100"/>
      </c:catAx>
      <c:valAx>
        <c:axId val="1198807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879168"/>
        <c:crosses val="autoZero"/>
        <c:crossBetween val="between"/>
        <c:majorUnit val="10"/>
      </c:val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Computing Time</a:t>
            </a:r>
            <a:endParaRPr lang="en-US" sz="2000" dirty="0"/>
          </a:p>
        </c:rich>
      </c:tx>
      <c:layout/>
      <c:spPr>
        <a:noFill/>
        <a:ln>
          <a:noFill/>
        </a:ln>
        <a:effectLst/>
      </c:spPr>
    </c:title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Blogel (w/ 2D)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4-4CEB-88E5-296BE38EDA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Blogel (w/ GVD)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4-4CEB-88E5-296BE38EDA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Pregel+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2832.2599999999998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94-4CEB-88E5-296BE38EDA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GraphLab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94-4CEB-88E5-296BE38EDA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Giraph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11116.9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94-4CEB-88E5-296BE38EDAB7}"/>
            </c:ext>
          </c:extLst>
        </c:ser>
        <c:dLbls>
          <c:showVal val="1"/>
        </c:dLbls>
        <c:gapWidth val="100"/>
        <c:shape val="cylinder"/>
        <c:axId val="121809152"/>
        <c:axId val="121860096"/>
        <c:axId val="0"/>
      </c:bar3DChart>
      <c:catAx>
        <c:axId val="1218091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860096"/>
        <c:crosses val="autoZero"/>
        <c:auto val="1"/>
        <c:lblAlgn val="ctr"/>
        <c:lblOffset val="100"/>
      </c:catAx>
      <c:valAx>
        <c:axId val="121860096"/>
        <c:scaling>
          <c:logBase val="10"/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809152"/>
        <c:crosses val="autoZero"/>
        <c:crossBetween val="between"/>
        <c:majorUnit val="10"/>
      </c:val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8.2050038884028398E-2"/>
          <c:y val="6.3287075928381814E-2"/>
          <c:w val="0.9179499611159716"/>
          <c:h val="0.70152460388869264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Loading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Sheet1!$A$2:$A$3</c:f>
              <c:strCache>
                <c:ptCount val="2"/>
                <c:pt idx="0">
                  <c:v>USA</c:v>
                </c:pt>
                <c:pt idx="1">
                  <c:v>Euro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7.49</c:v>
                </c:pt>
                <c:pt idx="1">
                  <c:v>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1-4F19-B08F-489B87DC7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Partitioning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Sheet1!$A$2:$A$3</c:f>
              <c:strCache>
                <c:ptCount val="2"/>
                <c:pt idx="0">
                  <c:v>USA</c:v>
                </c:pt>
                <c:pt idx="1">
                  <c:v>Euro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12.18</c:v>
                </c:pt>
                <c:pt idx="1">
                  <c:v>10.09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1-4F19-B08F-489B87DC7C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Dumping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Sheet1!$A$2:$A$3</c:f>
              <c:strCache>
                <c:ptCount val="2"/>
                <c:pt idx="0">
                  <c:v>USA</c:v>
                </c:pt>
                <c:pt idx="1">
                  <c:v>Euro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11.05</c:v>
                </c:pt>
                <c:pt idx="1">
                  <c:v>5.98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1-4F19-B08F-489B87DC7C75}"/>
            </c:ext>
          </c:extLst>
        </c:ser>
        <c:gapWidth val="391"/>
        <c:overlap val="100"/>
        <c:axId val="120470528"/>
        <c:axId val="120488704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USA</c:v>
                </c:pt>
                <c:pt idx="1">
                  <c:v>Euro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30.720000000000002</c:v>
                </c:pt>
                <c:pt idx="1">
                  <c:v>22.09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81-4F19-B08F-489B87DC7C75}"/>
            </c:ext>
          </c:extLst>
        </c:ser>
        <c:marker val="1"/>
        <c:axId val="120470528"/>
        <c:axId val="120488704"/>
      </c:lineChart>
      <c:catAx>
        <c:axId val="1204705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88704"/>
        <c:crosses val="autoZero"/>
        <c:auto val="1"/>
        <c:lblAlgn val="ctr"/>
        <c:lblOffset val="100"/>
      </c:catAx>
      <c:valAx>
        <c:axId val="120488704"/>
        <c:scaling>
          <c:orientation val="minMax"/>
          <c:max val="4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7052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1545602459414796"/>
          <c:y val="0.89469102907796771"/>
          <c:w val="0.68470666861086804"/>
          <c:h val="0.1053089731667993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8.2050038884028398E-2"/>
          <c:y val="6.3287075928381814E-2"/>
          <c:w val="0.9179499611159716"/>
          <c:h val="0.70152460388869264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Loading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Sheet1!$A$2:$A$7</c:f>
              <c:strCache>
                <c:ptCount val="6"/>
                <c:pt idx="0">
                  <c:v>WebUK</c:v>
                </c:pt>
                <c:pt idx="1">
                  <c:v>Friendster</c:v>
                </c:pt>
                <c:pt idx="2">
                  <c:v>BTC</c:v>
                </c:pt>
                <c:pt idx="3">
                  <c:v>LiveJournal</c:v>
                </c:pt>
                <c:pt idx="4">
                  <c:v>USA Road</c:v>
                </c:pt>
                <c:pt idx="5">
                  <c:v>Euro Road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312.47999999999979</c:v>
                </c:pt>
                <c:pt idx="1">
                  <c:v>54.68</c:v>
                </c:pt>
                <c:pt idx="2">
                  <c:v>23.279999999999987</c:v>
                </c:pt>
                <c:pt idx="3">
                  <c:v>17.939999999999987</c:v>
                </c:pt>
                <c:pt idx="4">
                  <c:v>8.84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1-4F19-B08F-489B87DC7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Partitioning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Sheet1!$A$2:$A$7</c:f>
              <c:strCache>
                <c:ptCount val="6"/>
                <c:pt idx="0">
                  <c:v>WebUK</c:v>
                </c:pt>
                <c:pt idx="1">
                  <c:v>Friendster</c:v>
                </c:pt>
                <c:pt idx="2">
                  <c:v>BTC</c:v>
                </c:pt>
                <c:pt idx="3">
                  <c:v>LiveJournal</c:v>
                </c:pt>
                <c:pt idx="4">
                  <c:v>USA Road</c:v>
                </c:pt>
                <c:pt idx="5">
                  <c:v>Euro Road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1014.4599999999996</c:v>
                </c:pt>
                <c:pt idx="1">
                  <c:v>239.95000000000007</c:v>
                </c:pt>
                <c:pt idx="2">
                  <c:v>132.35000000000011</c:v>
                </c:pt>
                <c:pt idx="3">
                  <c:v>54.52</c:v>
                </c:pt>
                <c:pt idx="4">
                  <c:v>63.78</c:v>
                </c:pt>
                <c:pt idx="5">
                  <c:v>60.52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1-4F19-B08F-489B87DC7C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Dumping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Sheet1!$A$2:$A$7</c:f>
              <c:strCache>
                <c:ptCount val="6"/>
                <c:pt idx="0">
                  <c:v>WebUK</c:v>
                </c:pt>
                <c:pt idx="1">
                  <c:v>Friendster</c:v>
                </c:pt>
                <c:pt idx="2">
                  <c:v>BTC</c:v>
                </c:pt>
                <c:pt idx="3">
                  <c:v>LiveJournal</c:v>
                </c:pt>
                <c:pt idx="4">
                  <c:v>USA Road</c:v>
                </c:pt>
                <c:pt idx="5">
                  <c:v>Euro Road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699.71</c:v>
                </c:pt>
                <c:pt idx="1">
                  <c:v>211.22</c:v>
                </c:pt>
                <c:pt idx="2">
                  <c:v>31.259999999999987</c:v>
                </c:pt>
                <c:pt idx="3">
                  <c:v>33.020000000000003</c:v>
                </c:pt>
                <c:pt idx="4">
                  <c:v>3.2600000000000002</c:v>
                </c:pt>
                <c:pt idx="5">
                  <c:v>3.9099999999999997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1-4F19-B08F-489B87DC7C75}"/>
            </c:ext>
          </c:extLst>
        </c:ser>
        <c:overlap val="100"/>
        <c:axId val="43422848"/>
        <c:axId val="43424384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WebUK</c:v>
                </c:pt>
                <c:pt idx="1">
                  <c:v>Friendster</c:v>
                </c:pt>
                <c:pt idx="2">
                  <c:v>BTC</c:v>
                </c:pt>
                <c:pt idx="3">
                  <c:v>LiveJournal</c:v>
                </c:pt>
                <c:pt idx="4">
                  <c:v>USA Road</c:v>
                </c:pt>
                <c:pt idx="5">
                  <c:v>Euro Road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2026.6499999999999</c:v>
                </c:pt>
                <c:pt idx="1">
                  <c:v>505.85</c:v>
                </c:pt>
                <c:pt idx="2">
                  <c:v>186.89000000000001</c:v>
                </c:pt>
                <c:pt idx="3">
                  <c:v>105.48000000000002</c:v>
                </c:pt>
                <c:pt idx="4">
                  <c:v>75.88000000000001</c:v>
                </c:pt>
                <c:pt idx="5">
                  <c:v>70.679999999999978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81-4F19-B08F-489B87DC7C75}"/>
            </c:ext>
          </c:extLst>
        </c:ser>
        <c:marker val="1"/>
        <c:axId val="43422848"/>
        <c:axId val="43424384"/>
      </c:lineChart>
      <c:catAx>
        <c:axId val="434228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424384"/>
        <c:crosses val="autoZero"/>
        <c:auto val="1"/>
        <c:lblAlgn val="ctr"/>
        <c:lblOffset val="100"/>
      </c:catAx>
      <c:valAx>
        <c:axId val="43424384"/>
        <c:scaling>
          <c:orientation val="minMax"/>
          <c:max val="30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42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16690592495382522"/>
          <c:y val="0.89469108269239628"/>
          <c:w val="0.68470666861086804"/>
          <c:h val="0.1020096211591149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do/bloge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52941" y="4065552"/>
            <a:ext cx="830781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Da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Yan (CUHK)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James Cheng (CUHK), Yi Lu (CUHK), Wilfred Ng (HKUST)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36865" y="2209800"/>
            <a:ext cx="7768935" cy="133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b="1" dirty="0" err="1" smtClean="0">
                <a:solidFill>
                  <a:srgbClr val="3366FF"/>
                </a:solidFill>
                <a:ea typeface="Corbel" charset="0"/>
                <a:cs typeface="Corbel" charset="0"/>
              </a:rPr>
              <a:t>Blogel</a:t>
            </a:r>
            <a:r>
              <a:rPr lang="en-US" sz="3800" b="1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: A Block-Centric Framework for Distributed Computation on Real-World Graphs</a:t>
            </a:r>
            <a:endParaRPr lang="en-US" sz="3800" b="1" dirty="0">
              <a:solidFill>
                <a:srgbClr val="3366FF"/>
              </a:solidFill>
              <a:ea typeface="Corbel" charset="0"/>
              <a:cs typeface="Corbel" charset="0"/>
            </a:endParaRPr>
          </a:p>
        </p:txBody>
      </p:sp>
      <p:pic>
        <p:nvPicPr>
          <p:cNvPr id="1026" name="Picture 2" descr="C:\Users\yanda\Desktop\546px-CUH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5030386"/>
            <a:ext cx="2071702" cy="1639149"/>
          </a:xfrm>
          <a:prstGeom prst="rect">
            <a:avLst/>
          </a:prstGeom>
          <a:noFill/>
        </p:spPr>
      </p:pic>
      <p:pic>
        <p:nvPicPr>
          <p:cNvPr id="1028" name="Picture 4" descr="C:\Users\yanda\Desktop\390px-UST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4857760"/>
            <a:ext cx="1158317" cy="1782025"/>
          </a:xfrm>
          <a:prstGeom prst="rect">
            <a:avLst/>
          </a:prstGeom>
          <a:noFill/>
        </p:spPr>
      </p:pic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Benefits of block-centric computation</a:t>
            </a:r>
          </a:p>
          <a:p>
            <a:pPr lvl="1" eaLnBrk="1" hangingPunct="1"/>
            <a:r>
              <a:rPr lang="en-US" altLang="zh-CN" dirty="0" smtClean="0"/>
              <a:t> High-degree vertices inside a block send no </a:t>
            </a:r>
            <a:r>
              <a:rPr lang="en-US" altLang="zh-CN" dirty="0" err="1" smtClean="0"/>
              <a:t>msgs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 Much less number of </a:t>
            </a:r>
            <a:r>
              <a:rPr lang="en-US" altLang="zh-CN" dirty="0" err="1" smtClean="0"/>
              <a:t>supersteps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 Much less number of blocks than vertices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pSp>
        <p:nvGrpSpPr>
          <p:cNvPr id="175" name="组合 174"/>
          <p:cNvGrpSpPr/>
          <p:nvPr/>
        </p:nvGrpSpPr>
        <p:grpSpPr>
          <a:xfrm>
            <a:off x="1327150" y="4033262"/>
            <a:ext cx="6521636" cy="2428298"/>
            <a:chOff x="869764" y="2133981"/>
            <a:chExt cx="7175873" cy="2671900"/>
          </a:xfrm>
        </p:grpSpPr>
        <p:sp>
          <p:nvSpPr>
            <p:cNvPr id="109" name="Freeform 137"/>
            <p:cNvSpPr/>
            <p:nvPr/>
          </p:nvSpPr>
          <p:spPr>
            <a:xfrm>
              <a:off x="5586884" y="2692958"/>
              <a:ext cx="2321169" cy="1838849"/>
            </a:xfrm>
            <a:custGeom>
              <a:avLst/>
              <a:gdLst>
                <a:gd name="connsiteX0" fmla="*/ 572756 w 2321169"/>
                <a:gd name="connsiteY0" fmla="*/ 0 h 1838849"/>
                <a:gd name="connsiteX1" fmla="*/ 1758461 w 2321169"/>
                <a:gd name="connsiteY1" fmla="*/ 20097 h 1838849"/>
                <a:gd name="connsiteX2" fmla="*/ 2321169 w 2321169"/>
                <a:gd name="connsiteY2" fmla="*/ 924449 h 1838849"/>
                <a:gd name="connsiteX3" fmla="*/ 1698171 w 2321169"/>
                <a:gd name="connsiteY3" fmla="*/ 1838849 h 1838849"/>
                <a:gd name="connsiteX4" fmla="*/ 633046 w 2321169"/>
                <a:gd name="connsiteY4" fmla="*/ 1818752 h 1838849"/>
                <a:gd name="connsiteX5" fmla="*/ 0 w 2321169"/>
                <a:gd name="connsiteY5" fmla="*/ 944545 h 1838849"/>
                <a:gd name="connsiteX6" fmla="*/ 572756 w 2321169"/>
                <a:gd name="connsiteY6" fmla="*/ 0 h 183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1169" h="1838849">
                  <a:moveTo>
                    <a:pt x="572756" y="0"/>
                  </a:moveTo>
                  <a:lnTo>
                    <a:pt x="1758461" y="20097"/>
                  </a:lnTo>
                  <a:lnTo>
                    <a:pt x="2321169" y="924449"/>
                  </a:lnTo>
                  <a:lnTo>
                    <a:pt x="1698171" y="1838849"/>
                  </a:lnTo>
                  <a:lnTo>
                    <a:pt x="633046" y="1818752"/>
                  </a:lnTo>
                  <a:lnTo>
                    <a:pt x="0" y="944545"/>
                  </a:lnTo>
                  <a:lnTo>
                    <a:pt x="572756" y="0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headEnd type="none" w="med" len="med"/>
              <a:tailEnd type="none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4"/>
            <p:cNvSpPr/>
            <p:nvPr/>
          </p:nvSpPr>
          <p:spPr>
            <a:xfrm>
              <a:off x="1676400" y="25841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5"/>
            <p:cNvSpPr/>
            <p:nvPr/>
          </p:nvSpPr>
          <p:spPr>
            <a:xfrm>
              <a:off x="2362200" y="25841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6"/>
            <p:cNvSpPr/>
            <p:nvPr/>
          </p:nvSpPr>
          <p:spPr>
            <a:xfrm>
              <a:off x="1143000" y="3302666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"/>
            <p:cNvSpPr/>
            <p:nvPr/>
          </p:nvSpPr>
          <p:spPr>
            <a:xfrm>
              <a:off x="1676400" y="39557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8"/>
            <p:cNvSpPr/>
            <p:nvPr/>
          </p:nvSpPr>
          <p:spPr>
            <a:xfrm>
              <a:off x="2362200" y="39557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9"/>
            <p:cNvSpPr/>
            <p:nvPr/>
          </p:nvSpPr>
          <p:spPr>
            <a:xfrm>
              <a:off x="2895600" y="3302666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2"/>
            <p:cNvCxnSpPr>
              <a:stCxn id="112" idx="6"/>
              <a:endCxn id="115" idx="2"/>
            </p:cNvCxnSpPr>
            <p:nvPr/>
          </p:nvCxnSpPr>
          <p:spPr>
            <a:xfrm>
              <a:off x="1447800" y="3455066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5"/>
            <p:cNvCxnSpPr>
              <a:stCxn id="110" idx="6"/>
              <a:endCxn id="111" idx="2"/>
            </p:cNvCxnSpPr>
            <p:nvPr/>
          </p:nvCxnSpPr>
          <p:spPr>
            <a:xfrm>
              <a:off x="1981200" y="2736555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8"/>
            <p:cNvCxnSpPr>
              <a:stCxn id="113" idx="6"/>
              <a:endCxn id="114" idx="2"/>
            </p:cNvCxnSpPr>
            <p:nvPr/>
          </p:nvCxnSpPr>
          <p:spPr>
            <a:xfrm>
              <a:off x="1981200" y="4108155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21"/>
            <p:cNvCxnSpPr>
              <a:stCxn id="112" idx="7"/>
              <a:endCxn id="110" idx="3"/>
            </p:cNvCxnSpPr>
            <p:nvPr/>
          </p:nvCxnSpPr>
          <p:spPr>
            <a:xfrm flipV="1">
              <a:off x="1403163" y="2844318"/>
              <a:ext cx="317874" cy="50298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24"/>
            <p:cNvCxnSpPr>
              <a:stCxn id="112" idx="4"/>
              <a:endCxn id="113" idx="2"/>
            </p:cNvCxnSpPr>
            <p:nvPr/>
          </p:nvCxnSpPr>
          <p:spPr>
            <a:xfrm>
              <a:off x="1295400" y="3607466"/>
              <a:ext cx="381000" cy="50068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27"/>
            <p:cNvCxnSpPr>
              <a:stCxn id="111" idx="5"/>
              <a:endCxn id="115" idx="1"/>
            </p:cNvCxnSpPr>
            <p:nvPr/>
          </p:nvCxnSpPr>
          <p:spPr>
            <a:xfrm>
              <a:off x="2622363" y="2844318"/>
              <a:ext cx="317874" cy="50298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0"/>
            <p:cNvCxnSpPr>
              <a:stCxn id="114" idx="6"/>
              <a:endCxn id="115" idx="4"/>
            </p:cNvCxnSpPr>
            <p:nvPr/>
          </p:nvCxnSpPr>
          <p:spPr>
            <a:xfrm flipV="1">
              <a:off x="2667000" y="3607466"/>
              <a:ext cx="381000" cy="50068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33"/>
            <p:cNvCxnSpPr>
              <a:stCxn id="110" idx="4"/>
              <a:endCxn id="114" idx="0"/>
            </p:cNvCxnSpPr>
            <p:nvPr/>
          </p:nvCxnSpPr>
          <p:spPr>
            <a:xfrm>
              <a:off x="1828800" y="2888955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37"/>
            <p:cNvCxnSpPr>
              <a:stCxn id="110" idx="4"/>
              <a:endCxn id="115" idx="1"/>
            </p:cNvCxnSpPr>
            <p:nvPr/>
          </p:nvCxnSpPr>
          <p:spPr>
            <a:xfrm>
              <a:off x="1828800" y="2888955"/>
              <a:ext cx="1111437" cy="45834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0"/>
            <p:cNvCxnSpPr>
              <a:stCxn id="110" idx="4"/>
              <a:endCxn id="113" idx="0"/>
            </p:cNvCxnSpPr>
            <p:nvPr/>
          </p:nvCxnSpPr>
          <p:spPr>
            <a:xfrm>
              <a:off x="1828800" y="2888955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44"/>
            <p:cNvCxnSpPr>
              <a:stCxn id="114" idx="0"/>
              <a:endCxn id="111" idx="4"/>
            </p:cNvCxnSpPr>
            <p:nvPr/>
          </p:nvCxnSpPr>
          <p:spPr>
            <a:xfrm flipV="1">
              <a:off x="2514600" y="2888955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47"/>
            <p:cNvCxnSpPr>
              <a:stCxn id="113" idx="0"/>
              <a:endCxn id="111" idx="4"/>
            </p:cNvCxnSpPr>
            <p:nvPr/>
          </p:nvCxnSpPr>
          <p:spPr>
            <a:xfrm flipV="1">
              <a:off x="1828800" y="2888955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0"/>
            <p:cNvCxnSpPr>
              <a:stCxn id="112" idx="6"/>
              <a:endCxn id="111" idx="4"/>
            </p:cNvCxnSpPr>
            <p:nvPr/>
          </p:nvCxnSpPr>
          <p:spPr>
            <a:xfrm flipV="1">
              <a:off x="1447800" y="2888955"/>
              <a:ext cx="1066800" cy="5661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53"/>
            <p:cNvCxnSpPr>
              <a:stCxn id="113" idx="0"/>
              <a:endCxn id="115" idx="3"/>
            </p:cNvCxnSpPr>
            <p:nvPr/>
          </p:nvCxnSpPr>
          <p:spPr>
            <a:xfrm flipV="1">
              <a:off x="1828800" y="3562829"/>
              <a:ext cx="1111437" cy="3929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6"/>
            <p:cNvCxnSpPr>
              <a:stCxn id="112" idx="5"/>
              <a:endCxn id="114" idx="0"/>
            </p:cNvCxnSpPr>
            <p:nvPr/>
          </p:nvCxnSpPr>
          <p:spPr>
            <a:xfrm>
              <a:off x="1403163" y="3562829"/>
              <a:ext cx="1111437" cy="3929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7"/>
            <p:cNvCxnSpPr>
              <a:stCxn id="111" idx="7"/>
            </p:cNvCxnSpPr>
            <p:nvPr/>
          </p:nvCxnSpPr>
          <p:spPr>
            <a:xfrm flipV="1">
              <a:off x="2622363" y="2154766"/>
              <a:ext cx="317874" cy="4740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9"/>
            <p:cNvCxnSpPr>
              <a:stCxn id="111" idx="0"/>
            </p:cNvCxnSpPr>
            <p:nvPr/>
          </p:nvCxnSpPr>
          <p:spPr>
            <a:xfrm flipH="1" flipV="1">
              <a:off x="2420542" y="2133981"/>
              <a:ext cx="94058" cy="4501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72"/>
            <p:cNvCxnSpPr>
              <a:stCxn id="115" idx="6"/>
            </p:cNvCxnSpPr>
            <p:nvPr/>
          </p:nvCxnSpPr>
          <p:spPr>
            <a:xfrm>
              <a:off x="3200400" y="3455066"/>
              <a:ext cx="27323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75"/>
            <p:cNvCxnSpPr>
              <a:endCxn id="114" idx="4"/>
            </p:cNvCxnSpPr>
            <p:nvPr/>
          </p:nvCxnSpPr>
          <p:spPr>
            <a:xfrm flipH="1" flipV="1">
              <a:off x="2514600" y="4260555"/>
              <a:ext cx="71740" cy="3482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78"/>
            <p:cNvCxnSpPr>
              <a:endCxn id="114" idx="5"/>
            </p:cNvCxnSpPr>
            <p:nvPr/>
          </p:nvCxnSpPr>
          <p:spPr>
            <a:xfrm flipH="1" flipV="1">
              <a:off x="2622363" y="4215918"/>
              <a:ext cx="197037" cy="285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81"/>
            <p:cNvCxnSpPr>
              <a:endCxn id="114" idx="3"/>
            </p:cNvCxnSpPr>
            <p:nvPr/>
          </p:nvCxnSpPr>
          <p:spPr>
            <a:xfrm flipV="1">
              <a:off x="2288803" y="4215918"/>
              <a:ext cx="118034" cy="4375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88"/>
            <p:cNvCxnSpPr>
              <a:stCxn id="110" idx="1"/>
            </p:cNvCxnSpPr>
            <p:nvPr/>
          </p:nvCxnSpPr>
          <p:spPr>
            <a:xfrm flipH="1" flipV="1">
              <a:off x="1447800" y="2342936"/>
              <a:ext cx="273237" cy="2858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91"/>
            <p:cNvCxnSpPr>
              <a:stCxn id="110" idx="0"/>
            </p:cNvCxnSpPr>
            <p:nvPr/>
          </p:nvCxnSpPr>
          <p:spPr>
            <a:xfrm flipV="1">
              <a:off x="1828800" y="2286381"/>
              <a:ext cx="0" cy="2977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94"/>
            <p:cNvCxnSpPr>
              <a:stCxn id="112" idx="2"/>
            </p:cNvCxnSpPr>
            <p:nvPr/>
          </p:nvCxnSpPr>
          <p:spPr>
            <a:xfrm flipH="1" flipV="1">
              <a:off x="869764" y="3302666"/>
              <a:ext cx="273236" cy="152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97"/>
            <p:cNvCxnSpPr>
              <a:stCxn id="113" idx="3"/>
            </p:cNvCxnSpPr>
            <p:nvPr/>
          </p:nvCxnSpPr>
          <p:spPr>
            <a:xfrm flipH="1">
              <a:off x="1368797" y="4215918"/>
              <a:ext cx="352240" cy="1327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00"/>
            <p:cNvCxnSpPr>
              <a:endCxn id="113" idx="4"/>
            </p:cNvCxnSpPr>
            <p:nvPr/>
          </p:nvCxnSpPr>
          <p:spPr>
            <a:xfrm flipV="1">
              <a:off x="1651395" y="4260555"/>
              <a:ext cx="177405" cy="3929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05"/>
            <p:cNvSpPr/>
            <p:nvPr/>
          </p:nvSpPr>
          <p:spPr>
            <a:xfrm>
              <a:off x="6248400" y="27365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06"/>
            <p:cNvSpPr/>
            <p:nvPr/>
          </p:nvSpPr>
          <p:spPr>
            <a:xfrm>
              <a:off x="6934200" y="27365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07"/>
            <p:cNvSpPr/>
            <p:nvPr/>
          </p:nvSpPr>
          <p:spPr>
            <a:xfrm>
              <a:off x="5715000" y="3455066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08"/>
            <p:cNvSpPr/>
            <p:nvPr/>
          </p:nvSpPr>
          <p:spPr>
            <a:xfrm>
              <a:off x="6248400" y="41081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09"/>
            <p:cNvSpPr/>
            <p:nvPr/>
          </p:nvSpPr>
          <p:spPr>
            <a:xfrm>
              <a:off x="6934200" y="4108155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10"/>
            <p:cNvSpPr/>
            <p:nvPr/>
          </p:nvSpPr>
          <p:spPr>
            <a:xfrm>
              <a:off x="7467600" y="3455066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11"/>
            <p:cNvCxnSpPr>
              <a:stCxn id="144" idx="6"/>
              <a:endCxn id="147" idx="2"/>
            </p:cNvCxnSpPr>
            <p:nvPr/>
          </p:nvCxnSpPr>
          <p:spPr>
            <a:xfrm>
              <a:off x="6019800" y="3607466"/>
              <a:ext cx="14478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12"/>
            <p:cNvCxnSpPr>
              <a:stCxn id="142" idx="6"/>
              <a:endCxn id="143" idx="2"/>
            </p:cNvCxnSpPr>
            <p:nvPr/>
          </p:nvCxnSpPr>
          <p:spPr>
            <a:xfrm>
              <a:off x="6553200" y="2888955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13"/>
            <p:cNvCxnSpPr>
              <a:stCxn id="145" idx="6"/>
              <a:endCxn id="146" idx="2"/>
            </p:cNvCxnSpPr>
            <p:nvPr/>
          </p:nvCxnSpPr>
          <p:spPr>
            <a:xfrm>
              <a:off x="6553200" y="4260555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14"/>
            <p:cNvCxnSpPr>
              <a:stCxn id="144" idx="7"/>
              <a:endCxn id="142" idx="3"/>
            </p:cNvCxnSpPr>
            <p:nvPr/>
          </p:nvCxnSpPr>
          <p:spPr>
            <a:xfrm flipV="1">
              <a:off x="5975163" y="2996718"/>
              <a:ext cx="317874" cy="50298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15"/>
            <p:cNvCxnSpPr>
              <a:stCxn id="144" idx="4"/>
              <a:endCxn id="145" idx="2"/>
            </p:cNvCxnSpPr>
            <p:nvPr/>
          </p:nvCxnSpPr>
          <p:spPr>
            <a:xfrm>
              <a:off x="5867400" y="3759866"/>
              <a:ext cx="381000" cy="50068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16"/>
            <p:cNvCxnSpPr>
              <a:stCxn id="143" idx="5"/>
              <a:endCxn id="147" idx="1"/>
            </p:cNvCxnSpPr>
            <p:nvPr/>
          </p:nvCxnSpPr>
          <p:spPr>
            <a:xfrm>
              <a:off x="7194363" y="2996718"/>
              <a:ext cx="317874" cy="50298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7"/>
            <p:cNvCxnSpPr>
              <a:stCxn id="146" idx="6"/>
              <a:endCxn id="147" idx="4"/>
            </p:cNvCxnSpPr>
            <p:nvPr/>
          </p:nvCxnSpPr>
          <p:spPr>
            <a:xfrm flipV="1">
              <a:off x="7239000" y="3759866"/>
              <a:ext cx="381000" cy="50068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18"/>
            <p:cNvCxnSpPr>
              <a:stCxn id="142" idx="4"/>
              <a:endCxn id="146" idx="0"/>
            </p:cNvCxnSpPr>
            <p:nvPr/>
          </p:nvCxnSpPr>
          <p:spPr>
            <a:xfrm>
              <a:off x="6400800" y="3041355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19"/>
            <p:cNvCxnSpPr>
              <a:stCxn id="142" idx="4"/>
              <a:endCxn id="147" idx="1"/>
            </p:cNvCxnSpPr>
            <p:nvPr/>
          </p:nvCxnSpPr>
          <p:spPr>
            <a:xfrm>
              <a:off x="6400800" y="3041355"/>
              <a:ext cx="1111437" cy="45834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20"/>
            <p:cNvCxnSpPr>
              <a:stCxn id="142" idx="4"/>
              <a:endCxn id="145" idx="0"/>
            </p:cNvCxnSpPr>
            <p:nvPr/>
          </p:nvCxnSpPr>
          <p:spPr>
            <a:xfrm>
              <a:off x="6400800" y="3041355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21"/>
            <p:cNvCxnSpPr>
              <a:stCxn id="146" idx="0"/>
              <a:endCxn id="143" idx="4"/>
            </p:cNvCxnSpPr>
            <p:nvPr/>
          </p:nvCxnSpPr>
          <p:spPr>
            <a:xfrm flipV="1">
              <a:off x="7086600" y="3041355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22"/>
            <p:cNvCxnSpPr>
              <a:stCxn id="145" idx="0"/>
              <a:endCxn id="143" idx="4"/>
            </p:cNvCxnSpPr>
            <p:nvPr/>
          </p:nvCxnSpPr>
          <p:spPr>
            <a:xfrm flipV="1">
              <a:off x="6400800" y="3041355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23"/>
            <p:cNvCxnSpPr>
              <a:stCxn id="144" idx="6"/>
              <a:endCxn id="143" idx="4"/>
            </p:cNvCxnSpPr>
            <p:nvPr/>
          </p:nvCxnSpPr>
          <p:spPr>
            <a:xfrm flipV="1">
              <a:off x="6019800" y="3041355"/>
              <a:ext cx="1066800" cy="566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24"/>
            <p:cNvCxnSpPr>
              <a:stCxn id="145" idx="0"/>
              <a:endCxn id="147" idx="3"/>
            </p:cNvCxnSpPr>
            <p:nvPr/>
          </p:nvCxnSpPr>
          <p:spPr>
            <a:xfrm flipV="1">
              <a:off x="6400800" y="3715229"/>
              <a:ext cx="1111437" cy="39292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25"/>
            <p:cNvCxnSpPr>
              <a:stCxn id="144" idx="5"/>
              <a:endCxn id="146" idx="0"/>
            </p:cNvCxnSpPr>
            <p:nvPr/>
          </p:nvCxnSpPr>
          <p:spPr>
            <a:xfrm>
              <a:off x="5975163" y="3715229"/>
              <a:ext cx="1111437" cy="39292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26"/>
            <p:cNvCxnSpPr>
              <a:stCxn id="143" idx="7"/>
            </p:cNvCxnSpPr>
            <p:nvPr/>
          </p:nvCxnSpPr>
          <p:spPr>
            <a:xfrm flipV="1">
              <a:off x="7194363" y="2307166"/>
              <a:ext cx="317874" cy="4740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27"/>
            <p:cNvCxnSpPr>
              <a:stCxn id="143" idx="0"/>
            </p:cNvCxnSpPr>
            <p:nvPr/>
          </p:nvCxnSpPr>
          <p:spPr>
            <a:xfrm flipH="1" flipV="1">
              <a:off x="6992542" y="2286381"/>
              <a:ext cx="94058" cy="4501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28"/>
            <p:cNvCxnSpPr>
              <a:stCxn id="147" idx="6"/>
            </p:cNvCxnSpPr>
            <p:nvPr/>
          </p:nvCxnSpPr>
          <p:spPr>
            <a:xfrm>
              <a:off x="7772400" y="3607466"/>
              <a:ext cx="27323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29"/>
            <p:cNvCxnSpPr>
              <a:endCxn id="146" idx="4"/>
            </p:cNvCxnSpPr>
            <p:nvPr/>
          </p:nvCxnSpPr>
          <p:spPr>
            <a:xfrm flipH="1" flipV="1">
              <a:off x="7086600" y="4412955"/>
              <a:ext cx="71740" cy="3482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30"/>
            <p:cNvCxnSpPr>
              <a:endCxn id="146" idx="5"/>
            </p:cNvCxnSpPr>
            <p:nvPr/>
          </p:nvCxnSpPr>
          <p:spPr>
            <a:xfrm flipH="1" flipV="1">
              <a:off x="7194363" y="4368318"/>
              <a:ext cx="197037" cy="285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31"/>
            <p:cNvCxnSpPr>
              <a:endCxn id="146" idx="3"/>
            </p:cNvCxnSpPr>
            <p:nvPr/>
          </p:nvCxnSpPr>
          <p:spPr>
            <a:xfrm flipV="1">
              <a:off x="6860803" y="4368318"/>
              <a:ext cx="118034" cy="4375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32"/>
            <p:cNvCxnSpPr>
              <a:stCxn id="142" idx="1"/>
            </p:cNvCxnSpPr>
            <p:nvPr/>
          </p:nvCxnSpPr>
          <p:spPr>
            <a:xfrm flipH="1" flipV="1">
              <a:off x="6019800" y="2495336"/>
              <a:ext cx="273237" cy="2858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33"/>
            <p:cNvCxnSpPr>
              <a:stCxn id="142" idx="0"/>
            </p:cNvCxnSpPr>
            <p:nvPr/>
          </p:nvCxnSpPr>
          <p:spPr>
            <a:xfrm flipV="1">
              <a:off x="6400800" y="2438781"/>
              <a:ext cx="0" cy="2977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34"/>
            <p:cNvCxnSpPr>
              <a:stCxn id="144" idx="2"/>
            </p:cNvCxnSpPr>
            <p:nvPr/>
          </p:nvCxnSpPr>
          <p:spPr>
            <a:xfrm flipH="1" flipV="1">
              <a:off x="5441764" y="3455066"/>
              <a:ext cx="273236" cy="152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35"/>
            <p:cNvCxnSpPr>
              <a:stCxn id="145" idx="3"/>
            </p:cNvCxnSpPr>
            <p:nvPr/>
          </p:nvCxnSpPr>
          <p:spPr>
            <a:xfrm flipH="1">
              <a:off x="5940797" y="4368318"/>
              <a:ext cx="352240" cy="1327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36"/>
            <p:cNvCxnSpPr>
              <a:endCxn id="145" idx="4"/>
            </p:cNvCxnSpPr>
            <p:nvPr/>
          </p:nvCxnSpPr>
          <p:spPr>
            <a:xfrm flipV="1">
              <a:off x="6223395" y="4412955"/>
              <a:ext cx="177405" cy="3929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Down Arrow 138"/>
            <p:cNvSpPr/>
            <p:nvPr/>
          </p:nvSpPr>
          <p:spPr>
            <a:xfrm rot="16200000">
              <a:off x="4176775" y="3048865"/>
              <a:ext cx="557186" cy="864816"/>
            </a:xfrm>
            <a:prstGeom prst="downArrow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2669451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System Overview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Algorithm Design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Graph Partitioning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Related Work &amp;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System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Blogel</a:t>
            </a:r>
            <a:r>
              <a:rPr lang="en-US" altLang="zh-CN" dirty="0" smtClean="0"/>
              <a:t> programmers may think in coarser-grained graph units called </a:t>
            </a:r>
            <a:r>
              <a:rPr lang="en-US" altLang="zh-CN" dirty="0" smtClean="0">
                <a:solidFill>
                  <a:srgbClr val="0070C0"/>
                </a:solidFill>
              </a:rPr>
              <a:t>blocks</a:t>
            </a:r>
          </a:p>
          <a:p>
            <a:pPr eaLnBrk="1" hangingPunct="1"/>
            <a:r>
              <a:rPr lang="en-US" altLang="zh-CN" dirty="0" err="1" smtClean="0"/>
              <a:t>Pregel</a:t>
            </a:r>
            <a:r>
              <a:rPr lang="en-US" altLang="zh-CN" dirty="0" smtClean="0"/>
              <a:t> API extension</a:t>
            </a:r>
          </a:p>
          <a:p>
            <a:pPr lvl="1" eaLnBrk="1" hangingPunct="1"/>
            <a:r>
              <a:rPr lang="en-US" altLang="zh-CN" dirty="0" smtClean="0"/>
              <a:t> New base class: </a:t>
            </a:r>
            <a:r>
              <a:rPr lang="en-US" altLang="zh-CN" b="1" i="1" dirty="0" smtClean="0"/>
              <a:t>Block</a:t>
            </a:r>
          </a:p>
          <a:p>
            <a:pPr lvl="2" eaLnBrk="1" hangingPunct="1"/>
            <a:r>
              <a:rPr lang="en-US" altLang="zh-CN" dirty="0" smtClean="0"/>
              <a:t>UDF: </a:t>
            </a:r>
            <a:r>
              <a:rPr lang="en-US" altLang="zh-CN" i="1" dirty="0" smtClean="0"/>
              <a:t>compute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block-level-</a:t>
            </a:r>
            <a:r>
              <a:rPr lang="en-US" altLang="zh-CN" i="1" dirty="0" err="1" smtClean="0"/>
              <a:t>msgs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altLang="zh-CN" dirty="0" smtClean="0"/>
              <a:t>Both </a:t>
            </a:r>
            <a:r>
              <a:rPr lang="en-US" altLang="zh-CN" b="1" i="1" dirty="0" smtClean="0"/>
              <a:t>Vertex </a:t>
            </a:r>
            <a:r>
              <a:rPr lang="en-US" altLang="zh-CN" dirty="0" smtClean="0"/>
              <a:t>and </a:t>
            </a:r>
            <a:r>
              <a:rPr lang="en-US" altLang="zh-CN" b="1" i="1" dirty="0" smtClean="0"/>
              <a:t>Block </a:t>
            </a:r>
            <a:r>
              <a:rPr lang="en-US" altLang="zh-CN" dirty="0" smtClean="0"/>
              <a:t>classes may call</a:t>
            </a:r>
          </a:p>
          <a:p>
            <a:pPr lvl="2" eaLnBrk="1" hangingPunct="1"/>
            <a:r>
              <a:rPr lang="en-US" altLang="zh-CN" i="1" dirty="0" err="1" smtClean="0"/>
              <a:t>send_vertex_msg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vertex-ID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msg</a:t>
            </a:r>
            <a:r>
              <a:rPr lang="en-US" altLang="zh-CN" dirty="0" smtClean="0"/>
              <a:t>)</a:t>
            </a:r>
            <a:endParaRPr lang="en-US" altLang="zh-CN" i="1" dirty="0" smtClean="0"/>
          </a:p>
          <a:p>
            <a:pPr lvl="2" eaLnBrk="1" hangingPunct="1"/>
            <a:r>
              <a:rPr lang="en-US" altLang="zh-CN" i="1" dirty="0" err="1" smtClean="0"/>
              <a:t>send_block_msg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block-ID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msg</a:t>
            </a:r>
            <a:r>
              <a:rPr lang="en-US" altLang="zh-CN" dirty="0" smtClean="0"/>
              <a:t>)</a:t>
            </a:r>
          </a:p>
          <a:p>
            <a:pPr lvl="2" eaLnBrk="1" hangingPunct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000364" y="6140450"/>
            <a:ext cx="4786346" cy="431800"/>
          </a:xfrm>
          <a:prstGeom prst="wedgeRoundRectCallout">
            <a:avLst>
              <a:gd name="adj1" fmla="val -41266"/>
              <a:gd name="adj2" fmla="val -102698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Two message buffers, two combiners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System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Data structure of a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worker</a:t>
            </a:r>
          </a:p>
          <a:p>
            <a:pPr lvl="1" eaLnBrk="1" hangingPunct="1"/>
            <a:r>
              <a:rPr lang="en-US" altLang="zh-CN" dirty="0" smtClean="0"/>
              <a:t>A block can access its vertices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pSp>
        <p:nvGrpSpPr>
          <p:cNvPr id="33" name="组合 32"/>
          <p:cNvGrpSpPr/>
          <p:nvPr/>
        </p:nvGrpSpPr>
        <p:grpSpPr>
          <a:xfrm>
            <a:off x="1282700" y="4202493"/>
            <a:ext cx="6412664" cy="1525428"/>
            <a:chOff x="1282700" y="4202493"/>
            <a:chExt cx="6412664" cy="1525428"/>
          </a:xfrm>
        </p:grpSpPr>
        <p:sp>
          <p:nvSpPr>
            <p:cNvPr id="34" name="椭圆 33"/>
            <p:cNvSpPr/>
            <p:nvPr/>
          </p:nvSpPr>
          <p:spPr>
            <a:xfrm>
              <a:off x="2656156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16776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67937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190988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704480" y="5300952"/>
              <a:ext cx="425088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216091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727702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23931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75092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61"/>
            <p:cNvSpPr>
              <a:spLocks noChangeArrowheads="1"/>
            </p:cNvSpPr>
            <p:nvPr/>
          </p:nvSpPr>
          <p:spPr bwMode="auto">
            <a:xfrm>
              <a:off x="7331985" y="5216310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56156" y="4202493"/>
              <a:ext cx="1450191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90988" y="4202493"/>
              <a:ext cx="1877160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154670" y="4202493"/>
              <a:ext cx="1107864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68"/>
            <p:cNvSpPr>
              <a:spLocks noChangeArrowheads="1"/>
            </p:cNvSpPr>
            <p:nvPr/>
          </p:nvSpPr>
          <p:spPr bwMode="auto">
            <a:xfrm>
              <a:off x="7331984" y="4202493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2827320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362153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410476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72"/>
            <p:cNvSpPr>
              <a:spLocks noChangeArrowheads="1"/>
            </p:cNvSpPr>
            <p:nvPr/>
          </p:nvSpPr>
          <p:spPr bwMode="auto">
            <a:xfrm>
              <a:off x="282363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/>
            </a:p>
          </p:txBody>
        </p:sp>
        <p:sp>
          <p:nvSpPr>
            <p:cNvPr id="52" name="矩形 73"/>
            <p:cNvSpPr>
              <a:spLocks noChangeArrowheads="1"/>
            </p:cNvSpPr>
            <p:nvPr/>
          </p:nvSpPr>
          <p:spPr bwMode="auto">
            <a:xfrm>
              <a:off x="437938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/>
            </a:p>
          </p:txBody>
        </p:sp>
        <p:sp>
          <p:nvSpPr>
            <p:cNvPr id="53" name="矩形 74"/>
            <p:cNvSpPr>
              <a:spLocks noChangeArrowheads="1"/>
            </p:cNvSpPr>
            <p:nvPr/>
          </p:nvSpPr>
          <p:spPr bwMode="auto">
            <a:xfrm>
              <a:off x="6410476" y="4800627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305099" y="4273550"/>
              <a:ext cx="10118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Blocks:</a:t>
              </a:r>
              <a:endParaRPr lang="zh-CN" altLang="en-US" sz="2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282700" y="5278735"/>
              <a:ext cx="1167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Vertices: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System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Data structure of a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worker</a:t>
            </a:r>
          </a:p>
          <a:p>
            <a:pPr lvl="1" eaLnBrk="1" hangingPunct="1"/>
            <a:r>
              <a:rPr lang="en-US" altLang="zh-CN" dirty="0" smtClean="0"/>
              <a:t>UDF </a:t>
            </a:r>
            <a:r>
              <a:rPr lang="en-US" altLang="zh-CN" b="1" i="1" dirty="0" err="1" smtClean="0"/>
              <a:t>block_init</a:t>
            </a:r>
            <a:r>
              <a:rPr lang="en-US" altLang="zh-CN" b="1" dirty="0" smtClean="0"/>
              <a:t>() </a:t>
            </a:r>
            <a:r>
              <a:rPr lang="en-US" altLang="zh-CN" dirty="0" smtClean="0"/>
              <a:t>of class </a:t>
            </a:r>
            <a:r>
              <a:rPr lang="en-US" altLang="zh-CN" b="1" dirty="0" smtClean="0"/>
              <a:t>Block</a:t>
            </a:r>
          </a:p>
          <a:p>
            <a:pPr lvl="2" eaLnBrk="1" hangingPunct="1"/>
            <a:r>
              <a:rPr lang="en-US" altLang="zh-CN" dirty="0" smtClean="0"/>
              <a:t>Called by each block after graph loading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pSp>
        <p:nvGrpSpPr>
          <p:cNvPr id="32" name="组合 31"/>
          <p:cNvGrpSpPr/>
          <p:nvPr/>
        </p:nvGrpSpPr>
        <p:grpSpPr>
          <a:xfrm>
            <a:off x="1282700" y="4202493"/>
            <a:ext cx="6412664" cy="1525428"/>
            <a:chOff x="1282700" y="4202493"/>
            <a:chExt cx="6412664" cy="1525428"/>
          </a:xfrm>
        </p:grpSpPr>
        <p:sp>
          <p:nvSpPr>
            <p:cNvPr id="33" name="椭圆 32"/>
            <p:cNvSpPr/>
            <p:nvPr/>
          </p:nvSpPr>
          <p:spPr>
            <a:xfrm>
              <a:off x="2656156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16776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67937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190988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04480" y="5300952"/>
              <a:ext cx="425088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16091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727702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23931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75092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61"/>
            <p:cNvSpPr>
              <a:spLocks noChangeArrowheads="1"/>
            </p:cNvSpPr>
            <p:nvPr/>
          </p:nvSpPr>
          <p:spPr bwMode="auto">
            <a:xfrm>
              <a:off x="7331985" y="5216310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56156" y="4202493"/>
              <a:ext cx="1450191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190988" y="4202493"/>
              <a:ext cx="1877160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154670" y="4202493"/>
              <a:ext cx="1107864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68"/>
            <p:cNvSpPr>
              <a:spLocks noChangeArrowheads="1"/>
            </p:cNvSpPr>
            <p:nvPr/>
          </p:nvSpPr>
          <p:spPr bwMode="auto">
            <a:xfrm>
              <a:off x="7331984" y="4202493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2827320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4362153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410476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72"/>
            <p:cNvSpPr>
              <a:spLocks noChangeArrowheads="1"/>
            </p:cNvSpPr>
            <p:nvPr/>
          </p:nvSpPr>
          <p:spPr bwMode="auto">
            <a:xfrm>
              <a:off x="282363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/>
            </a:p>
          </p:txBody>
        </p:sp>
        <p:sp>
          <p:nvSpPr>
            <p:cNvPr id="51" name="矩形 73"/>
            <p:cNvSpPr>
              <a:spLocks noChangeArrowheads="1"/>
            </p:cNvSpPr>
            <p:nvPr/>
          </p:nvSpPr>
          <p:spPr bwMode="auto">
            <a:xfrm>
              <a:off x="437938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/>
            </a:p>
          </p:txBody>
        </p:sp>
        <p:sp>
          <p:nvSpPr>
            <p:cNvPr id="52" name="矩形 74"/>
            <p:cNvSpPr>
              <a:spLocks noChangeArrowheads="1"/>
            </p:cNvSpPr>
            <p:nvPr/>
          </p:nvSpPr>
          <p:spPr bwMode="auto">
            <a:xfrm>
              <a:off x="6410476" y="4800627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05099" y="4273550"/>
              <a:ext cx="10118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Blocks:</a:t>
              </a:r>
              <a:endParaRPr lang="zh-CN" altLang="en-US" sz="20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282700" y="5278735"/>
              <a:ext cx="1167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Vertices: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System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Data structure of a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worker</a:t>
            </a:r>
          </a:p>
          <a:p>
            <a:pPr lvl="1" eaLnBrk="1" hangingPunct="1"/>
            <a:r>
              <a:rPr lang="en-US" altLang="zh-CN" dirty="0" smtClean="0"/>
              <a:t>UDF </a:t>
            </a:r>
            <a:r>
              <a:rPr lang="en-US" altLang="zh-CN" b="1" i="1" dirty="0" err="1" smtClean="0"/>
              <a:t>block_init</a:t>
            </a:r>
            <a:r>
              <a:rPr lang="en-US" altLang="zh-CN" b="1" dirty="0" smtClean="0"/>
              <a:t>() </a:t>
            </a:r>
            <a:r>
              <a:rPr lang="en-US" altLang="zh-CN" dirty="0" smtClean="0"/>
              <a:t>of class </a:t>
            </a:r>
            <a:r>
              <a:rPr lang="en-US" altLang="zh-CN" b="1" dirty="0" smtClean="0"/>
              <a:t>Block</a:t>
            </a:r>
          </a:p>
          <a:p>
            <a:pPr lvl="2" eaLnBrk="1" hangingPunct="1"/>
            <a:r>
              <a:rPr lang="en-US" altLang="zh-CN" dirty="0" smtClean="0"/>
              <a:t>To initialize the fields of a block (from its vertices)</a:t>
            </a:r>
          </a:p>
          <a:p>
            <a:pPr lvl="3" eaLnBrk="1" hangingPunct="1"/>
            <a:r>
              <a:rPr lang="en-US" altLang="zh-CN" dirty="0" smtClean="0"/>
              <a:t>e.g., to construct block-level adjacency list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pSp>
        <p:nvGrpSpPr>
          <p:cNvPr id="34" name="组合 33"/>
          <p:cNvGrpSpPr/>
          <p:nvPr/>
        </p:nvGrpSpPr>
        <p:grpSpPr>
          <a:xfrm>
            <a:off x="1282700" y="4202493"/>
            <a:ext cx="6412664" cy="1525428"/>
            <a:chOff x="1282700" y="4202493"/>
            <a:chExt cx="6412664" cy="1525428"/>
          </a:xfrm>
        </p:grpSpPr>
        <p:sp>
          <p:nvSpPr>
            <p:cNvPr id="9" name="椭圆 8"/>
            <p:cNvSpPr/>
            <p:nvPr/>
          </p:nvSpPr>
          <p:spPr>
            <a:xfrm>
              <a:off x="2656156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16776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679377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90988" y="5300952"/>
              <a:ext cx="426970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04480" y="5300952"/>
              <a:ext cx="425088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216091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27702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3931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750923" y="5300952"/>
              <a:ext cx="426969" cy="426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61"/>
            <p:cNvSpPr>
              <a:spLocks noChangeArrowheads="1"/>
            </p:cNvSpPr>
            <p:nvPr/>
          </p:nvSpPr>
          <p:spPr bwMode="auto">
            <a:xfrm>
              <a:off x="7331985" y="5216310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56156" y="4202493"/>
              <a:ext cx="1450191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90988" y="4202493"/>
              <a:ext cx="1877160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54670" y="4202493"/>
              <a:ext cx="1107864" cy="598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=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68"/>
            <p:cNvSpPr>
              <a:spLocks noChangeArrowheads="1"/>
            </p:cNvSpPr>
            <p:nvPr/>
          </p:nvSpPr>
          <p:spPr bwMode="auto">
            <a:xfrm>
              <a:off x="7331984" y="4202493"/>
              <a:ext cx="363379" cy="32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827320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362153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410476" y="4800627"/>
              <a:ext cx="0" cy="4269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72"/>
            <p:cNvSpPr>
              <a:spLocks noChangeArrowheads="1"/>
            </p:cNvSpPr>
            <p:nvPr/>
          </p:nvSpPr>
          <p:spPr bwMode="auto">
            <a:xfrm>
              <a:off x="282363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/>
            </a:p>
          </p:txBody>
        </p:sp>
        <p:sp>
          <p:nvSpPr>
            <p:cNvPr id="30" name="矩形 73"/>
            <p:cNvSpPr>
              <a:spLocks noChangeArrowheads="1"/>
            </p:cNvSpPr>
            <p:nvPr/>
          </p:nvSpPr>
          <p:spPr bwMode="auto">
            <a:xfrm>
              <a:off x="4379387" y="4789341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/>
            </a:p>
          </p:txBody>
        </p:sp>
        <p:sp>
          <p:nvSpPr>
            <p:cNvPr id="31" name="矩形 74"/>
            <p:cNvSpPr>
              <a:spLocks noChangeArrowheads="1"/>
            </p:cNvSpPr>
            <p:nvPr/>
          </p:nvSpPr>
          <p:spPr bwMode="auto">
            <a:xfrm>
              <a:off x="6410476" y="4800627"/>
              <a:ext cx="11705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=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5099" y="4273550"/>
              <a:ext cx="10118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Blocks: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82700" y="5278735"/>
              <a:ext cx="1167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Vertices: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Execution Modes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V-mode</a:t>
            </a:r>
          </a:p>
          <a:p>
            <a:pPr lvl="1" eaLnBrk="1" hangingPunct="1"/>
            <a:r>
              <a:rPr lang="en-US" altLang="zh-CN" dirty="0" smtClean="0"/>
              <a:t>Only vertex-wise message passing, and only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vertex.compute</a:t>
            </a:r>
            <a:r>
              <a:rPr lang="en-US" altLang="zh-CN" dirty="0" smtClean="0">
                <a:solidFill>
                  <a:srgbClr val="0070C0"/>
                </a:solidFill>
              </a:rPr>
              <a:t>(.) </a:t>
            </a:r>
            <a:r>
              <a:rPr lang="en-US" altLang="zh-CN" dirty="0" smtClean="0"/>
              <a:t>are called</a:t>
            </a:r>
          </a:p>
          <a:p>
            <a:pPr lvl="1" eaLnBrk="1" hangingPunct="1"/>
            <a:r>
              <a:rPr lang="en-US" altLang="zh-CN" dirty="0" smtClean="0"/>
              <a:t>Like vertex-centric computation</a:t>
            </a:r>
          </a:p>
          <a:p>
            <a:pPr lvl="1" eaLnBrk="1" hangingPunct="1"/>
            <a:r>
              <a:rPr lang="en-US" altLang="zh-CN" dirty="0" smtClean="0"/>
              <a:t>Less inter-worker message passing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Execution Modes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B-mode</a:t>
            </a:r>
          </a:p>
          <a:p>
            <a:pPr lvl="1" eaLnBrk="1" hangingPunct="1"/>
            <a:r>
              <a:rPr lang="en-US" altLang="zh-CN" dirty="0" smtClean="0"/>
              <a:t>Only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block.compute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  <a:r>
              <a:rPr lang="en-US" altLang="zh-CN" dirty="0" smtClean="0"/>
              <a:t> are called</a:t>
            </a:r>
          </a:p>
          <a:p>
            <a:pPr lvl="1" eaLnBrk="1" hangingPunct="1"/>
            <a:r>
              <a:rPr lang="en-US" altLang="zh-CN" dirty="0" smtClean="0"/>
              <a:t>Only block-wise message passing</a:t>
            </a:r>
          </a:p>
          <a:p>
            <a:pPr lvl="1" eaLnBrk="1" hangingPunct="1"/>
            <a:r>
              <a:rPr lang="en-US" altLang="zh-CN" dirty="0" smtClean="0"/>
              <a:t>Terminate when all blocks are halted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Execution Modes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070025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VB-mode</a:t>
            </a:r>
          </a:p>
          <a:p>
            <a:pPr lvl="1" eaLnBrk="1" hangingPunct="1"/>
            <a:r>
              <a:rPr lang="en-US" altLang="zh-CN" dirty="0" smtClean="0"/>
              <a:t>In a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, first runs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vertex.compute</a:t>
            </a:r>
            <a:r>
              <a:rPr lang="en-US" altLang="zh-CN" dirty="0" smtClean="0">
                <a:solidFill>
                  <a:srgbClr val="0070C0"/>
                </a:solidFill>
              </a:rPr>
              <a:t>(.) </a:t>
            </a:r>
            <a:r>
              <a:rPr lang="en-US" altLang="zh-CN" dirty="0" smtClean="0"/>
              <a:t>and then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block.compute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</a:p>
          <a:p>
            <a:pPr lvl="1" eaLnBrk="1" hangingPunct="1"/>
            <a:r>
              <a:rPr lang="en-US" altLang="zh-CN" dirty="0" smtClean="0"/>
              <a:t>Both vertex-level and block-level messages are allowed</a:t>
            </a:r>
          </a:p>
          <a:p>
            <a:pPr lvl="1" eaLnBrk="1" hangingPunct="1"/>
            <a:r>
              <a:rPr lang="en-US" altLang="zh-CN" dirty="0" smtClean="0"/>
              <a:t>Terminate when vertices &amp; blocks are all halted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3455269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System Overview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Algorithm Design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Graph Partitioning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Related Work &amp;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System Overview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Algorithm Design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Graph Partitioning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Related Work &amp;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B-Mode Example: Hash-Min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Vertex-centric algorithm</a:t>
            </a:r>
            <a:endParaRPr lang="en-US" altLang="zh-CN" dirty="0" smtClean="0"/>
          </a:p>
          <a:p>
            <a:pPr lvl="1" eaLnBrk="1" hangingPunct="1"/>
            <a:r>
              <a:rPr lang="en-US" dirty="0" smtClean="0"/>
              <a:t>Already introduced in our presentation before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B-mode </a:t>
            </a:r>
            <a:r>
              <a:rPr lang="en-US" altLang="zh-CN" dirty="0" smtClean="0"/>
              <a:t>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Condense each block into a </a:t>
            </a:r>
            <a:r>
              <a:rPr lang="en-US" altLang="zh-CN" dirty="0" err="1" smtClean="0"/>
              <a:t>supervertex</a:t>
            </a:r>
            <a:r>
              <a:rPr lang="en-US" altLang="zh-CN" dirty="0" smtClean="0"/>
              <a:t>, to get </a:t>
            </a:r>
            <a:r>
              <a:rPr lang="en-US" altLang="zh-CN" dirty="0" smtClean="0">
                <a:solidFill>
                  <a:srgbClr val="0070C0"/>
                </a:solidFill>
              </a:rPr>
              <a:t>block-level graph</a:t>
            </a:r>
          </a:p>
          <a:p>
            <a:pPr lvl="2" eaLnBrk="1" hangingPunct="1"/>
            <a:r>
              <a:rPr lang="en-US" altLang="zh-CN" dirty="0" smtClean="0"/>
              <a:t>i.e., to construct an adjacency list for each block</a:t>
            </a:r>
          </a:p>
          <a:p>
            <a:pPr lvl="1" eaLnBrk="1" hangingPunct="1"/>
            <a:r>
              <a:rPr lang="en-US" altLang="zh-CN" dirty="0" smtClean="0"/>
              <a:t>Run </a:t>
            </a:r>
            <a:r>
              <a:rPr lang="en-US" altLang="zh-CN" dirty="0" smtClean="0">
                <a:solidFill>
                  <a:srgbClr val="0070C0"/>
                </a:solidFill>
              </a:rPr>
              <a:t>Hash-Min</a:t>
            </a:r>
            <a:r>
              <a:rPr lang="en-US" altLang="zh-CN" dirty="0" smtClean="0"/>
              <a:t> over block-level graph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en-US" altLang="zh-CN" dirty="0" smtClean="0"/>
              <a:t>To propagate </a:t>
            </a:r>
            <a:r>
              <a:rPr lang="en-US" altLang="zh-CN" dirty="0" smtClean="0">
                <a:solidFill>
                  <a:srgbClr val="0070C0"/>
                </a:solidFill>
              </a:rPr>
              <a:t>min block ID</a:t>
            </a:r>
            <a:r>
              <a:rPr lang="en-US" altLang="zh-CN" dirty="0" smtClean="0"/>
              <a:t> instead of </a:t>
            </a:r>
            <a:r>
              <a:rPr lang="en-US" altLang="zh-CN" dirty="0" smtClean="0">
                <a:solidFill>
                  <a:srgbClr val="0070C0"/>
                </a:solidFill>
              </a:rPr>
              <a:t>min vertex ID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B-Mode Example: Hash-Min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62150"/>
            <a:ext cx="8401080" cy="13779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Performance</a:t>
            </a:r>
          </a:p>
          <a:p>
            <a:pPr lvl="1" eaLnBrk="1" hangingPunct="1"/>
            <a:r>
              <a:rPr lang="en-US" altLang="zh-CN" dirty="0" smtClean="0"/>
              <a:t>Results on Friendster social network with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65.6</a:t>
            </a:r>
            <a:r>
              <a:rPr lang="en-US" altLang="zh-CN" dirty="0" smtClean="0">
                <a:solidFill>
                  <a:srgbClr val="0070C0"/>
                </a:solidFill>
              </a:rPr>
              <a:t> M</a:t>
            </a:r>
            <a:r>
              <a:rPr lang="en-US" altLang="zh-CN" dirty="0" smtClean="0"/>
              <a:t> vertices and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3.6</a:t>
            </a:r>
            <a:r>
              <a:rPr lang="en-US" altLang="zh-CN" dirty="0" smtClean="0">
                <a:solidFill>
                  <a:srgbClr val="0070C0"/>
                </a:solidFill>
              </a:rPr>
              <a:t> B</a:t>
            </a:r>
            <a:r>
              <a:rPr lang="en-US" altLang="zh-CN" dirty="0" smtClean="0"/>
              <a:t> edges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97534423"/>
              </p:ext>
            </p:extLst>
          </p:nvPr>
        </p:nvGraphicFramePr>
        <p:xfrm>
          <a:off x="76200" y="3295650"/>
          <a:ext cx="2971800" cy="336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34720027"/>
              </p:ext>
            </p:extLst>
          </p:nvPr>
        </p:nvGraphicFramePr>
        <p:xfrm>
          <a:off x="3086100" y="3318228"/>
          <a:ext cx="2971800" cy="336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04448545"/>
              </p:ext>
            </p:extLst>
          </p:nvPr>
        </p:nvGraphicFramePr>
        <p:xfrm>
          <a:off x="6096000" y="3295650"/>
          <a:ext cx="2971800" cy="3365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Single </a:t>
            </a:r>
            <a:r>
              <a:rPr lang="en-US" altLang="zh-CN" dirty="0" smtClean="0"/>
              <a:t>source shortest paths </a:t>
            </a:r>
            <a:r>
              <a:rPr lang="en-US" altLang="zh-CN" dirty="0" smtClean="0"/>
              <a:t>(SSSPs)</a:t>
            </a:r>
          </a:p>
          <a:p>
            <a:pPr lvl="1" eaLnBrk="1" hangingPunct="1"/>
            <a:r>
              <a:rPr lang="en-US" altLang="zh-CN" dirty="0" smtClean="0"/>
              <a:t>Source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</a:t>
            </a:r>
            <a:r>
              <a:rPr lang="en-US" altLang="zh-CN" dirty="0" err="1" smtClean="0">
                <a:solidFill>
                  <a:srgbClr val="0070C0"/>
                </a:solidFill>
              </a:rPr>
              <a:t>∈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endParaRPr lang="en-US" dirty="0" smtClean="0"/>
          </a:p>
          <a:p>
            <a:pPr lvl="1" eaLnBrk="1" hangingPunct="1"/>
            <a:r>
              <a:rPr lang="en-US" dirty="0" smtClean="0"/>
              <a:t> L</a:t>
            </a:r>
            <a:r>
              <a:rPr lang="en-US" altLang="zh-CN" dirty="0" smtClean="0"/>
              <a:t>ength of edge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u, 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len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u, 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1" eaLnBrk="1" hangingPunct="1"/>
            <a:r>
              <a:rPr lang="en-US" dirty="0" smtClean="0"/>
              <a:t> Goal: to c</a:t>
            </a:r>
            <a:r>
              <a:rPr lang="en-US" altLang="zh-CN" dirty="0" smtClean="0"/>
              <a:t>ompute distance from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to each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r>
              <a:rPr lang="en-US" altLang="zh-CN" dirty="0" err="1" smtClean="0">
                <a:solidFill>
                  <a:srgbClr val="0070C0"/>
                </a:solidFill>
              </a:rPr>
              <a:t>∈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</a:t>
            </a:r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Vertex-centric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Initialization</a:t>
            </a:r>
          </a:p>
          <a:p>
            <a:pPr lvl="2" eaLnBrk="1" hangingPunct="1"/>
            <a:r>
              <a:rPr lang="en-US" dirty="0" smtClean="0"/>
              <a:t> O</a:t>
            </a:r>
            <a:r>
              <a:rPr lang="en-US" altLang="zh-CN" dirty="0" smtClean="0"/>
              <a:t>nly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is active,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i="1" dirty="0" smtClean="0">
                <a:solidFill>
                  <a:srgbClr val="0070C0"/>
                </a:solidFill>
              </a:rPr>
              <a:t>= ∞</a:t>
            </a:r>
            <a:r>
              <a:rPr lang="en-US" altLang="zh-CN" dirty="0" smtClean="0"/>
              <a:t>, for all </a:t>
            </a:r>
            <a:r>
              <a:rPr lang="en-US" altLang="zh-CN" i="1" dirty="0" smtClean="0">
                <a:solidFill>
                  <a:srgbClr val="0070C0"/>
                </a:solidFill>
              </a:rPr>
              <a:t>v </a:t>
            </a:r>
            <a:r>
              <a:rPr lang="zh-CN" altLang="en-US" dirty="0" smtClean="0">
                <a:solidFill>
                  <a:srgbClr val="0070C0"/>
                </a:solidFill>
              </a:rPr>
              <a:t>≠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Vertex-centric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Superstep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1: only s</a:t>
            </a:r>
            <a:r>
              <a:rPr lang="en-US" altLang="zh-CN" dirty="0" smtClean="0"/>
              <a:t>ource 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/>
              <a:t> is active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dirty="0" smtClean="0"/>
              <a:t>S</a:t>
            </a:r>
            <a:r>
              <a:rPr lang="en-US" altLang="zh-CN" dirty="0" smtClean="0"/>
              <a:t>ends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s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len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s, u</a:t>
            </a:r>
            <a:r>
              <a:rPr lang="en-US" altLang="zh-CN" dirty="0" smtClean="0">
                <a:solidFill>
                  <a:srgbClr val="0070C0"/>
                </a:solidFill>
              </a:rPr>
              <a:t>)&gt;</a:t>
            </a:r>
            <a:r>
              <a:rPr lang="en-US" altLang="zh-CN" dirty="0" smtClean="0"/>
              <a:t> to each out-neighbor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</a:p>
          <a:p>
            <a:pPr lvl="2" eaLnBrk="1" hangingPunct="1"/>
            <a:r>
              <a:rPr lang="en-US" altLang="zh-CN" dirty="0" smtClean="0"/>
              <a:t>Votes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Vertex-centric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Superstep</a:t>
            </a:r>
            <a:r>
              <a:rPr lang="en-US" altLang="zh-CN" dirty="0" smtClean="0"/>
              <a:t>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&gt; 1):</a:t>
            </a:r>
          </a:p>
          <a:p>
            <a:pPr lvl="2" eaLnBrk="1" hangingPunct="1"/>
            <a:r>
              <a:rPr lang="en-US" altLang="zh-CN" dirty="0" smtClean="0"/>
              <a:t>Receives messages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</a:t>
            </a:r>
            <a:r>
              <a:rPr lang="en-US" altLang="zh-CN" dirty="0" smtClean="0">
                <a:solidFill>
                  <a:srgbClr val="0070C0"/>
                </a:solidFill>
              </a:rPr>
              <a:t>)&gt;</a:t>
            </a:r>
            <a:r>
              <a:rPr lang="en-US" altLang="zh-CN" dirty="0" smtClean="0"/>
              <a:t> from each in-neighbor </a:t>
            </a:r>
            <a:r>
              <a:rPr lang="en-US" altLang="zh-CN" i="1" dirty="0" smtClean="0">
                <a:solidFill>
                  <a:srgbClr val="0070C0"/>
                </a:solidFill>
              </a:rPr>
              <a:t>w</a:t>
            </a:r>
          </a:p>
          <a:p>
            <a:pPr lvl="2" eaLnBrk="1" hangingPunct="1"/>
            <a:r>
              <a:rPr lang="en-US" altLang="zh-CN" dirty="0" smtClean="0"/>
              <a:t>Finds the smallest message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w*</a:t>
            </a:r>
            <a:r>
              <a:rPr lang="en-US" altLang="zh-CN" dirty="0" smtClean="0">
                <a:solidFill>
                  <a:srgbClr val="0070C0"/>
                </a:solidFill>
              </a:rPr>
              <a:t>)&gt;</a:t>
            </a:r>
          </a:p>
          <a:p>
            <a:pPr lvl="2" eaLnBrk="1" hangingPunct="1"/>
            <a:r>
              <a:rPr lang="en-US" altLang="zh-CN" dirty="0" smtClean="0"/>
              <a:t>If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w*</a:t>
            </a:r>
            <a:r>
              <a:rPr lang="en-US" altLang="zh-CN" dirty="0" smtClean="0">
                <a:solidFill>
                  <a:srgbClr val="0070C0"/>
                </a:solidFill>
              </a:rPr>
              <a:t>) &lt;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3" eaLnBrk="1" hangingPunct="1"/>
            <a:r>
              <a:rPr lang="en-US" altLang="zh-CN" dirty="0" smtClean="0"/>
              <a:t>Sets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w*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3" eaLnBrk="1" hangingPunct="1"/>
            <a:r>
              <a:rPr lang="en-US" altLang="zh-CN" dirty="0" smtClean="0"/>
              <a:t>Sends 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len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v, u</a:t>
            </a:r>
            <a:r>
              <a:rPr lang="en-US" altLang="zh-CN" dirty="0" smtClean="0">
                <a:solidFill>
                  <a:srgbClr val="0070C0"/>
                </a:solidFill>
              </a:rPr>
              <a:t>)&gt;</a:t>
            </a:r>
            <a:r>
              <a:rPr lang="en-US" altLang="zh-CN" dirty="0" smtClean="0"/>
              <a:t> to each out-neighbor </a:t>
            </a:r>
            <a:r>
              <a:rPr lang="en-US" altLang="zh-CN" i="1" dirty="0" smtClean="0">
                <a:solidFill>
                  <a:srgbClr val="0070C0"/>
                </a:solidFill>
              </a:rPr>
              <a:t>u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Votes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VB-mode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Recall: each </a:t>
            </a:r>
            <a:r>
              <a:rPr lang="en-US" altLang="zh-CN" dirty="0" err="1" smtClean="0"/>
              <a:t>superstep</a:t>
            </a:r>
            <a:r>
              <a:rPr lang="en-US" altLang="zh-CN" dirty="0" smtClean="0"/>
              <a:t> first calls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vertex.compute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  <a:r>
              <a:rPr lang="en-US" altLang="zh-CN" dirty="0" smtClean="0"/>
              <a:t>, and then calls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block.compute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VB-mode algorithm</a:t>
            </a:r>
          </a:p>
          <a:p>
            <a:pPr lvl="1" eaLnBrk="1" hangingPunct="1"/>
            <a:r>
              <a:rPr lang="en-US" altLang="zh-CN" i="1" dirty="0" err="1" smtClean="0"/>
              <a:t>vertex.compute</a:t>
            </a:r>
            <a:r>
              <a:rPr lang="en-US" altLang="zh-CN" dirty="0" smtClean="0"/>
              <a:t>()</a:t>
            </a:r>
          </a:p>
          <a:p>
            <a:pPr lvl="2" eaLnBrk="1" hangingPunct="1"/>
            <a:r>
              <a:rPr lang="en-US" altLang="zh-CN" dirty="0" smtClean="0"/>
              <a:t>Each vertex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receives distance estimations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2" eaLnBrk="1" hangingPunct="1"/>
            <a:r>
              <a:rPr lang="en-US" altLang="zh-CN" dirty="0" smtClean="0"/>
              <a:t>If the smallest message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w*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/>
              <a:t>is less than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v </a:t>
            </a:r>
            <a:r>
              <a:rPr lang="en-US" altLang="zh-CN" dirty="0" smtClean="0"/>
              <a:t>updates </a:t>
            </a:r>
            <a:r>
              <a:rPr lang="en-US" altLang="zh-CN" i="1" dirty="0" smtClean="0">
                <a:solidFill>
                  <a:srgbClr val="0070C0"/>
                </a:solidFill>
              </a:rPr>
              <a:t>dist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</a:rPr>
              <a:t>) =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w*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stays active</a:t>
            </a:r>
          </a:p>
          <a:p>
            <a:pPr lvl="2" eaLnBrk="1" hangingPunct="1"/>
            <a:r>
              <a:rPr lang="en-US" altLang="zh-CN" dirty="0" smtClean="0"/>
              <a:t>Otherwise, 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votes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VB-mode algorithm</a:t>
            </a:r>
          </a:p>
          <a:p>
            <a:pPr lvl="1" eaLnBrk="1" hangingPunct="1"/>
            <a:r>
              <a:rPr lang="en-US" altLang="zh-CN" i="1" dirty="0" err="1" smtClean="0"/>
              <a:t>block.compute</a:t>
            </a:r>
            <a:r>
              <a:rPr lang="en-US" altLang="zh-CN" dirty="0" smtClean="0"/>
              <a:t>()</a:t>
            </a:r>
          </a:p>
          <a:p>
            <a:pPr lvl="2" eaLnBrk="1" hangingPunct="1"/>
            <a:r>
              <a:rPr lang="en-US" altLang="zh-CN" dirty="0" smtClean="0"/>
              <a:t>Collect all its </a:t>
            </a:r>
            <a:r>
              <a:rPr lang="en-US" altLang="zh-CN" dirty="0" smtClean="0">
                <a:solidFill>
                  <a:srgbClr val="FF0000"/>
                </a:solidFill>
              </a:rPr>
              <a:t>active</a:t>
            </a:r>
            <a:r>
              <a:rPr lang="en-US" altLang="zh-CN" dirty="0" smtClean="0"/>
              <a:t> vertices into a priority queue </a:t>
            </a:r>
            <a:r>
              <a:rPr lang="en-US" altLang="zh-CN" i="1" dirty="0" smtClean="0">
                <a:solidFill>
                  <a:srgbClr val="0070C0"/>
                </a:solidFill>
              </a:rPr>
              <a:t>Q</a:t>
            </a:r>
            <a:r>
              <a:rPr lang="en-US" altLang="zh-CN" dirty="0" smtClean="0"/>
              <a:t>, and vote these vertices to halt</a:t>
            </a:r>
          </a:p>
          <a:p>
            <a:pPr lvl="2" eaLnBrk="1" hangingPunct="1"/>
            <a:r>
              <a:rPr lang="en-US" altLang="zh-CN" dirty="0" smtClean="0"/>
              <a:t>Run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 over the block using </a:t>
            </a:r>
            <a:r>
              <a:rPr lang="en-US" altLang="zh-CN" i="1" dirty="0" smtClean="0">
                <a:solidFill>
                  <a:srgbClr val="0070C0"/>
                </a:solidFill>
              </a:rPr>
              <a:t>Q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Only </a:t>
            </a:r>
            <a:r>
              <a:rPr lang="en-US" altLang="zh-CN" b="1" dirty="0" smtClean="0"/>
              <a:t>local</a:t>
            </a:r>
            <a:r>
              <a:rPr lang="en-US" altLang="zh-CN" dirty="0" smtClean="0"/>
              <a:t> neighbors are </a:t>
            </a:r>
            <a:r>
              <a:rPr lang="en-US" altLang="zh-CN" b="1" dirty="0" err="1" smtClean="0"/>
              <a:t>enqueued</a:t>
            </a:r>
            <a:endParaRPr lang="en-US" altLang="zh-CN" b="1" dirty="0" smtClean="0"/>
          </a:p>
          <a:p>
            <a:pPr lvl="3" eaLnBrk="1" hangingPunct="1"/>
            <a:r>
              <a:rPr lang="en-US" altLang="zh-CN" b="1" dirty="0" smtClean="0"/>
              <a:t>Remote</a:t>
            </a:r>
            <a:r>
              <a:rPr lang="en-US" altLang="zh-CN" dirty="0" smtClean="0"/>
              <a:t> neighbors are </a:t>
            </a:r>
            <a:r>
              <a:rPr lang="en-US" altLang="zh-CN" b="1" dirty="0" smtClean="0"/>
              <a:t>sent</a:t>
            </a:r>
            <a:r>
              <a:rPr lang="en-US" altLang="zh-CN" dirty="0" smtClean="0"/>
              <a:t> the distance estimations</a:t>
            </a:r>
          </a:p>
          <a:p>
            <a:pPr lvl="2" eaLnBrk="1" hangingPunct="1"/>
            <a:r>
              <a:rPr lang="en-US" altLang="zh-CN" dirty="0" smtClean="0"/>
              <a:t>Vote to halt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VB-Mode Example: SSSP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Performance</a:t>
            </a:r>
          </a:p>
          <a:p>
            <a:pPr lvl="1" eaLnBrk="1" hangingPunct="1"/>
            <a:r>
              <a:rPr lang="en-US" altLang="zh-CN" dirty="0" smtClean="0"/>
              <a:t>Results on USA road network with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dirty="0" smtClean="0">
                <a:solidFill>
                  <a:srgbClr val="0070C0"/>
                </a:solidFill>
              </a:rPr>
              <a:t> M</a:t>
            </a:r>
            <a:r>
              <a:rPr lang="en-US" altLang="zh-CN" dirty="0" smtClean="0"/>
              <a:t> vertices and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dirty="0" smtClean="0">
                <a:solidFill>
                  <a:srgbClr val="0070C0"/>
                </a:solidFill>
              </a:rPr>
              <a:t> M</a:t>
            </a:r>
            <a:r>
              <a:rPr lang="en-US" altLang="zh-CN" dirty="0" smtClean="0"/>
              <a:t> edges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36684832"/>
              </p:ext>
            </p:extLst>
          </p:nvPr>
        </p:nvGraphicFramePr>
        <p:xfrm>
          <a:off x="971550" y="2895600"/>
          <a:ext cx="7356741" cy="3869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Big graphs in real applications</a:t>
            </a:r>
          </a:p>
          <a:p>
            <a:pPr lvl="1" algn="just"/>
            <a:r>
              <a:rPr lang="en-US" dirty="0" smtClean="0"/>
              <a:t>Social networks, web graphs, road networks, …</a:t>
            </a:r>
          </a:p>
          <a:p>
            <a:pPr algn="just"/>
            <a:r>
              <a:rPr lang="en-US" dirty="0" smtClean="0"/>
              <a:t>State-of-the-art big graph systems</a:t>
            </a:r>
          </a:p>
          <a:p>
            <a:pPr lvl="1" algn="just"/>
            <a:r>
              <a:rPr lang="en-US" dirty="0" smtClean="0"/>
              <a:t>Google’s </a:t>
            </a:r>
            <a:r>
              <a:rPr lang="en-US" dirty="0" err="1" smtClean="0"/>
              <a:t>Pregel</a:t>
            </a:r>
            <a:endParaRPr lang="en-US" dirty="0" smtClean="0"/>
          </a:p>
          <a:p>
            <a:pPr lvl="2" algn="just"/>
            <a:r>
              <a:rPr lang="en-US" dirty="0" smtClean="0"/>
              <a:t>Pioneering “think like a vertex” framework</a:t>
            </a:r>
          </a:p>
          <a:p>
            <a:pPr lvl="2" algn="just"/>
            <a:r>
              <a:rPr lang="en-US" dirty="0" smtClean="0"/>
              <a:t>Synchronous</a:t>
            </a:r>
          </a:p>
          <a:p>
            <a:pPr lvl="2" algn="just"/>
            <a:r>
              <a:rPr lang="en-US" dirty="0" smtClean="0"/>
              <a:t>Data pushing (sending </a:t>
            </a:r>
            <a:r>
              <a:rPr lang="en-US" dirty="0" err="1" smtClean="0"/>
              <a:t>msgs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smtClean="0"/>
              <a:t>Already introduced in our presentation before</a:t>
            </a:r>
          </a:p>
          <a:p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169649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System Overview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Algorithm Design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Graph Partitioning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Related Work &amp;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</a:t>
            </a:r>
            <a:r>
              <a:rPr lang="en-US" altLang="zh-CN" dirty="0" smtClean="0"/>
              <a:t>partitioning methods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 METIS</a:t>
            </a:r>
          </a:p>
          <a:p>
            <a:pPr lvl="2" eaLnBrk="1" hangingPunct="1"/>
            <a:r>
              <a:rPr lang="en-US" altLang="zh-CN" dirty="0" smtClean="0"/>
              <a:t>Used by most existing work</a:t>
            </a:r>
          </a:p>
          <a:p>
            <a:pPr lvl="2" eaLnBrk="1" hangingPunct="1"/>
            <a:r>
              <a:rPr lang="en-US" altLang="zh-CN" dirty="0" smtClean="0"/>
              <a:t>Poor scalability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partitioning methods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URL-based partitioning</a:t>
            </a:r>
            <a:r>
              <a:rPr lang="en-US" altLang="zh-CN" dirty="0" smtClean="0"/>
              <a:t> for web 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partitioning methods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D partitioning </a:t>
            </a:r>
            <a:r>
              <a:rPr lang="en-US" altLang="zh-CN" dirty="0" smtClean="0"/>
              <a:t>for spatial graphs</a:t>
            </a:r>
          </a:p>
          <a:p>
            <a:pPr lvl="2" eaLnBrk="1" hangingPunct="1"/>
            <a:r>
              <a:rPr lang="en-US" altLang="zh-CN" dirty="0" smtClean="0"/>
              <a:t>Each vertex has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x, y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coordinates</a:t>
            </a:r>
          </a:p>
          <a:p>
            <a:pPr lvl="2" eaLnBrk="1" hangingPunct="1"/>
            <a:r>
              <a:rPr lang="en-US" altLang="zh-CN" dirty="0" smtClean="0"/>
              <a:t>Two rounds</a:t>
            </a:r>
          </a:p>
          <a:p>
            <a:pPr lvl="3" eaLnBrk="1" hangingPunct="1"/>
            <a:r>
              <a:rPr lang="en-US" altLang="zh-CN" dirty="0" smtClean="0"/>
              <a:t>First round: partition into cells (computed from samples)</a:t>
            </a:r>
          </a:p>
          <a:p>
            <a:pPr lvl="3" eaLnBrk="1" hangingPunct="1"/>
            <a:r>
              <a:rPr lang="en-US" altLang="zh-CN" dirty="0" smtClean="0"/>
              <a:t>Second round: BFS in each cell, get connected blocks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pSp>
        <p:nvGrpSpPr>
          <p:cNvPr id="7" name="组合 11"/>
          <p:cNvGrpSpPr>
            <a:grpSpLocks/>
          </p:cNvGrpSpPr>
          <p:nvPr/>
        </p:nvGrpSpPr>
        <p:grpSpPr bwMode="auto">
          <a:xfrm>
            <a:off x="3667391" y="4697386"/>
            <a:ext cx="2015859" cy="1932014"/>
            <a:chOff x="3941930" y="98630"/>
            <a:chExt cx="2160240" cy="2070230"/>
          </a:xfrm>
        </p:grpSpPr>
        <p:sp>
          <p:nvSpPr>
            <p:cNvPr id="8" name="椭圆 7"/>
            <p:cNvSpPr/>
            <p:nvPr/>
          </p:nvSpPr>
          <p:spPr>
            <a:xfrm>
              <a:off x="4437386" y="1628521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6705" y="1808207"/>
              <a:ext cx="179699" cy="180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47536" y="1944254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6705" y="1224229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02612" y="908497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437386" y="1314072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6705" y="413079"/>
              <a:ext cx="179699" cy="180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86855" y="143551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392462" y="278315"/>
              <a:ext cx="179699" cy="180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41930" y="98630"/>
              <a:ext cx="720080" cy="2070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62010" y="98630"/>
              <a:ext cx="720079" cy="2070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2090" y="98630"/>
              <a:ext cx="720080" cy="2070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941930" y="818654"/>
              <a:ext cx="72008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941930" y="1583600"/>
              <a:ext cx="72008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662010" y="971387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62010" y="1493757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382090" y="683890"/>
              <a:ext cx="72008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382090" y="1358993"/>
              <a:ext cx="72008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706935" y="1781253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931559" y="1933986"/>
              <a:ext cx="180982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886634" y="1583600"/>
              <a:ext cx="180983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859679" y="1179308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57466" y="1224229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22692" y="998339"/>
              <a:ext cx="179699" cy="180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59679" y="143551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859679" y="638969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067617" y="459283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516864" y="1899332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471939" y="1628521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832621" y="1448836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427015" y="1088182"/>
              <a:ext cx="179699" cy="180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651638" y="1043261"/>
              <a:ext cx="180983" cy="1809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787696" y="773733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471939" y="188473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651638" y="413079"/>
              <a:ext cx="180983" cy="1809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787696" y="188473"/>
              <a:ext cx="179699" cy="179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7927149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partitioning methods</a:t>
            </a:r>
          </a:p>
          <a:p>
            <a:pPr lvl="1"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D partitioning </a:t>
            </a:r>
            <a:r>
              <a:rPr lang="en-US" altLang="zh-CN" dirty="0" smtClean="0"/>
              <a:t>for spatial 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33632548"/>
              </p:ext>
            </p:extLst>
          </p:nvPr>
        </p:nvGraphicFramePr>
        <p:xfrm>
          <a:off x="342928" y="2984499"/>
          <a:ext cx="8229600" cy="373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partitioning methods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Graph </a:t>
            </a:r>
            <a:r>
              <a:rPr lang="en-US" altLang="zh-CN" dirty="0" err="1" smtClean="0">
                <a:solidFill>
                  <a:srgbClr val="0070C0"/>
                </a:solidFill>
              </a:rPr>
              <a:t>Voronoi</a:t>
            </a:r>
            <a:r>
              <a:rPr lang="en-US" altLang="zh-CN" dirty="0" smtClean="0">
                <a:solidFill>
                  <a:srgbClr val="0070C0"/>
                </a:solidFill>
              </a:rPr>
              <a:t> Diagram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0070C0"/>
                </a:solidFill>
              </a:rPr>
              <a:t>GVD</a:t>
            </a:r>
            <a:r>
              <a:rPr lang="en-US" altLang="zh-CN" dirty="0" smtClean="0"/>
              <a:t>) partitioning for general 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rot="16200000" flipV="1">
            <a:off x="2612236" y="6095229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1318423" y="3779067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1303342" y="4430736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1436692" y="5053036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981080" y="4864123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1303343" y="5675335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1804992" y="5662636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1736730" y="4908573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1827217" y="4484711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7" idx="1"/>
          </p:cNvCxnSpPr>
          <p:nvPr/>
        </p:nvCxnSpPr>
        <p:spPr>
          <a:xfrm rot="16200000" flipV="1">
            <a:off x="2070898" y="3485380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2281242" y="4430736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2214567" y="5119711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" idx="0"/>
            <a:endCxn id="59" idx="4"/>
          </p:cNvCxnSpPr>
          <p:nvPr/>
        </p:nvCxnSpPr>
        <p:spPr>
          <a:xfrm rot="16200000" flipV="1">
            <a:off x="2303467" y="5319736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703392" y="4786336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2766223" y="5412605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2543973" y="5901555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125792" y="6297636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81192" y="6235723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836992" y="6164286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348042" y="5230836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103692" y="5408636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170242" y="4608536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2481267" y="3786211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2814642" y="3586186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3470280" y="3641748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3836992" y="3852886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 flipV="1">
            <a:off x="3348042" y="4564086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3348042" y="5230836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V="1">
            <a:off x="4192592" y="3319486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3836992" y="4341836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V="1">
            <a:off x="4659317" y="4853011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4503742" y="5675336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V="1">
            <a:off x="4459292" y="4119586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03342" y="42529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792542" y="6208736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770442" y="60753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659192" y="42529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059242" y="32305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148142" y="58086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059242" y="51863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725742" y="34972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992692" y="52308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592392" y="40052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2" name="矩形 59"/>
          <p:cNvSpPr>
            <a:spLocks noChangeArrowheads="1"/>
          </p:cNvSpPr>
          <p:nvPr/>
        </p:nvSpPr>
        <p:spPr bwMode="auto">
          <a:xfrm>
            <a:off x="5514095" y="4391577"/>
            <a:ext cx="33441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Three seeds</a:t>
            </a:r>
            <a:endParaRPr lang="en-US" altLang="zh-CN" sz="2000" b="1" dirty="0"/>
          </a:p>
          <a:p>
            <a:pPr eaLnBrk="1" hangingPunct="1"/>
            <a:r>
              <a:rPr lang="en-US" altLang="zh-CN" sz="2000" i="1" dirty="0" smtClean="0"/>
              <a:t>v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 hops from </a:t>
            </a:r>
            <a:r>
              <a:rPr lang="en-US" altLang="zh-CN" sz="2000" dirty="0">
                <a:solidFill>
                  <a:srgbClr val="FF0000"/>
                </a:solidFill>
              </a:rPr>
              <a:t>red </a:t>
            </a:r>
            <a:r>
              <a:rPr lang="en-US" altLang="zh-CN" sz="2000" dirty="0"/>
              <a:t>seed</a:t>
            </a:r>
          </a:p>
          <a:p>
            <a:pPr eaLnBrk="1" hangingPunct="1"/>
            <a:r>
              <a:rPr lang="en-US" altLang="zh-CN" sz="2000" i="1" dirty="0" smtClean="0"/>
              <a:t>v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rgbClr val="00B050"/>
                </a:solidFill>
              </a:rPr>
              <a:t>3</a:t>
            </a:r>
            <a:r>
              <a:rPr lang="en-US" altLang="zh-CN" sz="2000" dirty="0"/>
              <a:t> hops from </a:t>
            </a:r>
            <a:r>
              <a:rPr lang="en-US" altLang="zh-CN" sz="2000" dirty="0">
                <a:solidFill>
                  <a:srgbClr val="00B050"/>
                </a:solidFill>
              </a:rPr>
              <a:t>green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seed</a:t>
            </a:r>
          </a:p>
          <a:p>
            <a:pPr eaLnBrk="1" hangingPunct="1"/>
            <a:r>
              <a:rPr lang="en-US" altLang="zh-CN" sz="2000" i="1" dirty="0" smtClean="0"/>
              <a:t>v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rgbClr val="0070C0"/>
                </a:solidFill>
              </a:rPr>
              <a:t>5 </a:t>
            </a:r>
            <a:r>
              <a:rPr lang="en-US" altLang="zh-CN" sz="2000" dirty="0"/>
              <a:t>hops from </a:t>
            </a:r>
            <a:r>
              <a:rPr lang="en-US" altLang="zh-CN" sz="2000" dirty="0">
                <a:solidFill>
                  <a:srgbClr val="0070C0"/>
                </a:solidFill>
              </a:rPr>
              <a:t>blue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seed</a:t>
            </a:r>
            <a:endParaRPr lang="zh-CN" altLang="en-US" sz="2000" dirty="0"/>
          </a:p>
        </p:txBody>
      </p:sp>
      <p:cxnSp>
        <p:nvCxnSpPr>
          <p:cNvPr id="63" name="直接连接符 62"/>
          <p:cNvCxnSpPr/>
          <p:nvPr/>
        </p:nvCxnSpPr>
        <p:spPr>
          <a:xfrm rot="16200000" flipV="1">
            <a:off x="1738313" y="4951420"/>
            <a:ext cx="1111250" cy="666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 flipH="1" flipV="1">
            <a:off x="1803381" y="4538673"/>
            <a:ext cx="444500" cy="3365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147892" y="42973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rot="5400000" flipH="1" flipV="1">
            <a:off x="1782758" y="5719778"/>
            <a:ext cx="596900" cy="4445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174996" y="6286520"/>
            <a:ext cx="825500" cy="3825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785918" y="6213471"/>
            <a:ext cx="1295424" cy="46037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081342" y="65643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703392" y="60753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rot="5400000" flipH="1" flipV="1">
            <a:off x="2201847" y="5194315"/>
            <a:ext cx="533400" cy="222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6200000" flipV="1">
            <a:off x="2305050" y="5324492"/>
            <a:ext cx="844550" cy="222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 flipH="1" flipV="1">
            <a:off x="2764620" y="5433219"/>
            <a:ext cx="630237" cy="4445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0800000" flipV="1">
            <a:off x="3355978" y="4572008"/>
            <a:ext cx="1644650" cy="6540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200000" flipV="1">
            <a:off x="4448176" y="4052891"/>
            <a:ext cx="755650" cy="222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592642" y="3719536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814892" y="44751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214692" y="51419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725742" y="58531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503492" y="478633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436692" y="53641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236792" y="54530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1" name="TextBox 58"/>
          <p:cNvSpPr txBox="1">
            <a:spLocks noChangeArrowheads="1"/>
          </p:cNvSpPr>
          <p:nvPr/>
        </p:nvSpPr>
        <p:spPr bwMode="auto">
          <a:xfrm>
            <a:off x="2206611" y="5286388"/>
            <a:ext cx="29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47842" y="3497286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</a:t>
            </a:r>
            <a:r>
              <a:rPr lang="en-US" altLang="zh-CN" dirty="0" smtClean="0"/>
              <a:t>partitioning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Sample seed vertices with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184" name="直接连接符 183"/>
          <p:cNvCxnSpPr/>
          <p:nvPr/>
        </p:nvCxnSpPr>
        <p:spPr>
          <a:xfrm rot="16200000" flipV="1">
            <a:off x="3666316" y="5865015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 flipH="1" flipV="1">
            <a:off x="2372503" y="3548853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rot="16200000" flipV="1">
            <a:off x="2357422" y="4200522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 flipH="1" flipV="1">
            <a:off x="2490772" y="4822822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16200000" flipV="1">
            <a:off x="2035160" y="4633909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 flipH="1">
            <a:off x="2357423" y="5445121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rot="5400000" flipH="1" flipV="1">
            <a:off x="2859072" y="5432422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rot="16200000" flipV="1">
            <a:off x="2790810" y="4678359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rot="5400000" flipH="1" flipV="1">
            <a:off x="2881297" y="4254497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34" idx="1"/>
          </p:cNvCxnSpPr>
          <p:nvPr/>
        </p:nvCxnSpPr>
        <p:spPr>
          <a:xfrm rot="16200000" flipV="1">
            <a:off x="3124978" y="3255166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rot="5400000" flipH="1" flipV="1">
            <a:off x="3335322" y="4200522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rot="5400000" flipH="1" flipV="1">
            <a:off x="3268647" y="4889497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31" idx="0"/>
            <a:endCxn id="236" idx="4"/>
          </p:cNvCxnSpPr>
          <p:nvPr/>
        </p:nvCxnSpPr>
        <p:spPr>
          <a:xfrm rot="16200000" flipV="1">
            <a:off x="3357547" y="5089522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2757472" y="45561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99" name="直接连接符 198"/>
          <p:cNvCxnSpPr/>
          <p:nvPr/>
        </p:nvCxnSpPr>
        <p:spPr>
          <a:xfrm rot="5400000" flipH="1" flipV="1">
            <a:off x="3820303" y="5182391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rot="5400000" flipH="1" flipV="1">
            <a:off x="3598053" y="5671341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4179872" y="6067422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2935272" y="6005509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4891072" y="5934072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4402122" y="5000622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rot="16200000" flipH="1">
            <a:off x="5157772" y="5178422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rot="5400000">
            <a:off x="4224322" y="4378322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rot="5400000">
            <a:off x="3535347" y="3555997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rot="10800000">
            <a:off x="3868722" y="3355972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rot="5400000">
            <a:off x="4524360" y="3411534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rot="10800000" flipV="1">
            <a:off x="4891072" y="3622672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rot="10800000" flipV="1">
            <a:off x="4402122" y="4333872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rot="10800000">
            <a:off x="4402122" y="5000622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 rot="16200000" flipV="1">
            <a:off x="5246672" y="3089272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rot="10800000">
            <a:off x="4891072" y="4111622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rot="16200000" flipV="1">
            <a:off x="5713397" y="4622797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rot="5400000" flipH="1" flipV="1">
            <a:off x="5557822" y="5445122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 rot="16200000" flipV="1">
            <a:off x="5513372" y="3889372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5646722" y="34893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3201972" y="4067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2357422" y="4022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2490772" y="51339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4846622" y="59785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5824522" y="5845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4135422" y="63341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5868972" y="42449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4713272" y="4022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5113322" y="30003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5202222" y="55784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5113322" y="4956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4268772" y="4911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3779822" y="56229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779822" y="3267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6046772" y="50006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3646472" y="3775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3290872" y="52228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557572" y="45561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2757472" y="5845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2801922" y="3267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partitioning algorithm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Sample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seed vertices with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rot="16200000" flipV="1">
            <a:off x="3666316" y="5865015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2372503" y="3548853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2357422" y="4200522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2490772" y="4822822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2035160" y="4633909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2357423" y="5445121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2859072" y="5432422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2790810" y="4678359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881297" y="4254497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7" idx="1"/>
          </p:cNvCxnSpPr>
          <p:nvPr/>
        </p:nvCxnSpPr>
        <p:spPr>
          <a:xfrm rot="16200000" flipV="1">
            <a:off x="3124978" y="3255166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335322" y="4200522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3268647" y="4889497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" idx="0"/>
            <a:endCxn id="59" idx="4"/>
          </p:cNvCxnSpPr>
          <p:nvPr/>
        </p:nvCxnSpPr>
        <p:spPr>
          <a:xfrm rot="16200000" flipV="1">
            <a:off x="3357547" y="5089522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57472" y="4556122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3820303" y="5182391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598053" y="5671341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79872" y="6067422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35272" y="6005509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91072" y="5934072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02122" y="5000622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5157772" y="5178422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224322" y="4378322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535347" y="3555997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3868722" y="3355972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524360" y="3411534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891072" y="3622672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 flipV="1">
            <a:off x="4402122" y="4333872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4402122" y="5000622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V="1">
            <a:off x="5246672" y="3089272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4891072" y="4111622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V="1">
            <a:off x="5713397" y="4622797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5557822" y="5445122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V="1">
            <a:off x="5513372" y="3889372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646722" y="3489322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01972" y="4067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357422" y="4022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90772" y="51339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46622" y="5978522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24522" y="5845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35422" y="63341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68972" y="42449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713272" y="4022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13322" y="30003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02222" y="55784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13322" y="4956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68772" y="49117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79822" y="56229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779822" y="3267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046772" y="50006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46472" y="3775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90872" y="52228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557572" y="455612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57472" y="58451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01922" y="3267072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partitioning algorithm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Sample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seed vertices with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Compute GVD grouping using vertex-centric computing</a:t>
            </a: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Multi-source BFS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61" name="矩形 60"/>
          <p:cNvSpPr/>
          <p:nvPr/>
        </p:nvSpPr>
        <p:spPr>
          <a:xfrm>
            <a:off x="4127500" y="3921026"/>
            <a:ext cx="4044950" cy="230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compute(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color_msgs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if (unmarked)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     mark with an incoming color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     broadcast the color to neighbors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    vote to halt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Multi-source BFS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illustration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39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rot="16200000" flipV="1">
            <a:off x="3666316" y="5436387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2372503" y="3120225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2357422" y="3771894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2490772" y="4394194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2035160" y="4205281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2357423" y="5016493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2859072" y="5003794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2790810" y="4249731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881297" y="3825869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7" idx="1"/>
          </p:cNvCxnSpPr>
          <p:nvPr/>
        </p:nvCxnSpPr>
        <p:spPr>
          <a:xfrm rot="16200000" flipV="1">
            <a:off x="3124978" y="2826538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335322" y="3771894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3268647" y="4460869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" idx="0"/>
            <a:endCxn id="59" idx="4"/>
          </p:cNvCxnSpPr>
          <p:nvPr/>
        </p:nvCxnSpPr>
        <p:spPr>
          <a:xfrm rot="16200000" flipV="1">
            <a:off x="3357547" y="4660894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57472" y="4127494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3820303" y="4753763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598053" y="5242713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79872" y="5638794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35272" y="5576881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91072" y="5505444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02122" y="4571994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5157772" y="4749794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224322" y="3949694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535347" y="3127369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3868722" y="2927344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524360" y="2982906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891072" y="3194044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 flipV="1">
            <a:off x="4402122" y="3905244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4402122" y="4571994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V="1">
            <a:off x="5246672" y="2660644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4891072" y="3682994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V="1">
            <a:off x="5713397" y="4194169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5557822" y="5016494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V="1">
            <a:off x="5513372" y="3460744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646722" y="3060694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01972" y="3638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35742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90772" y="4705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46622" y="5549894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2452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35422" y="5905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68972" y="3816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71327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13322" y="25717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02222" y="51498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13322" y="4527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68772" y="4483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79822" y="51942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7798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046772" y="45719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46472" y="3346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90872" y="47942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557572" y="4127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5747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2" name="矩形 68"/>
          <p:cNvSpPr>
            <a:spLocks noChangeArrowheads="1"/>
          </p:cNvSpPr>
          <p:nvPr/>
        </p:nvSpPr>
        <p:spPr bwMode="auto">
          <a:xfrm>
            <a:off x="2996220" y="6215082"/>
            <a:ext cx="3004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after Seed Sampling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019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Big graphs in real applications</a:t>
            </a:r>
          </a:p>
          <a:p>
            <a:pPr lvl="1" algn="just"/>
            <a:r>
              <a:rPr lang="en-US" dirty="0" smtClean="0"/>
              <a:t>Social networks, web graphs, road networks, …</a:t>
            </a:r>
          </a:p>
          <a:p>
            <a:pPr algn="just"/>
            <a:r>
              <a:rPr lang="en-US" dirty="0" smtClean="0"/>
              <a:t>State-of-the-art big graph systems</a:t>
            </a:r>
          </a:p>
          <a:p>
            <a:pPr lvl="1" algn="just"/>
            <a:r>
              <a:rPr lang="en-US" dirty="0" smtClean="0"/>
              <a:t>Open-source </a:t>
            </a:r>
            <a:r>
              <a:rPr lang="en-US" dirty="0" err="1" smtClean="0"/>
              <a:t>Pregel</a:t>
            </a:r>
            <a:r>
              <a:rPr lang="en-US" dirty="0" smtClean="0"/>
              <a:t>-like systems</a:t>
            </a:r>
          </a:p>
          <a:p>
            <a:pPr lvl="2" algn="just"/>
            <a:r>
              <a:rPr lang="en-US" dirty="0" smtClean="0"/>
              <a:t>Apache</a:t>
            </a:r>
            <a:r>
              <a:rPr lang="en-US" b="1" dirty="0" smtClean="0"/>
              <a:t> </a:t>
            </a:r>
            <a:r>
              <a:rPr lang="en-US" b="1" dirty="0" err="1" smtClean="0"/>
              <a:t>Giraph</a:t>
            </a:r>
            <a:r>
              <a:rPr lang="en-US" b="1" dirty="0" smtClean="0"/>
              <a:t> </a:t>
            </a:r>
            <a:r>
              <a:rPr lang="en-US" dirty="0" smtClean="0"/>
              <a:t>(master-compute)</a:t>
            </a:r>
          </a:p>
          <a:p>
            <a:pPr lvl="2" algn="just"/>
            <a:r>
              <a:rPr lang="en-US" dirty="0" smtClean="0"/>
              <a:t>Stanford’s </a:t>
            </a:r>
            <a:r>
              <a:rPr lang="en-US" b="1" dirty="0" smtClean="0"/>
              <a:t>GPS</a:t>
            </a:r>
            <a:r>
              <a:rPr lang="en-US" dirty="0" smtClean="0"/>
              <a:t> (mirroring high-degree vertices)</a:t>
            </a:r>
          </a:p>
          <a:p>
            <a:pPr lvl="2" algn="just"/>
            <a:r>
              <a:rPr lang="en-US" dirty="0" smtClean="0"/>
              <a:t>Our </a:t>
            </a:r>
            <a:r>
              <a:rPr lang="en-US" b="1" dirty="0" err="1" smtClean="0"/>
              <a:t>Pregel</a:t>
            </a:r>
            <a:r>
              <a:rPr lang="en-US" b="1" dirty="0" smtClean="0"/>
              <a:t>+ </a:t>
            </a:r>
            <a:r>
              <a:rPr lang="en-US" dirty="0" smtClean="0"/>
              <a:t>(message reduction)</a:t>
            </a:r>
          </a:p>
          <a:p>
            <a:pPr lvl="2" algn="just"/>
            <a:r>
              <a:rPr lang="en-US" dirty="0" smtClean="0"/>
              <a:t>UCI’s </a:t>
            </a:r>
            <a:r>
              <a:rPr lang="en-US" b="1" dirty="0" err="1" smtClean="0"/>
              <a:t>Pregelix</a:t>
            </a:r>
            <a:r>
              <a:rPr lang="en-US" b="1" dirty="0" smtClean="0"/>
              <a:t> </a:t>
            </a:r>
            <a:r>
              <a:rPr lang="en-US" dirty="0" smtClean="0"/>
              <a:t>(out-of-core execution)</a:t>
            </a:r>
          </a:p>
          <a:p>
            <a:pPr lvl="2" algn="just"/>
            <a:r>
              <a:rPr lang="en-US" dirty="0" smtClean="0"/>
              <a:t>Trinity, </a:t>
            </a:r>
            <a:r>
              <a:rPr lang="en-US" dirty="0" err="1" smtClean="0"/>
              <a:t>Mizan</a:t>
            </a:r>
            <a:r>
              <a:rPr lang="en-US" dirty="0" smtClean="0"/>
              <a:t>, </a:t>
            </a:r>
            <a:r>
              <a:rPr lang="en-US" dirty="0" err="1" smtClean="0"/>
              <a:t>CatchWind</a:t>
            </a:r>
            <a:r>
              <a:rPr lang="en-US" dirty="0" smtClean="0"/>
              <a:t>, …</a:t>
            </a:r>
          </a:p>
          <a:p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Multi-source BFS illustration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rot="16200000" flipV="1">
            <a:off x="3666316" y="5436387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2372503" y="3120225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2357422" y="3771894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2490772" y="4394194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2035160" y="4205281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2357423" y="5016493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2859072" y="5003794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2790810" y="4249731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881297" y="3825869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7" idx="1"/>
          </p:cNvCxnSpPr>
          <p:nvPr/>
        </p:nvCxnSpPr>
        <p:spPr>
          <a:xfrm rot="16200000" flipV="1">
            <a:off x="3124978" y="2826538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335322" y="3771894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3268647" y="4460869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" idx="0"/>
            <a:endCxn id="59" idx="4"/>
          </p:cNvCxnSpPr>
          <p:nvPr/>
        </p:nvCxnSpPr>
        <p:spPr>
          <a:xfrm rot="16200000" flipV="1">
            <a:off x="3357547" y="4660894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57472" y="4127494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3820303" y="4753763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598053" y="5242713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79872" y="5638794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35272" y="5576881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91072" y="5505444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02122" y="4571994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5157772" y="4749794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224322" y="3949694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535347" y="3127369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3868722" y="2927344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524360" y="2982906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891072" y="3194044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 flipV="1">
            <a:off x="4402122" y="3905244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4402122" y="4571994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V="1">
            <a:off x="5246672" y="2660644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4891072" y="3682994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V="1">
            <a:off x="5713397" y="4194169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5557822" y="5016494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V="1">
            <a:off x="5513372" y="3460744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646722" y="3060694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01972" y="3638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35742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90772" y="4705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46622" y="5549894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2452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35422" y="5905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68972" y="3816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71327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13322" y="25717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02222" y="51498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13322" y="4527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68772" y="4483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79822" y="51942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7798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046772" y="45719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46472" y="3346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90872" y="47942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557572" y="4127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5747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2" name="矩形 68"/>
          <p:cNvSpPr>
            <a:spLocks noChangeArrowheads="1"/>
          </p:cNvSpPr>
          <p:nvPr/>
        </p:nvSpPr>
        <p:spPr bwMode="auto">
          <a:xfrm>
            <a:off x="2996220" y="6215082"/>
            <a:ext cx="3004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after Seed Sampling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019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Multi-source BFS </a:t>
            </a:r>
            <a:r>
              <a:rPr lang="en-US" altLang="zh-CN" dirty="0" smtClean="0">
                <a:cs typeface="Times New Roman" panose="02020603050405020304" pitchFamily="18" charset="0"/>
              </a:rPr>
              <a:t>illustration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61" name="直接连接符 60"/>
          <p:cNvCxnSpPr/>
          <p:nvPr/>
        </p:nvCxnSpPr>
        <p:spPr>
          <a:xfrm rot="16200000" flipV="1">
            <a:off x="3666316" y="5436387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372503" y="3120225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V="1">
            <a:off x="2357422" y="3771894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 flipV="1">
            <a:off x="2490772" y="4394194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200000" flipV="1">
            <a:off x="2035160" y="4205281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>
            <a:off x="2357423" y="5016493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 flipH="1" flipV="1">
            <a:off x="2859072" y="5003794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6200000" flipV="1">
            <a:off x="2790810" y="4249731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 flipH="1" flipV="1">
            <a:off x="2881297" y="3825869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12" idx="1"/>
          </p:cNvCxnSpPr>
          <p:nvPr/>
        </p:nvCxnSpPr>
        <p:spPr>
          <a:xfrm rot="16200000" flipV="1">
            <a:off x="3124978" y="2826538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3335322" y="3771894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 flipH="1" flipV="1">
            <a:off x="3268647" y="4460869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09" idx="0"/>
            <a:endCxn id="114" idx="4"/>
          </p:cNvCxnSpPr>
          <p:nvPr/>
        </p:nvCxnSpPr>
        <p:spPr>
          <a:xfrm rot="16200000" flipV="1">
            <a:off x="3357547" y="4660894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757472" y="4127494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rot="5400000" flipH="1" flipV="1">
            <a:off x="3820303" y="4753763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3598053" y="5242713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179872" y="5638794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935272" y="5576881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891072" y="5505444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402122" y="4571994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5157772" y="4749794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4224322" y="3949694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535347" y="3127369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0800000">
            <a:off x="3868722" y="2927344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5400000">
            <a:off x="4524360" y="2982906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0800000" flipV="1">
            <a:off x="4891072" y="3194044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0800000" flipV="1">
            <a:off x="4402122" y="3905244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0800000">
            <a:off x="4402122" y="4571994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6200000" flipV="1">
            <a:off x="5246672" y="2660644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>
            <a:off x="4891072" y="3682994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16200000" flipV="1">
            <a:off x="5713397" y="4194169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 flipV="1">
            <a:off x="5557822" y="5016494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6200000" flipV="1">
            <a:off x="5513372" y="3460744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646722" y="3060694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201972" y="3638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35742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490772" y="4705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846622" y="5549894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82452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135422" y="5905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868972" y="3816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71327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13322" y="25717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202222" y="51498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113322" y="4527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68772" y="4483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779822" y="51942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7798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046772" y="45719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46472" y="3346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290872" y="47942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3557572" y="4127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75747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6" name="矩形 68"/>
          <p:cNvSpPr>
            <a:spLocks noChangeArrowheads="1"/>
          </p:cNvSpPr>
          <p:nvPr/>
        </p:nvSpPr>
        <p:spPr bwMode="auto">
          <a:xfrm>
            <a:off x="3643306" y="6215082"/>
            <a:ext cx="1473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Superstep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8019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Multi-source BFS illustration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42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61" name="直接连接符 60"/>
          <p:cNvCxnSpPr/>
          <p:nvPr/>
        </p:nvCxnSpPr>
        <p:spPr>
          <a:xfrm rot="16200000" flipV="1">
            <a:off x="3666316" y="5436387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372503" y="3120225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V="1">
            <a:off x="2357422" y="3771894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 flipH="1" flipV="1">
            <a:off x="2490772" y="4394194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200000" flipV="1">
            <a:off x="2035160" y="4205281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>
            <a:off x="2357423" y="5016493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 flipH="1" flipV="1">
            <a:off x="2859072" y="5003794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6200000" flipV="1">
            <a:off x="2790810" y="4249731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 flipH="1" flipV="1">
            <a:off x="2881297" y="3825869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12" idx="1"/>
          </p:cNvCxnSpPr>
          <p:nvPr/>
        </p:nvCxnSpPr>
        <p:spPr>
          <a:xfrm rot="16200000" flipV="1">
            <a:off x="3124978" y="2826538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5400000" flipH="1" flipV="1">
            <a:off x="3335322" y="3771894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 flipH="1" flipV="1">
            <a:off x="3268647" y="4460869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09" idx="0"/>
            <a:endCxn id="114" idx="4"/>
          </p:cNvCxnSpPr>
          <p:nvPr/>
        </p:nvCxnSpPr>
        <p:spPr>
          <a:xfrm rot="16200000" flipV="1">
            <a:off x="3357547" y="4660894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757472" y="4127494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rot="5400000" flipH="1" flipV="1">
            <a:off x="3820303" y="4753763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3598053" y="5242713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179872" y="5638794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935272" y="5576881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891072" y="5505444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402122" y="4571994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5157772" y="4749794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4224322" y="3949694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3535347" y="3127369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0800000">
            <a:off x="3868722" y="2927344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5400000">
            <a:off x="4524360" y="2982906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0800000" flipV="1">
            <a:off x="4891072" y="3194044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0800000" flipV="1">
            <a:off x="4402122" y="3905244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0800000">
            <a:off x="4402122" y="4571994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6200000" flipV="1">
            <a:off x="5246672" y="2660644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10800000">
            <a:off x="4891072" y="3682994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16200000" flipV="1">
            <a:off x="5713397" y="4194169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 flipV="1">
            <a:off x="5557822" y="5016494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6200000" flipV="1">
            <a:off x="5513372" y="3460744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646722" y="3060694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201972" y="3638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35742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490772" y="4705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846622" y="5549894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82452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135422" y="5905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868972" y="3816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71327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113322" y="25717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202222" y="51498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113322" y="4527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68772" y="4483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779822" y="51942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7798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046772" y="45719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3646472" y="3346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290872" y="47942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3557572" y="4127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75747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16" name="矩形 68"/>
          <p:cNvSpPr>
            <a:spLocks noChangeArrowheads="1"/>
          </p:cNvSpPr>
          <p:nvPr/>
        </p:nvSpPr>
        <p:spPr bwMode="auto">
          <a:xfrm>
            <a:off x="3643306" y="6215082"/>
            <a:ext cx="1473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Superstep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8019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Times New Roman" panose="02020603050405020304" pitchFamily="18" charset="0"/>
              </a:rPr>
              <a:t>Multi-source BFS illustration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43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 rot="16200000" flipV="1">
            <a:off x="3666316" y="5436387"/>
            <a:ext cx="782638" cy="422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2372503" y="3120225"/>
            <a:ext cx="636588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2357422" y="3771894"/>
            <a:ext cx="5778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2490772" y="4394194"/>
            <a:ext cx="5334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2035160" y="4205281"/>
            <a:ext cx="977900" cy="11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>
            <a:off x="2357423" y="5016493"/>
            <a:ext cx="766762" cy="32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2859072" y="5003794"/>
            <a:ext cx="596900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V="1">
            <a:off x="2790810" y="4249731"/>
            <a:ext cx="1111250" cy="6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881297" y="3825869"/>
            <a:ext cx="444500" cy="336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7" idx="1"/>
          </p:cNvCxnSpPr>
          <p:nvPr/>
        </p:nvCxnSpPr>
        <p:spPr>
          <a:xfrm rot="16200000" flipV="1">
            <a:off x="3124978" y="2826538"/>
            <a:ext cx="407987" cy="698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335322" y="3771894"/>
            <a:ext cx="75565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3268647" y="4460869"/>
            <a:ext cx="5334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" idx="0"/>
            <a:endCxn id="59" idx="4"/>
          </p:cNvCxnSpPr>
          <p:nvPr/>
        </p:nvCxnSpPr>
        <p:spPr>
          <a:xfrm rot="16200000" flipV="1">
            <a:off x="3357547" y="4660894"/>
            <a:ext cx="8445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57472" y="4127494"/>
            <a:ext cx="222250" cy="222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 flipH="1" flipV="1">
            <a:off x="3820303" y="4753763"/>
            <a:ext cx="630237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3598053" y="5242713"/>
            <a:ext cx="1430337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79872" y="5638794"/>
            <a:ext cx="825500" cy="382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35272" y="5576881"/>
            <a:ext cx="1244600" cy="439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891072" y="5505444"/>
            <a:ext cx="10668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02122" y="4571994"/>
            <a:ext cx="889000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5157772" y="4749794"/>
            <a:ext cx="84455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224322" y="3949694"/>
            <a:ext cx="7556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535347" y="3127369"/>
            <a:ext cx="5778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3868722" y="2927344"/>
            <a:ext cx="9779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4524360" y="2982906"/>
            <a:ext cx="1022350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4891072" y="3194044"/>
            <a:ext cx="800100" cy="455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0800000" flipV="1">
            <a:off x="4402122" y="3905244"/>
            <a:ext cx="1644650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0800000">
            <a:off x="4402122" y="4571994"/>
            <a:ext cx="1689100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V="1">
            <a:off x="5246672" y="2660644"/>
            <a:ext cx="488950" cy="488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4891072" y="3682994"/>
            <a:ext cx="106680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V="1">
            <a:off x="5713397" y="4194169"/>
            <a:ext cx="75565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5557822" y="5016494"/>
            <a:ext cx="9334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V="1">
            <a:off x="5513372" y="3460744"/>
            <a:ext cx="755650" cy="222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646722" y="3060694"/>
            <a:ext cx="222250" cy="222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01972" y="3638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35742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90772" y="4705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46622" y="5549894"/>
            <a:ext cx="222250" cy="2222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2452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35422" y="5905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68972" y="38163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713272" y="3594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113322" y="25717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02222" y="51498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13322" y="4527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68772" y="44830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779822" y="51942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7798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046772" y="45719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646472" y="3346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290872" y="47942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557572" y="412749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2757472" y="54165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61" name="矩形 68"/>
          <p:cNvSpPr>
            <a:spLocks noChangeArrowheads="1"/>
          </p:cNvSpPr>
          <p:nvPr/>
        </p:nvSpPr>
        <p:spPr bwMode="auto">
          <a:xfrm>
            <a:off x="3643306" y="6215082"/>
            <a:ext cx="1473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Superstep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01922" y="2838444"/>
            <a:ext cx="222250" cy="2222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</a:t>
            </a:r>
            <a:r>
              <a:rPr lang="en-US" altLang="zh-CN" dirty="0" smtClean="0"/>
              <a:t>partitioning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Sample seed vertices with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Compute GVD grouping using vertex-centric computing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Repeat: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resample large blocks using higher probability </a:t>
            </a:r>
            <a:r>
              <a:rPr lang="en-US" altLang="zh-CN" i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p’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and compute GVD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44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partitioning algorithm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Sample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seed vertices with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Compute GVD grouping using vertex-centric computing</a:t>
            </a:r>
          </a:p>
          <a:p>
            <a:pPr lvl="1" eaLnBrk="1" hangingPunct="1"/>
            <a:r>
              <a:rPr lang="en-US" altLang="zh-CN" b="1" dirty="0" smtClean="0">
                <a:latin typeface="+mj-lt"/>
                <a:cs typeface="Times New Roman" panose="02020603050405020304" pitchFamily="18" charset="0"/>
              </a:rPr>
              <a:t>Repeat: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 resample large blocks using higher probability </a:t>
            </a:r>
            <a:r>
              <a:rPr lang="en-US" altLang="zh-CN" i="1" dirty="0" smtClean="0">
                <a:latin typeface="+mj-lt"/>
                <a:cs typeface="Times New Roman" panose="02020603050405020304" pitchFamily="18" charset="0"/>
              </a:rPr>
              <a:t>p’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 and compute GVD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Run Hash-Min over unassigned vertices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8" name="矩形 49"/>
          <p:cNvSpPr>
            <a:spLocks noChangeArrowheads="1"/>
          </p:cNvSpPr>
          <p:nvPr/>
        </p:nvSpPr>
        <p:spPr bwMode="auto">
          <a:xfrm>
            <a:off x="1860550" y="5873750"/>
            <a:ext cx="5426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70C0"/>
                </a:solidFill>
              </a:rPr>
              <a:t>Consider a graph composed of many triangles</a:t>
            </a:r>
            <a:endParaRPr lang="zh-CN" altLang="en-US" sz="2000" i="1" dirty="0">
              <a:solidFill>
                <a:srgbClr val="0070C0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551967" y="5370512"/>
            <a:ext cx="3812320" cy="431800"/>
          </a:xfrm>
          <a:prstGeom prst="wedgeRoundRectCallout">
            <a:avLst>
              <a:gd name="adj1" fmla="val -33652"/>
              <a:gd name="adj2" fmla="val -119505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Why is this step necessary?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Partitioners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151767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GVD </a:t>
            </a:r>
            <a:r>
              <a:rPr lang="en-US" altLang="zh-CN" dirty="0" smtClean="0"/>
              <a:t>partitioning performance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26425261"/>
              </p:ext>
            </p:extLst>
          </p:nvPr>
        </p:nvGraphicFramePr>
        <p:xfrm>
          <a:off x="342928" y="2500312"/>
          <a:ext cx="8229600" cy="435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4895850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Motivation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System Overview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Algorithm Design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Blogel</a:t>
            </a:r>
            <a:r>
              <a:rPr lang="en-US" altLang="zh-CN" dirty="0" smtClean="0"/>
              <a:t> Graph Partitioning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dirty="0" smtClean="0"/>
              <a:t>  Related Work &amp; Conclusion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14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Related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b="1" dirty="0" err="1" smtClean="0"/>
              <a:t>Giraph</a:t>
            </a:r>
            <a:r>
              <a:rPr lang="en-US" altLang="zh-CN" b="1" dirty="0" smtClean="0"/>
              <a:t>++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et al., PVLDB 7(3)]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Extends 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Giraph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 API to open vertex set of each worker to programmer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Still vertex-centric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No block-level message</a:t>
            </a: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Block can not maintain any state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A special case of VB-mode, but less user-friendly</a:t>
            </a:r>
          </a:p>
          <a:p>
            <a:pPr lvl="2" eaLnBrk="1" hangingPunct="1"/>
            <a:r>
              <a:rPr lang="en-US" altLang="zh-CN" dirty="0" smtClean="0"/>
              <a:t>Needs to handle logics of both</a:t>
            </a:r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vertex.compute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  <a:r>
              <a:rPr lang="en-US" altLang="zh-CN" dirty="0" smtClean="0"/>
              <a:t> and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block.compute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  <a:r>
              <a:rPr lang="en-US" altLang="zh-CN" dirty="0" smtClean="0"/>
              <a:t> in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partition.compute</a:t>
            </a:r>
            <a:r>
              <a:rPr lang="en-US" altLang="zh-CN" dirty="0" smtClean="0">
                <a:solidFill>
                  <a:srgbClr val="0070C0"/>
                </a:solidFill>
              </a:rPr>
              <a:t>(.)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METIS-based graph partitioning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Related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GRACE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Xie</a:t>
            </a:r>
            <a:r>
              <a:rPr lang="en-US" altLang="zh-CN" dirty="0" smtClean="0"/>
              <a:t> et al., PVLDB 6(14)]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Single-machine in-memory system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One only needs to specify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vertex.compute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 and a predefined </a:t>
            </a:r>
            <a:r>
              <a:rPr lang="en-US" altLang="zh-CN" dirty="0" smtClean="0">
                <a:solidFill>
                  <a:srgbClr val="0070C0"/>
                </a:solidFill>
              </a:rPr>
              <a:t>scheduler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0070C0"/>
                </a:solidFill>
              </a:rPr>
              <a:t>scheduler</a:t>
            </a:r>
            <a:r>
              <a:rPr lang="en-US" altLang="zh-CN" dirty="0" smtClean="0"/>
              <a:t> is similar to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block.compute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 but needs no effort from a programmer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A special case of VB-mode, but less flexible</a:t>
            </a: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Graph partitioning by METIS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49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Graph characteristics adverse to </a:t>
            </a:r>
            <a:r>
              <a:rPr lang="en-US" altLang="zh-CN" dirty="0" err="1" smtClean="0"/>
              <a:t>Pregel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Skewed vertex degree distribution</a:t>
            </a:r>
          </a:p>
          <a:p>
            <a:pPr lvl="1" eaLnBrk="1" hangingPunct="1"/>
            <a:r>
              <a:rPr lang="en-US" altLang="zh-CN" dirty="0" smtClean="0"/>
              <a:t>Large graph diameter</a:t>
            </a:r>
          </a:p>
          <a:p>
            <a:pPr lvl="1" eaLnBrk="1" hangingPunct="1"/>
            <a:r>
              <a:rPr lang="en-US" altLang="zh-CN" dirty="0" smtClean="0"/>
              <a:t>High average vertex degree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Adverse Graph Characteristics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Skewed vertex degree distribution</a:t>
            </a: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Imbalanced communication workload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Large graph diameter</a:t>
            </a: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A large number of 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supersteps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High average vertex degree</a:t>
            </a:r>
          </a:p>
          <a:p>
            <a:pPr lvl="2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Heavy communication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50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Conclusions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03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Novel Computing Model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Block-centric</a:t>
            </a:r>
          </a:p>
          <a:p>
            <a:pPr lvl="1" eaLnBrk="1" hangingPunct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V-mode, B-mode, VB-mode</a:t>
            </a:r>
          </a:p>
          <a:p>
            <a:pPr lvl="1" eaLnBrk="1" hangingPunct="1"/>
            <a:r>
              <a:rPr lang="en-US" dirty="0" smtClean="0"/>
              <a:t>Naturally address the three adverse graph characteristics</a:t>
            </a:r>
            <a:endParaRPr lang="en-US" altLang="zh-CN" dirty="0" smtClean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/>
              <a:t>Efficient Graph </a:t>
            </a:r>
            <a:r>
              <a:rPr lang="en-US" altLang="zh-CN" b="1" dirty="0" err="1" smtClean="0"/>
              <a:t>Partitioners</a:t>
            </a:r>
            <a:endParaRPr lang="en-US" altLang="zh-CN" b="1" dirty="0" smtClean="0"/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URL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partitioner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anose="02020603050405020304" pitchFamily="18" charset="0"/>
              </a:rPr>
              <a:t>D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partitioner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 smtClean="0">
                <a:cs typeface="Times New Roman" panose="02020603050405020304" pitchFamily="18" charset="0"/>
              </a:rPr>
              <a:t>GVD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partitioner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51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705100" y="5859462"/>
            <a:ext cx="4933949" cy="458788"/>
          </a:xfrm>
          <a:prstGeom prst="wedgeRoundRectCallout">
            <a:avLst>
              <a:gd name="adj1" fmla="val -35177"/>
              <a:gd name="adj2" fmla="val -116342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Critical to block-centric computation</a:t>
            </a:r>
            <a:endParaRPr lang="en-US" altLang="zh-CN" sz="2000" b="1" i="1" u="sng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357554" y="5753417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hlinkClick r:id="rId2"/>
              </a:rPr>
              <a:t>http://bit.do/blogel</a:t>
            </a:r>
            <a:endParaRPr lang="en-US" dirty="0" smtClean="0"/>
          </a:p>
        </p:txBody>
      </p:sp>
      <p:pic>
        <p:nvPicPr>
          <p:cNvPr id="9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78" y="1071546"/>
            <a:ext cx="1210558" cy="1500199"/>
          </a:xfrm>
          <a:prstGeom prst="rect">
            <a:avLst/>
          </a:prstGeom>
          <a:noFill/>
        </p:spPr>
      </p:pic>
      <p:pic>
        <p:nvPicPr>
          <p:cNvPr id="4099" name="Picture 3" descr="C:\Users\yanda\Downloads\liant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98" y="2928954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85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Skewed vertex degree distribution</a:t>
            </a:r>
          </a:p>
          <a:p>
            <a:pPr lvl="1" eaLnBrk="1" hangingPunct="1"/>
            <a:r>
              <a:rPr lang="en-US" altLang="zh-CN" dirty="0" smtClean="0"/>
              <a:t>MAX-degree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≫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/>
              <a:t>AVG-degree</a:t>
            </a:r>
          </a:p>
          <a:p>
            <a:pPr lvl="1" eaLnBrk="1" hangingPunct="1"/>
            <a:r>
              <a:rPr lang="en-US" altLang="zh-CN" dirty="0" smtClean="0"/>
              <a:t>Power-law 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4429132"/>
          <a:ext cx="8143932" cy="1548500"/>
        </p:xfrm>
        <a:graphic>
          <a:graphicData uri="http://schemas.openxmlformats.org/drawingml/2006/table">
            <a:tbl>
              <a:tblPr/>
              <a:tblGrid>
                <a:gridCol w="1424052"/>
                <a:gridCol w="1211784"/>
                <a:gridCol w="1432103"/>
                <a:gridCol w="1681514"/>
                <a:gridCol w="1182695"/>
                <a:gridCol w="1211784"/>
              </a:tblGrid>
              <a:tr h="65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|V|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|E|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AVG </a:t>
                      </a:r>
                      <a:r>
                        <a:rPr lang="en-US" sz="20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 </a:t>
                      </a:r>
                      <a:r>
                        <a:rPr lang="en-US" sz="2000" b="1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WebUK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133,633,040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5,507,679,822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41.21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22,429</a:t>
                      </a:r>
                      <a:endParaRPr lang="en-US" altLang="zh-CN" sz="2000" b="0" i="0" u="none" strike="noStrik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LiveJournal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10,690,276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224,614,770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21.01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1,053,676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Twitter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52,579,682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1,963,263,821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37.34</a:t>
                      </a:r>
                      <a:endParaRPr lang="en-US" altLang="zh-CN" sz="2000" b="0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779,958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undirected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164,732,473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772,822,094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4.69</a:t>
                      </a:r>
                      <a:endParaRPr lang="en-US" altLang="zh-CN" sz="2000" b="0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1,637,619</a:t>
                      </a:r>
                    </a:p>
                  </a:txBody>
                  <a:tcPr marL="4900" marR="4900" marT="49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929058" y="3783018"/>
            <a:ext cx="5072098" cy="431800"/>
          </a:xfrm>
          <a:prstGeom prst="wedgeRoundRectCallout">
            <a:avLst>
              <a:gd name="adj1" fmla="val -32023"/>
              <a:gd name="adj2" fmla="val -243874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Imbalanced communication workload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7276" y="4834964"/>
            <a:ext cx="3890938" cy="18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Large diameter</a:t>
            </a:r>
          </a:p>
          <a:p>
            <a:pPr lvl="1" eaLnBrk="1" hangingPunct="1"/>
            <a:r>
              <a:rPr lang="en-US" altLang="zh-CN" dirty="0" smtClean="0"/>
              <a:t>Spatial networks</a:t>
            </a:r>
          </a:p>
          <a:p>
            <a:pPr lvl="2" eaLnBrk="1" hangingPunct="1"/>
            <a:r>
              <a:rPr lang="en-US" altLang="zh-CN" dirty="0" smtClean="0"/>
              <a:t>Road networks</a:t>
            </a:r>
          </a:p>
          <a:p>
            <a:pPr lvl="2" eaLnBrk="1" hangingPunct="1"/>
            <a:r>
              <a:rPr lang="en-US" altLang="zh-CN" dirty="0" smtClean="0"/>
              <a:t>Terrain meshes</a:t>
            </a:r>
          </a:p>
          <a:p>
            <a:pPr lvl="1" eaLnBrk="1" hangingPunct="1"/>
            <a:r>
              <a:rPr lang="en-US" altLang="zh-CN" dirty="0" smtClean="0"/>
              <a:t>Web graphs</a:t>
            </a:r>
          </a:p>
          <a:p>
            <a:pPr lvl="1" eaLnBrk="1" hangingPunct="1"/>
            <a:r>
              <a:rPr lang="en-US" altLang="zh-CN" dirty="0" smtClean="0"/>
              <a:t>De </a:t>
            </a:r>
            <a:r>
              <a:rPr lang="en-US" altLang="zh-CN" dirty="0" err="1" smtClean="0"/>
              <a:t>Brujin</a:t>
            </a:r>
            <a:r>
              <a:rPr lang="en-US" altLang="zh-CN" dirty="0" smtClean="0"/>
              <a:t> Graphs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42844" y="5357826"/>
            <a:ext cx="4000528" cy="892975"/>
          </a:xfrm>
          <a:prstGeom prst="wedgeRoundRectCallout">
            <a:avLst>
              <a:gd name="adj1" fmla="val -17629"/>
              <a:gd name="adj2" fmla="val -108043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Too many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supersteps</a:t>
            </a:r>
            <a:endParaRPr lang="en-US" altLang="zh-CN" sz="2000" b="1" dirty="0" smtClean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(or, synchronization barriers)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9635" name="Picture 3" descr="C:\Users\yanda\Desktop\图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239971"/>
            <a:ext cx="3767138" cy="2474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High average vertex degree</a:t>
            </a:r>
          </a:p>
          <a:p>
            <a:pPr lvl="1" eaLnBrk="1" hangingPunct="1"/>
            <a:r>
              <a:rPr lang="en-US" altLang="zh-CN" dirty="0" smtClean="0"/>
              <a:t>In a social network, an average user can have </a:t>
            </a:r>
            <a:r>
              <a:rPr lang="en-US" altLang="zh-CN" dirty="0" smtClean="0">
                <a:solidFill>
                  <a:srgbClr val="0070C0"/>
                </a:solidFill>
              </a:rPr>
              <a:t>tens</a:t>
            </a:r>
            <a:r>
              <a:rPr lang="en-US" altLang="zh-CN" dirty="0" smtClean="0"/>
              <a:t> to </a:t>
            </a:r>
            <a:r>
              <a:rPr lang="en-US" altLang="zh-CN" dirty="0" smtClean="0">
                <a:solidFill>
                  <a:srgbClr val="0070C0"/>
                </a:solidFill>
              </a:rPr>
              <a:t>over a hundred</a:t>
            </a:r>
            <a:r>
              <a:rPr lang="en-US" altLang="zh-CN" dirty="0" smtClean="0"/>
              <a:t> friends</a:t>
            </a:r>
          </a:p>
          <a:p>
            <a:pPr lvl="2" eaLnBrk="1" hangingPunct="1"/>
            <a:r>
              <a:rPr lang="en-US" altLang="zh-CN" dirty="0" smtClean="0"/>
              <a:t>Friendster has an </a:t>
            </a:r>
            <a:r>
              <a:rPr lang="en-US" altLang="zh-CN" dirty="0" smtClean="0">
                <a:solidFill>
                  <a:srgbClr val="0070C0"/>
                </a:solidFill>
              </a:rPr>
              <a:t>average degree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000364" y="4283084"/>
            <a:ext cx="4357718" cy="431800"/>
          </a:xfrm>
          <a:prstGeom prst="wedgeRoundRectCallout">
            <a:avLst>
              <a:gd name="adj1" fmla="val -35504"/>
              <a:gd name="adj2" fmla="val -146395"/>
              <a:gd name="adj3" fmla="val 16667"/>
            </a:avLst>
          </a:prstGeom>
          <a:solidFill>
            <a:srgbClr val="0070C0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Heavy communication workload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Characteristics of Real Graphs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01080" cy="42211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Solution: </a:t>
            </a:r>
            <a:r>
              <a:rPr lang="en-US" altLang="zh-CN" b="1" dirty="0" smtClean="0"/>
              <a:t>block-centric</a:t>
            </a:r>
            <a:r>
              <a:rPr lang="en-US" altLang="zh-CN" dirty="0" smtClean="0"/>
              <a:t> computation</a:t>
            </a:r>
          </a:p>
          <a:p>
            <a:pPr lvl="1" eaLnBrk="1" hangingPunct="1"/>
            <a:r>
              <a:rPr lang="en-US" altLang="zh-CN" dirty="0" smtClean="0"/>
              <a:t> A block refers to a </a:t>
            </a:r>
            <a:r>
              <a:rPr lang="en-US" altLang="zh-CN" dirty="0" smtClean="0">
                <a:solidFill>
                  <a:srgbClr val="0070C0"/>
                </a:solidFill>
              </a:rPr>
              <a:t>connected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of the graph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Message exchanges</a:t>
            </a:r>
            <a:r>
              <a:rPr lang="en-US" altLang="zh-CN" dirty="0" smtClean="0"/>
              <a:t> occur only </a:t>
            </a:r>
            <a:r>
              <a:rPr lang="en-US" altLang="zh-CN" dirty="0" smtClean="0">
                <a:solidFill>
                  <a:srgbClr val="0070C0"/>
                </a:solidFill>
              </a:rPr>
              <a:t>among blocks</a:t>
            </a:r>
          </a:p>
          <a:p>
            <a:pPr lvl="1" eaLnBrk="1" hangingPunct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Serial in-memory algorithm </a:t>
            </a:r>
            <a:r>
              <a:rPr lang="en-US" altLang="zh-CN" dirty="0" smtClean="0"/>
              <a:t>is run </a:t>
            </a:r>
            <a:r>
              <a:rPr lang="en-US" altLang="zh-CN" dirty="0" smtClean="0">
                <a:solidFill>
                  <a:srgbClr val="0070C0"/>
                </a:solidFill>
              </a:rPr>
              <a:t>within a block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DE1F212-E36A-6C44-B33E-31147482829D}" type="slidenum"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yanda\Desktop\small-1712-69695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1970" y="357166"/>
            <a:ext cx="1210558" cy="1500199"/>
          </a:xfrm>
          <a:prstGeom prst="rect">
            <a:avLst/>
          </a:prstGeom>
          <a:noFill/>
        </p:spPr>
      </p:pic>
      <p:sp>
        <p:nvSpPr>
          <p:cNvPr id="7" name="Freeform 28"/>
          <p:cNvSpPr/>
          <p:nvPr/>
        </p:nvSpPr>
        <p:spPr>
          <a:xfrm>
            <a:off x="5812113" y="4440989"/>
            <a:ext cx="984738" cy="1095270"/>
          </a:xfrm>
          <a:custGeom>
            <a:avLst/>
            <a:gdLst>
              <a:gd name="connsiteX0" fmla="*/ 331596 w 984738"/>
              <a:gd name="connsiteY0" fmla="*/ 10048 h 1095270"/>
              <a:gd name="connsiteX1" fmla="*/ 0 w 984738"/>
              <a:gd name="connsiteY1" fmla="*/ 914400 h 1095270"/>
              <a:gd name="connsiteX2" fmla="*/ 221064 w 984738"/>
              <a:gd name="connsiteY2" fmla="*/ 1095270 h 1095270"/>
              <a:gd name="connsiteX3" fmla="*/ 854110 w 984738"/>
              <a:gd name="connsiteY3" fmla="*/ 934496 h 1095270"/>
              <a:gd name="connsiteX4" fmla="*/ 984738 w 984738"/>
              <a:gd name="connsiteY4" fmla="*/ 713433 h 1095270"/>
              <a:gd name="connsiteX5" fmla="*/ 562708 w 984738"/>
              <a:gd name="connsiteY5" fmla="*/ 0 h 1095270"/>
              <a:gd name="connsiteX6" fmla="*/ 331596 w 984738"/>
              <a:gd name="connsiteY6" fmla="*/ 10048 h 109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738" h="1095270">
                <a:moveTo>
                  <a:pt x="331596" y="10048"/>
                </a:moveTo>
                <a:lnTo>
                  <a:pt x="0" y="914400"/>
                </a:lnTo>
                <a:lnTo>
                  <a:pt x="221064" y="1095270"/>
                </a:lnTo>
                <a:lnTo>
                  <a:pt x="854110" y="934496"/>
                </a:lnTo>
                <a:lnTo>
                  <a:pt x="984738" y="713433"/>
                </a:lnTo>
                <a:lnTo>
                  <a:pt x="562708" y="0"/>
                </a:lnTo>
                <a:lnTo>
                  <a:pt x="331596" y="10048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  <a:ln>
            <a:headEnd type="none" w="med" len="med"/>
            <a:tailEnd type="non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9"/>
          <p:cNvSpPr/>
          <p:nvPr/>
        </p:nvSpPr>
        <p:spPr>
          <a:xfrm>
            <a:off x="6324579" y="5254905"/>
            <a:ext cx="1396721" cy="864158"/>
          </a:xfrm>
          <a:custGeom>
            <a:avLst/>
            <a:gdLst>
              <a:gd name="connsiteX0" fmla="*/ 472272 w 1396721"/>
              <a:gd name="connsiteY0" fmla="*/ 0 h 864158"/>
              <a:gd name="connsiteX1" fmla="*/ 703384 w 1396721"/>
              <a:gd name="connsiteY1" fmla="*/ 0 h 864158"/>
              <a:gd name="connsiteX2" fmla="*/ 1396721 w 1396721"/>
              <a:gd name="connsiteY2" fmla="*/ 422031 h 864158"/>
              <a:gd name="connsiteX3" fmla="*/ 1266092 w 1396721"/>
              <a:gd name="connsiteY3" fmla="*/ 683288 h 864158"/>
              <a:gd name="connsiteX4" fmla="*/ 170822 w 1396721"/>
              <a:gd name="connsiteY4" fmla="*/ 864158 h 864158"/>
              <a:gd name="connsiteX5" fmla="*/ 0 w 1396721"/>
              <a:gd name="connsiteY5" fmla="*/ 653143 h 864158"/>
              <a:gd name="connsiteX6" fmla="*/ 472272 w 1396721"/>
              <a:gd name="connsiteY6" fmla="*/ 0 h 8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6721" h="864158">
                <a:moveTo>
                  <a:pt x="472272" y="0"/>
                </a:moveTo>
                <a:lnTo>
                  <a:pt x="703384" y="0"/>
                </a:lnTo>
                <a:lnTo>
                  <a:pt x="1396721" y="422031"/>
                </a:lnTo>
                <a:lnTo>
                  <a:pt x="1266092" y="683288"/>
                </a:lnTo>
                <a:lnTo>
                  <a:pt x="170822" y="864158"/>
                </a:lnTo>
                <a:lnTo>
                  <a:pt x="0" y="653143"/>
                </a:lnTo>
                <a:lnTo>
                  <a:pt x="472272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headEnd type="none" w="med" len="med"/>
            <a:tailEnd type="non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0"/>
          <p:cNvSpPr/>
          <p:nvPr/>
        </p:nvSpPr>
        <p:spPr>
          <a:xfrm>
            <a:off x="6615981" y="4300312"/>
            <a:ext cx="1004835" cy="1145512"/>
          </a:xfrm>
          <a:custGeom>
            <a:avLst/>
            <a:gdLst>
              <a:gd name="connsiteX0" fmla="*/ 1004835 w 1004835"/>
              <a:gd name="connsiteY0" fmla="*/ 934496 h 1145512"/>
              <a:gd name="connsiteX1" fmla="*/ 753626 w 1004835"/>
              <a:gd name="connsiteY1" fmla="*/ 1145512 h 1145512"/>
              <a:gd name="connsiteX2" fmla="*/ 261257 w 1004835"/>
              <a:gd name="connsiteY2" fmla="*/ 773723 h 1145512"/>
              <a:gd name="connsiteX3" fmla="*/ 0 w 1004835"/>
              <a:gd name="connsiteY3" fmla="*/ 20096 h 1145512"/>
              <a:gd name="connsiteX4" fmla="*/ 422031 w 1004835"/>
              <a:gd name="connsiteY4" fmla="*/ 0 h 1145512"/>
              <a:gd name="connsiteX5" fmla="*/ 1004835 w 1004835"/>
              <a:gd name="connsiteY5" fmla="*/ 934496 h 114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835" h="1145512">
                <a:moveTo>
                  <a:pt x="1004835" y="934496"/>
                </a:moveTo>
                <a:lnTo>
                  <a:pt x="753626" y="1145512"/>
                </a:lnTo>
                <a:lnTo>
                  <a:pt x="261257" y="773723"/>
                </a:lnTo>
                <a:lnTo>
                  <a:pt x="0" y="20096"/>
                </a:lnTo>
                <a:lnTo>
                  <a:pt x="422031" y="0"/>
                </a:lnTo>
                <a:lnTo>
                  <a:pt x="1004835" y="934496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headEnd type="none" w="med" len="med"/>
            <a:tailEnd type="non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4"/>
          <p:cNvSpPr/>
          <p:nvPr/>
        </p:nvSpPr>
        <p:spPr>
          <a:xfrm>
            <a:off x="6419403" y="5036311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5918199" y="5131633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6"/>
          <p:cNvSpPr/>
          <p:nvPr/>
        </p:nvSpPr>
        <p:spPr>
          <a:xfrm>
            <a:off x="6127043" y="4522033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7"/>
          <p:cNvSpPr/>
          <p:nvPr/>
        </p:nvSpPr>
        <p:spPr>
          <a:xfrm>
            <a:off x="6431843" y="5741233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8"/>
          <p:cNvSpPr/>
          <p:nvPr/>
        </p:nvSpPr>
        <p:spPr>
          <a:xfrm>
            <a:off x="6756399" y="5304307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9"/>
          <p:cNvSpPr/>
          <p:nvPr/>
        </p:nvSpPr>
        <p:spPr>
          <a:xfrm>
            <a:off x="6756658" y="4401196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/>
          <p:cNvSpPr/>
          <p:nvPr/>
        </p:nvSpPr>
        <p:spPr>
          <a:xfrm>
            <a:off x="7301606" y="5591655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/>
          <p:cNvSpPr/>
          <p:nvPr/>
        </p:nvSpPr>
        <p:spPr>
          <a:xfrm>
            <a:off x="7193843" y="5055433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2"/>
          <p:cNvCxnSpPr>
            <a:stCxn id="12" idx="3"/>
            <a:endCxn id="11" idx="1"/>
          </p:cNvCxnSpPr>
          <p:nvPr/>
        </p:nvCxnSpPr>
        <p:spPr>
          <a:xfrm flipH="1">
            <a:off x="5962836" y="4782196"/>
            <a:ext cx="208844" cy="39407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/>
          <p:cNvCxnSpPr>
            <a:stCxn id="11" idx="4"/>
            <a:endCxn id="13" idx="2"/>
          </p:cNvCxnSpPr>
          <p:nvPr/>
        </p:nvCxnSpPr>
        <p:spPr>
          <a:xfrm>
            <a:off x="6070599" y="5436433"/>
            <a:ext cx="361244" cy="457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/>
          <p:cNvCxnSpPr>
            <a:stCxn id="12" idx="5"/>
            <a:endCxn id="10" idx="1"/>
          </p:cNvCxnSpPr>
          <p:nvPr/>
        </p:nvCxnSpPr>
        <p:spPr>
          <a:xfrm>
            <a:off x="6387206" y="4782196"/>
            <a:ext cx="76834" cy="29875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stCxn id="12" idx="6"/>
            <a:endCxn id="17" idx="1"/>
          </p:cNvCxnSpPr>
          <p:nvPr/>
        </p:nvCxnSpPr>
        <p:spPr>
          <a:xfrm>
            <a:off x="6431843" y="4674433"/>
            <a:ext cx="806637" cy="4256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/>
          <p:cNvCxnSpPr>
            <a:stCxn id="15" idx="6"/>
            <a:endCxn id="17" idx="0"/>
          </p:cNvCxnSpPr>
          <p:nvPr/>
        </p:nvCxnSpPr>
        <p:spPr>
          <a:xfrm>
            <a:off x="7061458" y="4553596"/>
            <a:ext cx="284785" cy="50183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7"/>
          <p:cNvCxnSpPr>
            <a:stCxn id="17" idx="5"/>
            <a:endCxn id="16" idx="0"/>
          </p:cNvCxnSpPr>
          <p:nvPr/>
        </p:nvCxnSpPr>
        <p:spPr>
          <a:xfrm>
            <a:off x="7454006" y="5315596"/>
            <a:ext cx="0" cy="2760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8"/>
          <p:cNvCxnSpPr>
            <a:stCxn id="13" idx="5"/>
            <a:endCxn id="16" idx="3"/>
          </p:cNvCxnSpPr>
          <p:nvPr/>
        </p:nvCxnSpPr>
        <p:spPr>
          <a:xfrm flipV="1">
            <a:off x="6692006" y="5851818"/>
            <a:ext cx="654237" cy="149578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9"/>
          <p:cNvCxnSpPr>
            <a:stCxn id="11" idx="7"/>
            <a:endCxn id="10" idx="2"/>
          </p:cNvCxnSpPr>
          <p:nvPr/>
        </p:nvCxnSpPr>
        <p:spPr>
          <a:xfrm>
            <a:off x="6178362" y="5176270"/>
            <a:ext cx="241041" cy="12441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0"/>
          <p:cNvCxnSpPr>
            <a:stCxn id="14" idx="7"/>
            <a:endCxn id="17" idx="2"/>
          </p:cNvCxnSpPr>
          <p:nvPr/>
        </p:nvCxnSpPr>
        <p:spPr>
          <a:xfrm flipV="1">
            <a:off x="7016562" y="5207833"/>
            <a:ext cx="177281" cy="1411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1"/>
          <p:cNvCxnSpPr>
            <a:stCxn id="13" idx="0"/>
            <a:endCxn id="10" idx="4"/>
          </p:cNvCxnSpPr>
          <p:nvPr/>
        </p:nvCxnSpPr>
        <p:spPr>
          <a:xfrm flipH="1" flipV="1">
            <a:off x="6571803" y="5341111"/>
            <a:ext cx="12440" cy="40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2"/>
          <p:cNvCxnSpPr>
            <a:stCxn id="13" idx="7"/>
            <a:endCxn id="14" idx="3"/>
          </p:cNvCxnSpPr>
          <p:nvPr/>
        </p:nvCxnSpPr>
        <p:spPr>
          <a:xfrm flipV="1">
            <a:off x="6692006" y="5564470"/>
            <a:ext cx="109030" cy="22140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3"/>
          <p:cNvCxnSpPr>
            <a:stCxn id="14" idx="1"/>
            <a:endCxn id="10" idx="5"/>
          </p:cNvCxnSpPr>
          <p:nvPr/>
        </p:nvCxnSpPr>
        <p:spPr>
          <a:xfrm flipH="1" flipV="1">
            <a:off x="6679566" y="5296474"/>
            <a:ext cx="121470" cy="524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4"/>
          <p:cNvCxnSpPr>
            <a:stCxn id="10" idx="0"/>
            <a:endCxn id="15" idx="3"/>
          </p:cNvCxnSpPr>
          <p:nvPr/>
        </p:nvCxnSpPr>
        <p:spPr>
          <a:xfrm flipV="1">
            <a:off x="6571803" y="4661359"/>
            <a:ext cx="229492" cy="3749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1"/>
          <p:cNvSpPr/>
          <p:nvPr/>
        </p:nvSpPr>
        <p:spPr>
          <a:xfrm>
            <a:off x="1606104" y="4991674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2"/>
          <p:cNvSpPr/>
          <p:nvPr/>
        </p:nvSpPr>
        <p:spPr>
          <a:xfrm>
            <a:off x="1104900" y="5086996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3"/>
          <p:cNvSpPr/>
          <p:nvPr/>
        </p:nvSpPr>
        <p:spPr>
          <a:xfrm>
            <a:off x="1313744" y="4477396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4"/>
          <p:cNvSpPr/>
          <p:nvPr/>
        </p:nvSpPr>
        <p:spPr>
          <a:xfrm>
            <a:off x="1618544" y="5696596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1943100" y="525967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1943359" y="4356559"/>
            <a:ext cx="304800" cy="304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7"/>
          <p:cNvSpPr/>
          <p:nvPr/>
        </p:nvSpPr>
        <p:spPr>
          <a:xfrm>
            <a:off x="2488307" y="5547018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8"/>
          <p:cNvSpPr/>
          <p:nvPr/>
        </p:nvSpPr>
        <p:spPr>
          <a:xfrm>
            <a:off x="2380544" y="5010796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9"/>
          <p:cNvCxnSpPr>
            <a:stCxn id="33" idx="3"/>
            <a:endCxn id="32" idx="1"/>
          </p:cNvCxnSpPr>
          <p:nvPr/>
        </p:nvCxnSpPr>
        <p:spPr>
          <a:xfrm flipH="1">
            <a:off x="1149537" y="4737559"/>
            <a:ext cx="208844" cy="3940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0"/>
          <p:cNvCxnSpPr>
            <a:stCxn id="32" idx="4"/>
            <a:endCxn id="34" idx="2"/>
          </p:cNvCxnSpPr>
          <p:nvPr/>
        </p:nvCxnSpPr>
        <p:spPr>
          <a:xfrm>
            <a:off x="1257300" y="5391796"/>
            <a:ext cx="361244" cy="457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1"/>
          <p:cNvCxnSpPr>
            <a:stCxn id="33" idx="5"/>
            <a:endCxn id="31" idx="1"/>
          </p:cNvCxnSpPr>
          <p:nvPr/>
        </p:nvCxnSpPr>
        <p:spPr>
          <a:xfrm>
            <a:off x="1573907" y="4737559"/>
            <a:ext cx="76834" cy="2987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/>
          <p:cNvCxnSpPr>
            <a:stCxn id="33" idx="6"/>
            <a:endCxn id="38" idx="1"/>
          </p:cNvCxnSpPr>
          <p:nvPr/>
        </p:nvCxnSpPr>
        <p:spPr>
          <a:xfrm>
            <a:off x="1618544" y="4629796"/>
            <a:ext cx="806637" cy="4256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3"/>
          <p:cNvCxnSpPr>
            <a:stCxn id="36" idx="6"/>
            <a:endCxn id="38" idx="0"/>
          </p:cNvCxnSpPr>
          <p:nvPr/>
        </p:nvCxnSpPr>
        <p:spPr>
          <a:xfrm>
            <a:off x="2248159" y="4508959"/>
            <a:ext cx="284785" cy="5018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4"/>
          <p:cNvCxnSpPr>
            <a:stCxn id="38" idx="5"/>
            <a:endCxn id="37" idx="0"/>
          </p:cNvCxnSpPr>
          <p:nvPr/>
        </p:nvCxnSpPr>
        <p:spPr>
          <a:xfrm>
            <a:off x="2640707" y="5270959"/>
            <a:ext cx="0" cy="2760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5"/>
          <p:cNvCxnSpPr>
            <a:stCxn id="34" idx="5"/>
            <a:endCxn id="37" idx="3"/>
          </p:cNvCxnSpPr>
          <p:nvPr/>
        </p:nvCxnSpPr>
        <p:spPr>
          <a:xfrm flipV="1">
            <a:off x="1878707" y="5807181"/>
            <a:ext cx="654237" cy="1495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6"/>
          <p:cNvCxnSpPr>
            <a:stCxn id="32" idx="7"/>
            <a:endCxn id="31" idx="2"/>
          </p:cNvCxnSpPr>
          <p:nvPr/>
        </p:nvCxnSpPr>
        <p:spPr>
          <a:xfrm>
            <a:off x="1365063" y="5131633"/>
            <a:ext cx="241041" cy="124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7"/>
          <p:cNvCxnSpPr>
            <a:stCxn id="35" idx="7"/>
            <a:endCxn id="38" idx="2"/>
          </p:cNvCxnSpPr>
          <p:nvPr/>
        </p:nvCxnSpPr>
        <p:spPr>
          <a:xfrm flipV="1">
            <a:off x="2203263" y="5163196"/>
            <a:ext cx="177281" cy="1411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8"/>
          <p:cNvCxnSpPr>
            <a:stCxn id="34" idx="0"/>
            <a:endCxn id="31" idx="4"/>
          </p:cNvCxnSpPr>
          <p:nvPr/>
        </p:nvCxnSpPr>
        <p:spPr>
          <a:xfrm flipH="1" flipV="1">
            <a:off x="1758504" y="5296474"/>
            <a:ext cx="12440" cy="40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9"/>
          <p:cNvCxnSpPr>
            <a:stCxn id="34" idx="7"/>
            <a:endCxn id="35" idx="3"/>
          </p:cNvCxnSpPr>
          <p:nvPr/>
        </p:nvCxnSpPr>
        <p:spPr>
          <a:xfrm flipV="1">
            <a:off x="1878707" y="5519833"/>
            <a:ext cx="109030" cy="221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0"/>
          <p:cNvCxnSpPr>
            <a:stCxn id="35" idx="1"/>
            <a:endCxn id="31" idx="5"/>
          </p:cNvCxnSpPr>
          <p:nvPr/>
        </p:nvCxnSpPr>
        <p:spPr>
          <a:xfrm flipH="1" flipV="1">
            <a:off x="1866267" y="5251837"/>
            <a:ext cx="121470" cy="524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1"/>
          <p:cNvCxnSpPr>
            <a:stCxn id="31" idx="0"/>
            <a:endCxn id="36" idx="3"/>
          </p:cNvCxnSpPr>
          <p:nvPr/>
        </p:nvCxnSpPr>
        <p:spPr>
          <a:xfrm flipV="1">
            <a:off x="1758504" y="4616722"/>
            <a:ext cx="229492" cy="37495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Down Arrow 52"/>
          <p:cNvSpPr/>
          <p:nvPr/>
        </p:nvSpPr>
        <p:spPr>
          <a:xfrm rot="16200000">
            <a:off x="4021872" y="4761250"/>
            <a:ext cx="557186" cy="864816"/>
          </a:xfrm>
          <a:prstGeom prst="downArrow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52014</TotalTime>
  <Words>1623</Words>
  <Application>Microsoft Office PowerPoint</Application>
  <PresentationFormat>全屏显示(4:3)</PresentationFormat>
  <Paragraphs>465</Paragraphs>
  <Slides>52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Theme</vt:lpstr>
      <vt:lpstr>幻灯片 1</vt:lpstr>
      <vt:lpstr>Outline</vt:lpstr>
      <vt:lpstr>Background</vt:lpstr>
      <vt:lpstr>Background</vt:lpstr>
      <vt:lpstr>Characteristics of Real Graphs</vt:lpstr>
      <vt:lpstr>Characteristics of Real Graphs</vt:lpstr>
      <vt:lpstr>Characteristics of Real Graphs</vt:lpstr>
      <vt:lpstr>Characteristics of Real Graphs</vt:lpstr>
      <vt:lpstr>Characteristics of Real Graphs</vt:lpstr>
      <vt:lpstr>Characteristics of Real Graphs</vt:lpstr>
      <vt:lpstr>Outline</vt:lpstr>
      <vt:lpstr>System Overview</vt:lpstr>
      <vt:lpstr>System Overview</vt:lpstr>
      <vt:lpstr>System Overview</vt:lpstr>
      <vt:lpstr>System Overview</vt:lpstr>
      <vt:lpstr>Execution Modes</vt:lpstr>
      <vt:lpstr>Execution Modes</vt:lpstr>
      <vt:lpstr>Execution Modes</vt:lpstr>
      <vt:lpstr>Outline</vt:lpstr>
      <vt:lpstr>B-Mode Example: Hash-Min</vt:lpstr>
      <vt:lpstr>B-Mode Example: Hash-Min</vt:lpstr>
      <vt:lpstr>VB-Mode Example: SSSP</vt:lpstr>
      <vt:lpstr>VB-Mode Example: SSSP</vt:lpstr>
      <vt:lpstr>VB-Mode Example: SSSP</vt:lpstr>
      <vt:lpstr>VB-Mode Example: SSSP</vt:lpstr>
      <vt:lpstr>VB-Mode Example: SSSP</vt:lpstr>
      <vt:lpstr>VB-Mode Example: SSSP</vt:lpstr>
      <vt:lpstr>VB-Mode Example: SSSP</vt:lpstr>
      <vt:lpstr>VB-Mode Example: SSSP</vt:lpstr>
      <vt:lpstr>Outline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Partitioners</vt:lpstr>
      <vt:lpstr>Outline</vt:lpstr>
      <vt:lpstr>Related Work</vt:lpstr>
      <vt:lpstr>Related Work</vt:lpstr>
      <vt:lpstr>Conclusions</vt:lpstr>
      <vt:lpstr>Conclusions</vt:lpstr>
      <vt:lpstr>幻灯片 52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yanda</cp:lastModifiedBy>
  <cp:revision>2887</cp:revision>
  <dcterms:created xsi:type="dcterms:W3CDTF">2010-06-28T20:28:41Z</dcterms:created>
  <dcterms:modified xsi:type="dcterms:W3CDTF">2015-08-20T08:59:52Z</dcterms:modified>
</cp:coreProperties>
</file>